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64" r:id="rId2"/>
    <p:sldId id="317" r:id="rId3"/>
    <p:sldId id="401" r:id="rId4"/>
    <p:sldId id="333" r:id="rId5"/>
    <p:sldId id="342" r:id="rId6"/>
    <p:sldId id="448" r:id="rId7"/>
    <p:sldId id="394" r:id="rId8"/>
    <p:sldId id="392" r:id="rId9"/>
    <p:sldId id="390" r:id="rId10"/>
    <p:sldId id="446" r:id="rId11"/>
    <p:sldId id="450" r:id="rId12"/>
    <p:sldId id="377" r:id="rId13"/>
    <p:sldId id="379" r:id="rId14"/>
    <p:sldId id="380" r:id="rId15"/>
    <p:sldId id="381" r:id="rId16"/>
    <p:sldId id="425" r:id="rId17"/>
    <p:sldId id="382" r:id="rId18"/>
    <p:sldId id="445" r:id="rId19"/>
    <p:sldId id="412" r:id="rId20"/>
    <p:sldId id="444" r:id="rId21"/>
    <p:sldId id="435" r:id="rId22"/>
    <p:sldId id="436" r:id="rId23"/>
    <p:sldId id="437" r:id="rId24"/>
    <p:sldId id="438" r:id="rId25"/>
    <p:sldId id="439" r:id="rId26"/>
    <p:sldId id="440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E46C0A"/>
    <a:srgbClr val="7030A0"/>
    <a:srgbClr val="663300"/>
    <a:srgbClr val="FFCC6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98" autoAdjust="0"/>
  </p:normalViewPr>
  <p:slideViewPr>
    <p:cSldViewPr>
      <p:cViewPr>
        <p:scale>
          <a:sx n="134" d="100"/>
          <a:sy n="134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AE18-470D-5341-9645-A10255F1D6A9}" type="datetimeFigureOut">
              <a:rPr lang="en-US" smtClean="0"/>
              <a:pPr/>
              <a:t>8/9/20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78E62-3D84-7B47-92D5-EBA2A73F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8E62-3D84-7B47-92D5-EBA2A73F98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7BF0-C46F-423D-8EA2-B7521D091F2C}" type="datetimeFigureOut">
              <a:rPr lang="en-US" smtClean="0"/>
              <a:pPr/>
              <a:t>8/9/20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963E-F69C-47D2-8C42-F7A0B2A781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.xml"/><Relationship Id="rId12" Type="http://schemas.openxmlformats.org/officeDocument/2006/relationships/image" Target="../media/image52.png"/><Relationship Id="rId13" Type="http://schemas.openxmlformats.org/officeDocument/2006/relationships/image" Target="../media/image58.png"/><Relationship Id="rId14" Type="http://schemas.openxmlformats.org/officeDocument/2006/relationships/image" Target="../media/image56.png"/><Relationship Id="rId15" Type="http://schemas.openxmlformats.org/officeDocument/2006/relationships/image" Target="../media/image59.png"/><Relationship Id="rId16" Type="http://schemas.openxmlformats.org/officeDocument/2006/relationships/image" Target="../media/image57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tags" Target="../tags/tag63.xml"/><Relationship Id="rId7" Type="http://schemas.openxmlformats.org/officeDocument/2006/relationships/tags" Target="../tags/tag64.xml"/><Relationship Id="rId8" Type="http://schemas.openxmlformats.org/officeDocument/2006/relationships/tags" Target="../tags/tag65.xml"/><Relationship Id="rId9" Type="http://schemas.openxmlformats.org/officeDocument/2006/relationships/tags" Target="../tags/tag66.xml"/><Relationship Id="rId10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58.png"/><Relationship Id="rId16" Type="http://schemas.openxmlformats.org/officeDocument/2006/relationships/image" Target="../media/image56.png"/><Relationship Id="rId17" Type="http://schemas.openxmlformats.org/officeDocument/2006/relationships/image" Target="../media/image59.png"/><Relationship Id="rId18" Type="http://schemas.openxmlformats.org/officeDocument/2006/relationships/image" Target="../media/image57.png"/><Relationship Id="rId19" Type="http://schemas.openxmlformats.org/officeDocument/2006/relationships/image" Target="../media/image52.png"/><Relationship Id="rId1" Type="http://schemas.openxmlformats.org/officeDocument/2006/relationships/tags" Target="../tags/tag68.xml"/><Relationship Id="rId2" Type="http://schemas.openxmlformats.org/officeDocument/2006/relationships/tags" Target="../tags/tag69.xml"/><Relationship Id="rId3" Type="http://schemas.openxmlformats.org/officeDocument/2006/relationships/tags" Target="../tags/tag70.xml"/><Relationship Id="rId4" Type="http://schemas.openxmlformats.org/officeDocument/2006/relationships/tags" Target="../tags/tag71.xml"/><Relationship Id="rId5" Type="http://schemas.openxmlformats.org/officeDocument/2006/relationships/tags" Target="../tags/tag72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emf"/><Relationship Id="rId20" Type="http://schemas.openxmlformats.org/officeDocument/2006/relationships/image" Target="../media/image86.png"/><Relationship Id="rId21" Type="http://schemas.openxmlformats.org/officeDocument/2006/relationships/image" Target="../media/image87.emf"/><Relationship Id="rId22" Type="http://schemas.openxmlformats.org/officeDocument/2006/relationships/image" Target="../media/image88.emf"/><Relationship Id="rId23" Type="http://schemas.openxmlformats.org/officeDocument/2006/relationships/image" Target="../media/image89.emf"/><Relationship Id="rId24" Type="http://schemas.openxmlformats.org/officeDocument/2006/relationships/image" Target="../media/image90.emf"/><Relationship Id="rId25" Type="http://schemas.openxmlformats.org/officeDocument/2006/relationships/image" Target="../media/image91.emf"/><Relationship Id="rId26" Type="http://schemas.openxmlformats.org/officeDocument/2006/relationships/image" Target="../media/image92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e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5" Type="http://schemas.openxmlformats.org/officeDocument/2006/relationships/image" Target="../media/image81.emf"/><Relationship Id="rId16" Type="http://schemas.openxmlformats.org/officeDocument/2006/relationships/image" Target="../media/image82.emf"/><Relationship Id="rId17" Type="http://schemas.openxmlformats.org/officeDocument/2006/relationships/image" Target="../media/image83.emf"/><Relationship Id="rId18" Type="http://schemas.openxmlformats.org/officeDocument/2006/relationships/image" Target="../media/image84.emf"/><Relationship Id="rId19" Type="http://schemas.openxmlformats.org/officeDocument/2006/relationships/image" Target="../media/image85.emf"/><Relationship Id="rId1" Type="http://schemas.openxmlformats.org/officeDocument/2006/relationships/tags" Target="../tags/tag7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emf"/><Relationship Id="rId8" Type="http://schemas.openxmlformats.org/officeDocument/2006/relationships/image" Target="../media/image74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emf"/><Relationship Id="rId20" Type="http://schemas.openxmlformats.org/officeDocument/2006/relationships/image" Target="../media/image77.png"/><Relationship Id="rId21" Type="http://schemas.openxmlformats.org/officeDocument/2006/relationships/image" Target="../media/image78.emf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10" Type="http://schemas.openxmlformats.org/officeDocument/2006/relationships/image" Target="../media/image82.emf"/><Relationship Id="rId11" Type="http://schemas.openxmlformats.org/officeDocument/2006/relationships/image" Target="../media/image83.emf"/><Relationship Id="rId12" Type="http://schemas.openxmlformats.org/officeDocument/2006/relationships/image" Target="../media/image84.emf"/><Relationship Id="rId13" Type="http://schemas.openxmlformats.org/officeDocument/2006/relationships/image" Target="../media/image85.emf"/><Relationship Id="rId14" Type="http://schemas.openxmlformats.org/officeDocument/2006/relationships/image" Target="../media/image86.png"/><Relationship Id="rId15" Type="http://schemas.openxmlformats.org/officeDocument/2006/relationships/image" Target="../media/image87.emf"/><Relationship Id="rId16" Type="http://schemas.openxmlformats.org/officeDocument/2006/relationships/image" Target="../media/image76.png"/><Relationship Id="rId17" Type="http://schemas.openxmlformats.org/officeDocument/2006/relationships/image" Target="../media/image73.emf"/><Relationship Id="rId18" Type="http://schemas.openxmlformats.org/officeDocument/2006/relationships/image" Target="../media/image74.emf"/><Relationship Id="rId19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20" Type="http://schemas.openxmlformats.org/officeDocument/2006/relationships/image" Target="../media/image75.emf"/><Relationship Id="rId21" Type="http://schemas.openxmlformats.org/officeDocument/2006/relationships/image" Target="../media/image88.emf"/><Relationship Id="rId22" Type="http://schemas.openxmlformats.org/officeDocument/2006/relationships/image" Target="../media/image89.emf"/><Relationship Id="rId23" Type="http://schemas.openxmlformats.org/officeDocument/2006/relationships/image" Target="../media/image90.emf"/><Relationship Id="rId24" Type="http://schemas.openxmlformats.org/officeDocument/2006/relationships/image" Target="../media/image91.emf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9.emf"/><Relationship Id="rId13" Type="http://schemas.openxmlformats.org/officeDocument/2006/relationships/image" Target="../media/image80.emf"/><Relationship Id="rId14" Type="http://schemas.openxmlformats.org/officeDocument/2006/relationships/image" Target="../media/image81.emf"/><Relationship Id="rId15" Type="http://schemas.openxmlformats.org/officeDocument/2006/relationships/image" Target="../media/image82.emf"/><Relationship Id="rId16" Type="http://schemas.openxmlformats.org/officeDocument/2006/relationships/image" Target="../media/image83.emf"/><Relationship Id="rId17" Type="http://schemas.openxmlformats.org/officeDocument/2006/relationships/image" Target="../media/image84.emf"/><Relationship Id="rId18" Type="http://schemas.openxmlformats.org/officeDocument/2006/relationships/image" Target="../media/image73.emf"/><Relationship Id="rId19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85.emf"/><Relationship Id="rId6" Type="http://schemas.openxmlformats.org/officeDocument/2006/relationships/image" Target="../media/image86.png"/><Relationship Id="rId7" Type="http://schemas.openxmlformats.org/officeDocument/2006/relationships/image" Target="../media/image87.emf"/><Relationship Id="rId8" Type="http://schemas.openxmlformats.org/officeDocument/2006/relationships/image" Target="../media/image78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emf"/><Relationship Id="rId12" Type="http://schemas.openxmlformats.org/officeDocument/2006/relationships/image" Target="../media/image91.emf"/><Relationship Id="rId1" Type="http://schemas.openxmlformats.org/officeDocument/2006/relationships/tags" Target="../tags/tag7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88.emf"/><Relationship Id="rId10" Type="http://schemas.openxmlformats.org/officeDocument/2006/relationships/image" Target="../media/image89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emf"/><Relationship Id="rId12" Type="http://schemas.openxmlformats.org/officeDocument/2006/relationships/image" Target="../media/image91.emf"/><Relationship Id="rId13" Type="http://schemas.openxmlformats.org/officeDocument/2006/relationships/image" Target="../media/image93.emf"/><Relationship Id="rId14" Type="http://schemas.openxmlformats.org/officeDocument/2006/relationships/image" Target="../media/image94.emf"/><Relationship Id="rId15" Type="http://schemas.openxmlformats.org/officeDocument/2006/relationships/image" Target="../media/image95.emf"/><Relationship Id="rId16" Type="http://schemas.openxmlformats.org/officeDocument/2006/relationships/image" Target="../media/image96.emf"/><Relationship Id="rId1" Type="http://schemas.openxmlformats.org/officeDocument/2006/relationships/tags" Target="../tags/tag7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88.emf"/><Relationship Id="rId10" Type="http://schemas.openxmlformats.org/officeDocument/2006/relationships/image" Target="../media/image89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emf"/><Relationship Id="rId12" Type="http://schemas.openxmlformats.org/officeDocument/2006/relationships/image" Target="../media/image93.emf"/><Relationship Id="rId13" Type="http://schemas.openxmlformats.org/officeDocument/2006/relationships/image" Target="../media/image94.emf"/><Relationship Id="rId14" Type="http://schemas.openxmlformats.org/officeDocument/2006/relationships/image" Target="../media/image95.emf"/><Relationship Id="rId15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88.emf"/><Relationship Id="rId9" Type="http://schemas.openxmlformats.org/officeDocument/2006/relationships/image" Target="../media/image89.emf"/><Relationship Id="rId10" Type="http://schemas.openxmlformats.org/officeDocument/2006/relationships/image" Target="../media/image90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image" Target="../media/image103.emf"/><Relationship Id="rId13" Type="http://schemas.openxmlformats.org/officeDocument/2006/relationships/image" Target="../media/image104.emf"/><Relationship Id="rId14" Type="http://schemas.openxmlformats.org/officeDocument/2006/relationships/image" Target="../media/image88.emf"/><Relationship Id="rId15" Type="http://schemas.openxmlformats.org/officeDocument/2006/relationships/image" Target="../media/image89.emf"/><Relationship Id="rId16" Type="http://schemas.openxmlformats.org/officeDocument/2006/relationships/image" Target="../media/image90.emf"/><Relationship Id="rId17" Type="http://schemas.openxmlformats.org/officeDocument/2006/relationships/image" Target="../media/image91.emf"/><Relationship Id="rId18" Type="http://schemas.openxmlformats.org/officeDocument/2006/relationships/image" Target="../media/image47.png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8" Type="http://schemas.openxmlformats.org/officeDocument/2006/relationships/image" Target="../media/image99.emf"/><Relationship Id="rId9" Type="http://schemas.openxmlformats.org/officeDocument/2006/relationships/image" Target="../media/image100.emf"/><Relationship Id="rId10" Type="http://schemas.openxmlformats.org/officeDocument/2006/relationships/image" Target="../media/image10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6" Type="http://schemas.openxmlformats.org/officeDocument/2006/relationships/image" Target="../media/image109.jpe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10" Type="http://schemas.openxmlformats.org/officeDocument/2006/relationships/tags" Target="../tags/tag17.xml"/><Relationship Id="rId11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20" Type="http://schemas.openxmlformats.org/officeDocument/2006/relationships/image" Target="../media/image47.png"/><Relationship Id="rId21" Type="http://schemas.openxmlformats.org/officeDocument/2006/relationships/image" Target="../media/image50.png"/><Relationship Id="rId22" Type="http://schemas.openxmlformats.org/officeDocument/2006/relationships/image" Target="../media/image55.png"/><Relationship Id="rId10" Type="http://schemas.openxmlformats.org/officeDocument/2006/relationships/tags" Target="../tags/tag28.xml"/><Relationship Id="rId11" Type="http://schemas.openxmlformats.org/officeDocument/2006/relationships/tags" Target="../tags/tag29.xml"/><Relationship Id="rId12" Type="http://schemas.openxmlformats.org/officeDocument/2006/relationships/slideLayout" Target="../slideLayouts/slideLayout6.xml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0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47.png"/><Relationship Id="rId10" Type="http://schemas.openxmlformats.org/officeDocument/2006/relationships/tags" Target="../tags/tag39.xml"/><Relationship Id="rId11" Type="http://schemas.openxmlformats.org/officeDocument/2006/relationships/tags" Target="../tags/tag40.xml"/><Relationship Id="rId12" Type="http://schemas.openxmlformats.org/officeDocument/2006/relationships/tags" Target="../tags/tag41.xml"/><Relationship Id="rId13" Type="http://schemas.openxmlformats.org/officeDocument/2006/relationships/tags" Target="../tags/tag42.xml"/><Relationship Id="rId14" Type="http://schemas.openxmlformats.org/officeDocument/2006/relationships/slideLayout" Target="../slideLayouts/slideLayout6.xml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52.png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20" Type="http://schemas.openxmlformats.org/officeDocument/2006/relationships/image" Target="../media/image46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0.png"/><Relationship Id="rId25" Type="http://schemas.openxmlformats.org/officeDocument/2006/relationships/image" Target="../media/image55.png"/><Relationship Id="rId26" Type="http://schemas.openxmlformats.org/officeDocument/2006/relationships/image" Target="../media/image58.png"/><Relationship Id="rId27" Type="http://schemas.openxmlformats.org/officeDocument/2006/relationships/image" Target="../media/image56.png"/><Relationship Id="rId28" Type="http://schemas.openxmlformats.org/officeDocument/2006/relationships/image" Target="../media/image59.png"/><Relationship Id="rId29" Type="http://schemas.openxmlformats.org/officeDocument/2006/relationships/image" Target="../media/image57.png"/><Relationship Id="rId30" Type="http://schemas.openxmlformats.org/officeDocument/2006/relationships/image" Target="../media/image47.png"/><Relationship Id="rId10" Type="http://schemas.openxmlformats.org/officeDocument/2006/relationships/tags" Target="../tags/tag52.xml"/><Relationship Id="rId11" Type="http://schemas.openxmlformats.org/officeDocument/2006/relationships/tags" Target="../tags/tag53.xml"/><Relationship Id="rId12" Type="http://schemas.openxmlformats.org/officeDocument/2006/relationships/tags" Target="../tags/tag54.xml"/><Relationship Id="rId13" Type="http://schemas.openxmlformats.org/officeDocument/2006/relationships/tags" Target="../tags/tag55.xml"/><Relationship Id="rId14" Type="http://schemas.openxmlformats.org/officeDocument/2006/relationships/tags" Target="../tags/tag56.xml"/><Relationship Id="rId15" Type="http://schemas.openxmlformats.org/officeDocument/2006/relationships/tags" Target="../tags/tag57.xml"/><Relationship Id="rId16" Type="http://schemas.openxmlformats.org/officeDocument/2006/relationships/slideLayout" Target="../slideLayouts/slideLayout6.xml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52536" y="-171400"/>
            <a:ext cx="9649072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GB" sz="2400" b="1" dirty="0" smtClean="0"/>
              <a:t>Active sensing in the categorization of visual patterns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Scott Cheng-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Hsin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Yang, Máté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Lengyel* &amp; Daniel Wolpert*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Engineering, University of Cambridge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52019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7490" y="428604"/>
            <a:ext cx="643666" cy="6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640" y="1556792"/>
            <a:ext cx="3096344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6016" y="1556792"/>
            <a:ext cx="3096344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cheetah_fur-wallpaper-1280x10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5"/>
          <a:stretch>
            <a:fillRect/>
          </a:stretch>
        </p:blipFill>
        <p:spPr bwMode="auto">
          <a:xfrm>
            <a:off x="1356196" y="1570510"/>
            <a:ext cx="3071813" cy="4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image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0510"/>
            <a:ext cx="3088556" cy="4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/>
          <p:cNvSpPr>
            <a:spLocks/>
          </p:cNvSpPr>
          <p:nvPr/>
        </p:nvSpPr>
        <p:spPr bwMode="auto">
          <a:xfrm>
            <a:off x="4643437" y="1499072"/>
            <a:ext cx="3214688" cy="48588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1520" tIns="131520" rIns="131520" bIns="131520" anchor="ctr"/>
          <a:lstStyle>
            <a:lvl1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3716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18288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2860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27432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endParaRPr lang="en-US" altLang="en-US" sz="480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" name="Picture 5" descr="fern_leaves_9101043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26" y="1542278"/>
            <a:ext cx="31683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 descr="fern_leaves_9101043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1683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/>
              <a:t>TexPoint fonts used in EMF. </a:t>
            </a:r>
          </a:p>
          <a:p>
            <a:r>
              <a:rPr lang="en-GB" smtClean="0"/>
              <a:t>Read the TexPoint manual before you delete this box.: </a:t>
            </a:r>
            <a:r>
              <a:rPr lang="en-GB" smtClean="0">
                <a:latin typeface="CMR10"/>
              </a:rPr>
              <a:t>A</a:t>
            </a:r>
            <a:r>
              <a:rPr lang="en-GB" smtClean="0">
                <a:latin typeface="CMMI10"/>
              </a:rPr>
              <a:t>A</a:t>
            </a:r>
            <a:r>
              <a:rPr lang="en-GB" smtClean="0">
                <a:latin typeface="CMSY7"/>
              </a:rPr>
              <a:t>A</a:t>
            </a:r>
            <a:r>
              <a:rPr lang="en-GB" smtClean="0">
                <a:latin typeface="CMSY10ORIG"/>
              </a:rPr>
              <a:t>A</a:t>
            </a:r>
            <a:r>
              <a:rPr lang="en-GB" smtClean="0">
                <a:latin typeface="CMR7"/>
              </a:rPr>
              <a:t>A</a:t>
            </a:r>
            <a:r>
              <a:rPr lang="en-GB" smtClean="0">
                <a:latin typeface="CMMI7"/>
              </a:rPr>
              <a:t>A</a:t>
            </a:r>
            <a:r>
              <a:rPr lang="en-GB" smtClean="0">
                <a:latin typeface="CMSY5"/>
              </a:rPr>
              <a:t>A</a:t>
            </a:r>
            <a:r>
              <a:rPr lang="en-GB" smtClean="0">
                <a:latin typeface="CMEX10"/>
              </a:rPr>
              <a:t>A</a:t>
            </a:r>
            <a:r>
              <a:rPr lang="en-GB" smtClean="0">
                <a:latin typeface="CMMI5"/>
              </a:rPr>
              <a:t>A</a:t>
            </a:r>
            <a:r>
              <a:rPr lang="en-GB" smtClean="0">
                <a:latin typeface="CMBX10"/>
              </a:rPr>
              <a:t>A</a:t>
            </a:r>
            <a:r>
              <a:rPr lang="en-GB" smtClean="0">
                <a:latin typeface="CMBX7"/>
              </a:rPr>
              <a:t>A</a:t>
            </a:r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"/>
    </mc:Choice>
    <mc:Fallback xmlns="">
      <p:transition spd="slow" advTm="18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5536" y="2132856"/>
            <a:ext cx="784887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23"/>
          <p:cNvGrpSpPr/>
          <p:nvPr/>
        </p:nvGrpSpPr>
        <p:grpSpPr>
          <a:xfrm>
            <a:off x="5143504" y="3214686"/>
            <a:ext cx="3071834" cy="2143140"/>
            <a:chOff x="5072066" y="3071810"/>
            <a:chExt cx="2786082" cy="1928826"/>
          </a:xfrm>
        </p:grpSpPr>
        <p:sp>
          <p:nvSpPr>
            <p:cNvPr id="22" name="Rectangle 21"/>
            <p:cNvSpPr/>
            <p:nvPr/>
          </p:nvSpPr>
          <p:spPr>
            <a:xfrm>
              <a:off x="5072066" y="3071810"/>
              <a:ext cx="2786082" cy="1928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10846" y="3800307"/>
              <a:ext cx="2714644" cy="108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400" dirty="0" smtClean="0"/>
                <a:t>predicted pixel value given each category </a:t>
              </a:r>
            </a:p>
            <a:p>
              <a:pPr algn="ctr"/>
              <a:r>
                <a:rPr lang="en-CA" sz="2400" dirty="0" smtClean="0"/>
                <a:t>is certain</a:t>
              </a:r>
              <a:endParaRPr lang="en-CA" sz="2400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500298" y="3214686"/>
            <a:ext cx="2286016" cy="2143140"/>
            <a:chOff x="2357422" y="3071810"/>
            <a:chExt cx="2357454" cy="1928826"/>
          </a:xfrm>
        </p:grpSpPr>
        <p:sp>
          <p:nvSpPr>
            <p:cNvPr id="17" name="Rectangle 16"/>
            <p:cNvSpPr/>
            <p:nvPr/>
          </p:nvSpPr>
          <p:spPr>
            <a:xfrm>
              <a:off x="2357422" y="3071810"/>
              <a:ext cx="2357454" cy="19288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7422" y="3907635"/>
              <a:ext cx="2357454" cy="74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/>
                <a:t>pixel value is overall uncertain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117397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e</a:t>
            </a:r>
            <a:r>
              <a:rPr lang="en-CA" sz="2400" dirty="0" smtClean="0"/>
              <a:t>xpected reduction in uncertainty </a:t>
            </a:r>
            <a:r>
              <a:rPr lang="en-CA" sz="2400" dirty="0"/>
              <a:t>(</a:t>
            </a:r>
            <a:r>
              <a:rPr lang="en-CA" sz="2400" dirty="0" smtClean="0"/>
              <a:t>entropy)  about visual category if location       is probed</a:t>
            </a:r>
            <a:endParaRPr lang="en-CA" sz="2400" dirty="0"/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5894" y="1599506"/>
            <a:ext cx="347860" cy="27703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2334535"/>
            <a:ext cx="1765424" cy="380085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488" y="2334350"/>
            <a:ext cx="1489912" cy="38027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2502900"/>
            <a:ext cx="244084" cy="68844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7691" y="2334350"/>
            <a:ext cx="2736706" cy="38027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546" y="3500438"/>
            <a:ext cx="243005" cy="10384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1977" y="3405919"/>
            <a:ext cx="2182899" cy="380447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27982" y="3541812"/>
            <a:ext cx="244084" cy="68844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3635" y="3405919"/>
            <a:ext cx="2737404" cy="380367"/>
          </a:xfrm>
          <a:prstGeom prst="rect">
            <a:avLst/>
          </a:prstGeom>
          <a:noFill/>
          <a:ln/>
          <a:effectLst/>
        </p:spPr>
      </p:pic>
      <p:sp>
        <p:nvSpPr>
          <p:cNvPr id="21" name="Title 1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sz="4000" dirty="0" smtClean="0"/>
              <a:t>ayesian </a:t>
            </a: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sz="4000" dirty="0" smtClean="0"/>
              <a:t>ctive </a:t>
            </a: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sz="4000" dirty="0" smtClean="0"/>
              <a:t>ensing algorithm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6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5"/>
    </mc:Choice>
    <mc:Fallback xmlns="">
      <p:transition spd="slow" advTm="345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Type2X30Y6Num61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3140968"/>
            <a:ext cx="1656184" cy="15732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007394" y="3133737"/>
            <a:ext cx="1714512" cy="157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24238" y="6488668"/>
            <a:ext cx="429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Qualitatively richer than inhibition of return</a:t>
            </a:r>
            <a:endParaRPr lang="en-GB" dirty="0"/>
          </a:p>
        </p:txBody>
      </p:sp>
      <p:grpSp>
        <p:nvGrpSpPr>
          <p:cNvPr id="3" name="Group 46"/>
          <p:cNvGrpSpPr/>
          <p:nvPr/>
        </p:nvGrpSpPr>
        <p:grpSpPr>
          <a:xfrm>
            <a:off x="2864750" y="3133737"/>
            <a:ext cx="1703367" cy="1574971"/>
            <a:chOff x="2864750" y="3133737"/>
            <a:chExt cx="1703367" cy="1574971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64750" y="3133737"/>
              <a:ext cx="1703367" cy="157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Oval 52"/>
            <p:cNvSpPr/>
            <p:nvPr/>
          </p:nvSpPr>
          <p:spPr>
            <a:xfrm>
              <a:off x="3690045" y="3880016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693282" y="3674284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4677431" y="3133737"/>
            <a:ext cx="1710047" cy="1587323"/>
            <a:chOff x="4677431" y="3133737"/>
            <a:chExt cx="1710047" cy="1587323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77431" y="3133737"/>
              <a:ext cx="1710047" cy="15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56"/>
            <p:cNvGrpSpPr/>
            <p:nvPr/>
          </p:nvGrpSpPr>
          <p:grpSpPr>
            <a:xfrm>
              <a:off x="5493160" y="3689945"/>
              <a:ext cx="79656" cy="262071"/>
              <a:chOff x="5493160" y="3689945"/>
              <a:chExt cx="79656" cy="262071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500816" y="3880016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93160" y="3689945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 flipH="1" flipV="1">
              <a:off x="5529160" y="3715229"/>
              <a:ext cx="7656" cy="19007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5496961" y="3519593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6523686" y="3133737"/>
            <a:ext cx="1710047" cy="1581147"/>
            <a:chOff x="6523686" y="3133737"/>
            <a:chExt cx="1710047" cy="1581147"/>
          </a:xfrm>
        </p:grpSpPr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23686" y="3133737"/>
              <a:ext cx="1710047" cy="158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63"/>
            <p:cNvGrpSpPr/>
            <p:nvPr/>
          </p:nvGrpSpPr>
          <p:grpSpPr>
            <a:xfrm>
              <a:off x="7339915" y="3512193"/>
              <a:ext cx="79656" cy="436846"/>
              <a:chOff x="7339915" y="3512193"/>
              <a:chExt cx="79656" cy="43684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7347571" y="3877039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339915" y="3708234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347571" y="3512193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 flipH="1" flipV="1">
              <a:off x="7375915" y="3733518"/>
              <a:ext cx="7656" cy="16880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9" idx="4"/>
              <a:endCxn id="70" idx="0"/>
            </p:cNvCxnSpPr>
            <p:nvPr/>
          </p:nvCxnSpPr>
          <p:spPr>
            <a:xfrm flipV="1">
              <a:off x="7375915" y="3512193"/>
              <a:ext cx="7656" cy="26804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308304" y="3356992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4677931" y="4832562"/>
            <a:ext cx="1710047" cy="1581147"/>
            <a:chOff x="4677931" y="4832562"/>
            <a:chExt cx="1710047" cy="1581147"/>
          </a:xfrm>
        </p:grpSpPr>
        <p:pic>
          <p:nvPicPr>
            <p:cNvPr id="72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77931" y="4832562"/>
              <a:ext cx="1710047" cy="158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Oval 72"/>
            <p:cNvSpPr/>
            <p:nvPr/>
          </p:nvSpPr>
          <p:spPr>
            <a:xfrm>
              <a:off x="5498429" y="5575554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485504" y="539084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5493160" y="5205439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5464254" y="504129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5418650" y="4848249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5436096" y="4941168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 flipV="1">
              <a:off x="5521504" y="5407703"/>
              <a:ext cx="12925" cy="184707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522843" y="5226509"/>
              <a:ext cx="6317" cy="18323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500254" y="5066581"/>
              <a:ext cx="30245" cy="1640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5454416" y="4919231"/>
              <a:ext cx="28396" cy="142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7" idx="0"/>
              <a:endCxn id="78" idx="3"/>
            </p:cNvCxnSpPr>
            <p:nvPr/>
          </p:nvCxnSpPr>
          <p:spPr>
            <a:xfrm flipH="1">
              <a:off x="5446640" y="4848249"/>
              <a:ext cx="8010" cy="1543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364088" y="5013176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84"/>
          <p:cNvGrpSpPr/>
          <p:nvPr/>
        </p:nvGrpSpPr>
        <p:grpSpPr>
          <a:xfrm>
            <a:off x="2865250" y="4832562"/>
            <a:ext cx="1710047" cy="1574971"/>
            <a:chOff x="2865250" y="4832562"/>
            <a:chExt cx="1710047" cy="1574971"/>
          </a:xfrm>
        </p:grpSpPr>
        <p:pic>
          <p:nvPicPr>
            <p:cNvPr id="86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65250" y="4832562"/>
              <a:ext cx="1710047" cy="157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7" name="Oval 86"/>
            <p:cNvSpPr/>
            <p:nvPr/>
          </p:nvSpPr>
          <p:spPr>
            <a:xfrm>
              <a:off x="3695876" y="5559652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3682951" y="539084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3690607" y="5205439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3661701" y="5041297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3600896" y="4848249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Connector 91"/>
            <p:cNvCxnSpPr>
              <a:endCxn id="88" idx="0"/>
            </p:cNvCxnSpPr>
            <p:nvPr/>
          </p:nvCxnSpPr>
          <p:spPr>
            <a:xfrm flipH="1" flipV="1">
              <a:off x="3718951" y="5390847"/>
              <a:ext cx="13219" cy="17457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3719244" y="5226509"/>
              <a:ext cx="7363" cy="18323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0" idx="1"/>
            </p:cNvCxnSpPr>
            <p:nvPr/>
          </p:nvCxnSpPr>
          <p:spPr>
            <a:xfrm flipH="1" flipV="1">
              <a:off x="3672245" y="5051841"/>
              <a:ext cx="54655" cy="156183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3650817" y="4909705"/>
              <a:ext cx="28396" cy="14213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3635896" y="4941168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96"/>
          <p:cNvGrpSpPr/>
          <p:nvPr/>
        </p:nvGrpSpPr>
        <p:grpSpPr>
          <a:xfrm>
            <a:off x="1007862" y="4848249"/>
            <a:ext cx="1710047" cy="1581147"/>
            <a:chOff x="1007862" y="4848249"/>
            <a:chExt cx="1710047" cy="1581147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07862" y="4848249"/>
              <a:ext cx="1710047" cy="158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98"/>
            <p:cNvGrpSpPr/>
            <p:nvPr/>
          </p:nvGrpSpPr>
          <p:grpSpPr>
            <a:xfrm>
              <a:off x="1786040" y="5062563"/>
              <a:ext cx="106175" cy="598306"/>
              <a:chOff x="1786040" y="5062563"/>
              <a:chExt cx="106175" cy="598306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1820215" y="5588869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807290" y="5412113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14946" y="5226705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786040" y="5062563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H="1" flipV="1">
              <a:off x="1843290" y="5428969"/>
              <a:ext cx="12925" cy="17675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5" idx="0"/>
              <a:endCxn id="106" idx="0"/>
            </p:cNvCxnSpPr>
            <p:nvPr/>
          </p:nvCxnSpPr>
          <p:spPr>
            <a:xfrm flipV="1">
              <a:off x="1843290" y="5226705"/>
              <a:ext cx="7656" cy="18540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6" idx="0"/>
              <a:endCxn id="107" idx="0"/>
            </p:cNvCxnSpPr>
            <p:nvPr/>
          </p:nvCxnSpPr>
          <p:spPr>
            <a:xfrm flipH="1" flipV="1">
              <a:off x="1822040" y="5062563"/>
              <a:ext cx="28906" cy="16414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1763688" y="4869160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07"/>
          <p:cNvGrpSpPr/>
          <p:nvPr/>
        </p:nvGrpSpPr>
        <p:grpSpPr>
          <a:xfrm>
            <a:off x="6524186" y="4832562"/>
            <a:ext cx="1710047" cy="1581147"/>
            <a:chOff x="6524186" y="4832562"/>
            <a:chExt cx="1710047" cy="1581147"/>
          </a:xfrm>
        </p:grpSpPr>
        <p:pic>
          <p:nvPicPr>
            <p:cNvPr id="109" name="Picture 1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24186" y="4832562"/>
              <a:ext cx="1710047" cy="158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Group 61"/>
            <p:cNvGrpSpPr/>
            <p:nvPr/>
          </p:nvGrpSpPr>
          <p:grpSpPr>
            <a:xfrm>
              <a:off x="7276038" y="4848249"/>
              <a:ext cx="151779" cy="799305"/>
              <a:chOff x="5542022" y="5224474"/>
              <a:chExt cx="151779" cy="799305"/>
            </a:xfrm>
            <a:solidFill>
              <a:srgbClr val="FFC000"/>
            </a:solidFill>
          </p:grpSpPr>
          <p:sp>
            <p:nvSpPr>
              <p:cNvPr id="119" name="Oval 118"/>
              <p:cNvSpPr/>
              <p:nvPr/>
            </p:nvSpPr>
            <p:spPr>
              <a:xfrm>
                <a:off x="5621801" y="5951779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608876" y="5767072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616532" y="5581664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587626" y="5417522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542022" y="5224474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553045" y="5303863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7219819" y="5022929"/>
              <a:ext cx="72000" cy="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H="1" flipV="1">
              <a:off x="7378892" y="5407703"/>
              <a:ext cx="13457" cy="18684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121" idx="0"/>
            </p:cNvCxnSpPr>
            <p:nvPr/>
          </p:nvCxnSpPr>
          <p:spPr>
            <a:xfrm flipV="1">
              <a:off x="7380762" y="5205439"/>
              <a:ext cx="5786" cy="18536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22" idx="0"/>
            </p:cNvCxnSpPr>
            <p:nvPr/>
          </p:nvCxnSpPr>
          <p:spPr>
            <a:xfrm flipH="1" flipV="1">
              <a:off x="7357642" y="5041297"/>
              <a:ext cx="30776" cy="1662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7295010" y="4871435"/>
              <a:ext cx="54149" cy="20470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323736" y="4885581"/>
              <a:ext cx="11023" cy="7938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251433" y="4968024"/>
              <a:ext cx="67242" cy="9529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7207274" y="4848847"/>
              <a:ext cx="72000" cy="7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83768" y="6453336"/>
            <a:ext cx="4392488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Title 1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sz="4000" dirty="0" smtClean="0"/>
              <a:t>ayesian </a:t>
            </a: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sz="4000" dirty="0" smtClean="0"/>
              <a:t>ctive </a:t>
            </a: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sz="4000" dirty="0" smtClean="0"/>
              <a:t>ensing algorithm</a:t>
            </a:r>
            <a:endParaRPr lang="en-GB" sz="4000" dirty="0"/>
          </a:p>
        </p:txBody>
      </p:sp>
      <p:sp>
        <p:nvSpPr>
          <p:cNvPr id="99" name="Rectangle 98"/>
          <p:cNvSpPr/>
          <p:nvPr/>
        </p:nvSpPr>
        <p:spPr>
          <a:xfrm>
            <a:off x="395536" y="2132856"/>
            <a:ext cx="784887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TextBox 107"/>
          <p:cNvSpPr txBox="1"/>
          <p:nvPr/>
        </p:nvSpPr>
        <p:spPr>
          <a:xfrm>
            <a:off x="1619672" y="117397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e</a:t>
            </a:r>
            <a:r>
              <a:rPr lang="en-CA" sz="2400" dirty="0" smtClean="0"/>
              <a:t>xpected reduction in uncertainty </a:t>
            </a:r>
            <a:r>
              <a:rPr lang="en-CA" sz="2400" dirty="0"/>
              <a:t>(</a:t>
            </a:r>
            <a:r>
              <a:rPr lang="en-CA" sz="2400" dirty="0" smtClean="0"/>
              <a:t>entropy)  about visual category if location       is probed</a:t>
            </a:r>
            <a:endParaRPr lang="en-CA" sz="2400" dirty="0"/>
          </a:p>
        </p:txBody>
      </p:sp>
      <p:pic>
        <p:nvPicPr>
          <p:cNvPr id="110" name="Picture 10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2334535"/>
            <a:ext cx="1765424" cy="380085"/>
          </a:xfrm>
          <a:prstGeom prst="rect">
            <a:avLst/>
          </a:prstGeom>
          <a:noFill/>
          <a:ln/>
          <a:effectLst/>
        </p:spPr>
      </p:pic>
      <p:pic>
        <p:nvPicPr>
          <p:cNvPr id="125" name="Picture 12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488" y="2334350"/>
            <a:ext cx="1489912" cy="380270"/>
          </a:xfrm>
          <a:prstGeom prst="rect">
            <a:avLst/>
          </a:prstGeom>
          <a:noFill/>
          <a:ln/>
          <a:effectLst/>
        </p:spPr>
      </p:pic>
      <p:pic>
        <p:nvPicPr>
          <p:cNvPr id="128" name="Picture 1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2502900"/>
            <a:ext cx="244084" cy="68844"/>
          </a:xfrm>
          <a:prstGeom prst="rect">
            <a:avLst/>
          </a:prstGeom>
          <a:noFill/>
          <a:ln/>
          <a:effectLst/>
        </p:spPr>
      </p:pic>
      <p:pic>
        <p:nvPicPr>
          <p:cNvPr id="129" name="Picture 12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7691" y="2334350"/>
            <a:ext cx="2736706" cy="380270"/>
          </a:xfrm>
          <a:prstGeom prst="rect">
            <a:avLst/>
          </a:prstGeom>
          <a:noFill/>
          <a:ln/>
          <a:effectLst/>
        </p:spPr>
      </p:pic>
      <p:pic>
        <p:nvPicPr>
          <p:cNvPr id="130" name="Picture 12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5894" y="1599506"/>
            <a:ext cx="347860" cy="2770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93533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Results</a:t>
            </a:r>
            <a:endParaRPr lang="en-GB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04" y="686067"/>
            <a:ext cx="3600400" cy="1173987"/>
            <a:chOff x="107504" y="686067"/>
            <a:chExt cx="3600400" cy="117398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46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42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38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907808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h</a:t>
              </a:r>
              <a:r>
                <a:rPr lang="en-CA" sz="1400" dirty="0" smtClean="0"/>
                <a:t>orizontal stripy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904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vertical stripy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712" y="760189"/>
              <a:ext cx="936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patchy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1196752"/>
              <a:ext cx="1009760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u</a:t>
              </a:r>
              <a:r>
                <a:rPr lang="en-CA" sz="1400" dirty="0" smtClean="0"/>
                <a:t>nderlying image pattern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1115830" y="1897087"/>
            <a:ext cx="2882569" cy="1317599"/>
            <a:chOff x="1115830" y="1897087"/>
            <a:chExt cx="2882569" cy="1317599"/>
          </a:xfrm>
        </p:grpSpPr>
        <p:grpSp>
          <p:nvGrpSpPr>
            <p:cNvPr id="119" name="Group 118"/>
            <p:cNvGrpSpPr/>
            <p:nvPr/>
          </p:nvGrpSpPr>
          <p:grpSpPr>
            <a:xfrm>
              <a:off x="1115830" y="2235218"/>
              <a:ext cx="2432927" cy="711651"/>
              <a:chOff x="1112866" y="2235218"/>
              <a:chExt cx="2432927" cy="711651"/>
            </a:xfrm>
          </p:grpSpPr>
          <p:grpSp>
            <p:nvGrpSpPr>
              <p:cNvPr id="107" name="Group 106"/>
              <p:cNvGrpSpPr>
                <a:grpSpLocks noChangeAspect="1"/>
              </p:cNvGrpSpPr>
              <p:nvPr/>
            </p:nvGrpSpPr>
            <p:grpSpPr>
              <a:xfrm>
                <a:off x="1112866" y="2235218"/>
                <a:ext cx="705600" cy="710988"/>
                <a:chOff x="4208463" y="1187451"/>
                <a:chExt cx="835025" cy="841401"/>
              </a:xfrm>
            </p:grpSpPr>
            <p:pic>
              <p:nvPicPr>
                <p:cNvPr id="108" name="Picture 9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08463" y="1193827"/>
                  <a:ext cx="835025" cy="83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" name="Rectangle 47"/>
                <p:cNvSpPr>
                  <a:spLocks noChangeArrowheads="1"/>
                </p:cNvSpPr>
                <p:nvPr/>
              </p:nvSpPr>
              <p:spPr bwMode="auto">
                <a:xfrm>
                  <a:off x="4210051" y="1187451"/>
                  <a:ext cx="830263" cy="835025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10" name="Rectangle 87"/>
                <p:cNvSpPr>
                  <a:spLocks noChangeArrowheads="1"/>
                </p:cNvSpPr>
                <p:nvPr/>
              </p:nvSpPr>
              <p:spPr bwMode="auto">
                <a:xfrm>
                  <a:off x="4210050" y="1187451"/>
                  <a:ext cx="830263" cy="835025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11" name="Group 110"/>
              <p:cNvGrpSpPr>
                <a:grpSpLocks noChangeAspect="1"/>
              </p:cNvGrpSpPr>
              <p:nvPr/>
            </p:nvGrpSpPr>
            <p:grpSpPr>
              <a:xfrm>
                <a:off x="1980452" y="2235218"/>
                <a:ext cx="706939" cy="711651"/>
                <a:chOff x="5103813" y="1187451"/>
                <a:chExt cx="836610" cy="842186"/>
              </a:xfrm>
            </p:grpSpPr>
            <p:pic>
              <p:nvPicPr>
                <p:cNvPr id="112" name="Picture 1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5398" y="1194612"/>
                  <a:ext cx="835025" cy="83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" name="Rectangle 51"/>
                <p:cNvSpPr>
                  <a:spLocks noChangeArrowheads="1"/>
                </p:cNvSpPr>
                <p:nvPr/>
              </p:nvSpPr>
              <p:spPr bwMode="auto">
                <a:xfrm>
                  <a:off x="5103813" y="1187451"/>
                  <a:ext cx="835025" cy="835025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14" name="Rectangle 88"/>
                <p:cNvSpPr>
                  <a:spLocks noChangeArrowheads="1"/>
                </p:cNvSpPr>
                <p:nvPr/>
              </p:nvSpPr>
              <p:spPr bwMode="auto">
                <a:xfrm>
                  <a:off x="5103813" y="1187451"/>
                  <a:ext cx="835025" cy="835025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15" name="Group 114"/>
              <p:cNvGrpSpPr>
                <a:grpSpLocks noChangeAspect="1"/>
              </p:cNvGrpSpPr>
              <p:nvPr/>
            </p:nvGrpSpPr>
            <p:grpSpPr>
              <a:xfrm>
                <a:off x="2842876" y="2235218"/>
                <a:ext cx="702917" cy="705600"/>
                <a:chOff x="6002338" y="1187451"/>
                <a:chExt cx="831850" cy="835025"/>
              </a:xfrm>
            </p:grpSpPr>
            <p:pic>
              <p:nvPicPr>
                <p:cNvPr id="116" name="Picture 1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2338" y="1189832"/>
                  <a:ext cx="831850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" name="Rectangle 55"/>
                <p:cNvSpPr>
                  <a:spLocks noChangeArrowheads="1"/>
                </p:cNvSpPr>
                <p:nvPr/>
              </p:nvSpPr>
              <p:spPr bwMode="auto">
                <a:xfrm>
                  <a:off x="6002338" y="1187451"/>
                  <a:ext cx="830263" cy="835025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18" name="Rectangle 90"/>
                <p:cNvSpPr>
                  <a:spLocks noChangeArrowheads="1"/>
                </p:cNvSpPr>
                <p:nvPr/>
              </p:nvSpPr>
              <p:spPr bwMode="auto">
                <a:xfrm>
                  <a:off x="6002338" y="1187451"/>
                  <a:ext cx="830263" cy="835025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1619672" y="1897087"/>
              <a:ext cx="135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d</a:t>
              </a:r>
              <a:r>
                <a:rPr lang="en-CA" sz="1400" dirty="0" smtClean="0"/>
                <a:t>ifference maps</a:t>
              </a:r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3531604" y="1969095"/>
              <a:ext cx="466795" cy="1245591"/>
              <a:chOff x="3531604" y="1969095"/>
              <a:chExt cx="466795" cy="1245591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3698750" y="2236224"/>
                <a:ext cx="144010" cy="705600"/>
                <a:chOff x="4429125" y="3357560"/>
                <a:chExt cx="171159" cy="833438"/>
              </a:xfrm>
            </p:grpSpPr>
            <p:sp>
              <p:nvSpPr>
                <p:cNvPr id="121" name="Rectangle 67"/>
                <p:cNvSpPr>
                  <a:spLocks noChangeArrowheads="1"/>
                </p:cNvSpPr>
                <p:nvPr/>
              </p:nvSpPr>
              <p:spPr bwMode="auto">
                <a:xfrm rot="16200000">
                  <a:off x="4098134" y="3690141"/>
                  <a:ext cx="830263" cy="168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22" name="Rectangle 68"/>
                <p:cNvSpPr>
                  <a:spLocks noChangeArrowheads="1"/>
                </p:cNvSpPr>
                <p:nvPr/>
              </p:nvSpPr>
              <p:spPr bwMode="auto">
                <a:xfrm rot="16200000">
                  <a:off x="4098134" y="3690141"/>
                  <a:ext cx="830263" cy="168276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pic>
              <p:nvPicPr>
                <p:cNvPr id="123" name="Picture 6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4100221" y="3690935"/>
                  <a:ext cx="833438" cy="166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4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4098131" y="3690142"/>
                  <a:ext cx="830263" cy="168276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3531604" y="2906909"/>
                <a:ext cx="466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400" dirty="0" smtClean="0"/>
                  <a:t>-0.2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64440" y="1969095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400" dirty="0" smtClean="0"/>
                  <a:t>0.2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-36511" y="243611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participant 1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3999554" y="1897087"/>
            <a:ext cx="995528" cy="1324074"/>
            <a:chOff x="3999554" y="1897087"/>
            <a:chExt cx="995528" cy="1324074"/>
          </a:xfrm>
        </p:grpSpPr>
        <p:pic>
          <p:nvPicPr>
            <p:cNvPr id="103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08214" y="2512819"/>
              <a:ext cx="702917" cy="14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Rectangle 70"/>
            <p:cNvSpPr>
              <a:spLocks noChangeArrowheads="1"/>
            </p:cNvSpPr>
            <p:nvPr/>
          </p:nvSpPr>
          <p:spPr bwMode="auto">
            <a:xfrm rot="16200000">
              <a:off x="4506185" y="2513473"/>
              <a:ext cx="704259" cy="144000"/>
            </a:xfrm>
            <a:prstGeom prst="rect">
              <a:avLst/>
            </a:prstGeom>
            <a:noFill/>
            <a:ln w="317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3999554" y="2230538"/>
              <a:ext cx="702938" cy="705600"/>
              <a:chOff x="3133722" y="1181111"/>
              <a:chExt cx="838201" cy="841383"/>
            </a:xfrm>
          </p:grpSpPr>
          <p:sp>
            <p:nvSpPr>
              <p:cNvPr id="90" name="Freeform 29"/>
              <p:cNvSpPr>
                <a:spLocks/>
              </p:cNvSpPr>
              <p:nvPr/>
            </p:nvSpPr>
            <p:spPr bwMode="auto">
              <a:xfrm>
                <a:off x="3133722" y="1181111"/>
                <a:ext cx="835025" cy="833446"/>
              </a:xfrm>
              <a:custGeom>
                <a:avLst/>
                <a:gdLst>
                  <a:gd name="T0" fmla="*/ 0 w 526"/>
                  <a:gd name="T1" fmla="*/ 525 h 525"/>
                  <a:gd name="T2" fmla="*/ 526 w 526"/>
                  <a:gd name="T3" fmla="*/ 525 h 525"/>
                  <a:gd name="T4" fmla="*/ 526 w 526"/>
                  <a:gd name="T5" fmla="*/ 0 h 525"/>
                  <a:gd name="T6" fmla="*/ 0 w 526"/>
                  <a:gd name="T7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6" h="525">
                    <a:moveTo>
                      <a:pt x="0" y="525"/>
                    </a:moveTo>
                    <a:lnTo>
                      <a:pt x="526" y="525"/>
                    </a:lnTo>
                    <a:lnTo>
                      <a:pt x="52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pic>
            <p:nvPicPr>
              <p:cNvPr id="91" name="Picture 3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0072" y="1190636"/>
                <a:ext cx="831850" cy="83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3138485" y="1187461"/>
                <a:ext cx="833438" cy="83503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" name="Rectangle 91"/>
              <p:cNvSpPr>
                <a:spLocks noChangeArrowheads="1"/>
              </p:cNvSpPr>
              <p:nvPr/>
            </p:nvSpPr>
            <p:spPr bwMode="auto">
              <a:xfrm>
                <a:off x="3138485" y="1187461"/>
                <a:ext cx="833438" cy="83503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060997" y="1897087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mean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19044" y="291338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0</a:t>
              </a:r>
              <a:endParaRPr lang="en-CA" sz="1400" dirty="0" smtClean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16016" y="195753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1</a:t>
              </a: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-36512" y="3012544"/>
            <a:ext cx="4740335" cy="1496399"/>
            <a:chOff x="-36512" y="3012544"/>
            <a:chExt cx="4740335" cy="1496399"/>
          </a:xfrm>
        </p:grpSpPr>
        <p:grpSp>
          <p:nvGrpSpPr>
            <p:cNvPr id="163" name="Group 162"/>
            <p:cNvGrpSpPr/>
            <p:nvPr/>
          </p:nvGrpSpPr>
          <p:grpSpPr>
            <a:xfrm>
              <a:off x="1111376" y="3012544"/>
              <a:ext cx="2443179" cy="1496399"/>
              <a:chOff x="1111376" y="3012544"/>
              <a:chExt cx="2443179" cy="1496399"/>
            </a:xfrm>
          </p:grpSpPr>
          <p:grpSp>
            <p:nvGrpSpPr>
              <p:cNvPr id="139" name="Group 138"/>
              <p:cNvGrpSpPr>
                <a:grpSpLocks noChangeAspect="1"/>
              </p:cNvGrpSpPr>
              <p:nvPr/>
            </p:nvGrpSpPr>
            <p:grpSpPr>
              <a:xfrm>
                <a:off x="2848955" y="3801996"/>
                <a:ext cx="705600" cy="706947"/>
                <a:chOff x="6002338" y="2979738"/>
                <a:chExt cx="831850" cy="833438"/>
              </a:xfrm>
            </p:grpSpPr>
            <p:pic>
              <p:nvPicPr>
                <p:cNvPr id="140" name="Picture 1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2338" y="2986107"/>
                  <a:ext cx="831850" cy="822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Rectangle 57"/>
                <p:cNvSpPr>
                  <a:spLocks noChangeArrowheads="1"/>
                </p:cNvSpPr>
                <p:nvPr/>
              </p:nvSpPr>
              <p:spPr bwMode="auto">
                <a:xfrm>
                  <a:off x="6002338" y="2979738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42" name="Rectangle 72"/>
                <p:cNvSpPr>
                  <a:spLocks noChangeArrowheads="1"/>
                </p:cNvSpPr>
                <p:nvPr/>
              </p:nvSpPr>
              <p:spPr bwMode="auto">
                <a:xfrm>
                  <a:off x="6002338" y="2979738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43" name="Group 142"/>
              <p:cNvGrpSpPr>
                <a:grpSpLocks noChangeAspect="1"/>
              </p:cNvGrpSpPr>
              <p:nvPr/>
            </p:nvGrpSpPr>
            <p:grpSpPr>
              <a:xfrm>
                <a:off x="1111386" y="3801996"/>
                <a:ext cx="704256" cy="705600"/>
                <a:chOff x="4209257" y="2979738"/>
                <a:chExt cx="831850" cy="833438"/>
              </a:xfrm>
            </p:grpSpPr>
            <p:pic>
              <p:nvPicPr>
                <p:cNvPr id="144" name="Picture 11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09257" y="2981326"/>
                  <a:ext cx="831850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210050" y="2979738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46" name="Rectangle 83"/>
                <p:cNvSpPr>
                  <a:spLocks noChangeArrowheads="1"/>
                </p:cNvSpPr>
                <p:nvPr/>
              </p:nvSpPr>
              <p:spPr bwMode="auto">
                <a:xfrm>
                  <a:off x="4210050" y="2979738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47" name="Group 146"/>
              <p:cNvGrpSpPr>
                <a:grpSpLocks noChangeAspect="1"/>
              </p:cNvGrpSpPr>
              <p:nvPr/>
            </p:nvGrpSpPr>
            <p:grpSpPr>
              <a:xfrm>
                <a:off x="1981723" y="3801997"/>
                <a:ext cx="705600" cy="704259"/>
                <a:chOff x="5103813" y="2979738"/>
                <a:chExt cx="835025" cy="833438"/>
              </a:xfrm>
            </p:grpSpPr>
            <p:pic>
              <p:nvPicPr>
                <p:cNvPr id="148" name="Picture 15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10181" y="2981326"/>
                  <a:ext cx="822288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" name="Rectangle 53"/>
                <p:cNvSpPr>
                  <a:spLocks noChangeArrowheads="1"/>
                </p:cNvSpPr>
                <p:nvPr/>
              </p:nvSpPr>
              <p:spPr bwMode="auto">
                <a:xfrm>
                  <a:off x="5103813" y="2979738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50" name="Rectangle 84"/>
                <p:cNvSpPr>
                  <a:spLocks noChangeArrowheads="1"/>
                </p:cNvSpPr>
                <p:nvPr/>
              </p:nvSpPr>
              <p:spPr bwMode="auto">
                <a:xfrm>
                  <a:off x="5103813" y="2979738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51" name="Group 150"/>
              <p:cNvGrpSpPr>
                <a:grpSpLocks noChangeAspect="1"/>
              </p:cNvGrpSpPr>
              <p:nvPr/>
            </p:nvGrpSpPr>
            <p:grpSpPr>
              <a:xfrm>
                <a:off x="1111376" y="3012544"/>
                <a:ext cx="702912" cy="704256"/>
                <a:chOff x="4210050" y="2085976"/>
                <a:chExt cx="830263" cy="831850"/>
              </a:xfrm>
            </p:grpSpPr>
            <p:pic>
              <p:nvPicPr>
                <p:cNvPr id="152" name="Picture 10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7" y="2085976"/>
                  <a:ext cx="82228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Rectangle 48"/>
                <p:cNvSpPr>
                  <a:spLocks noChangeArrowheads="1"/>
                </p:cNvSpPr>
                <p:nvPr/>
              </p:nvSpPr>
              <p:spPr bwMode="auto">
                <a:xfrm>
                  <a:off x="4210050" y="2085976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54" name="Rectangle 85"/>
                <p:cNvSpPr>
                  <a:spLocks noChangeArrowheads="1"/>
                </p:cNvSpPr>
                <p:nvPr/>
              </p:nvSpPr>
              <p:spPr bwMode="auto">
                <a:xfrm>
                  <a:off x="4210050" y="2085976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55" name="Group 154"/>
              <p:cNvGrpSpPr>
                <a:grpSpLocks/>
              </p:cNvGrpSpPr>
              <p:nvPr/>
            </p:nvGrpSpPr>
            <p:grpSpPr>
              <a:xfrm>
                <a:off x="1981723" y="3012544"/>
                <a:ext cx="705600" cy="705600"/>
                <a:chOff x="5103813" y="2085976"/>
                <a:chExt cx="835025" cy="831850"/>
              </a:xfrm>
            </p:grpSpPr>
            <p:pic>
              <p:nvPicPr>
                <p:cNvPr id="156" name="Picture 14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8612" y="2085976"/>
                  <a:ext cx="825426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Rectangle 52"/>
                <p:cNvSpPr>
                  <a:spLocks noChangeArrowheads="1"/>
                </p:cNvSpPr>
                <p:nvPr/>
              </p:nvSpPr>
              <p:spPr bwMode="auto">
                <a:xfrm>
                  <a:off x="5103813" y="2085976"/>
                  <a:ext cx="835025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58" name="Rectangle 86"/>
                <p:cNvSpPr>
                  <a:spLocks noChangeArrowheads="1"/>
                </p:cNvSpPr>
                <p:nvPr/>
              </p:nvSpPr>
              <p:spPr bwMode="auto">
                <a:xfrm>
                  <a:off x="5103813" y="2085976"/>
                  <a:ext cx="835025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59" name="Group 158"/>
              <p:cNvGrpSpPr>
                <a:grpSpLocks noChangeAspect="1"/>
              </p:cNvGrpSpPr>
              <p:nvPr/>
            </p:nvGrpSpPr>
            <p:grpSpPr>
              <a:xfrm>
                <a:off x="2848956" y="3012544"/>
                <a:ext cx="704254" cy="705600"/>
                <a:chOff x="6002338" y="2085976"/>
                <a:chExt cx="830263" cy="831850"/>
              </a:xfrm>
            </p:grpSpPr>
            <p:pic>
              <p:nvPicPr>
                <p:cNvPr id="160" name="Picture 18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119" y="2085976"/>
                  <a:ext cx="822288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" name="Rectangle 56"/>
                <p:cNvSpPr>
                  <a:spLocks noChangeArrowheads="1"/>
                </p:cNvSpPr>
                <p:nvPr/>
              </p:nvSpPr>
              <p:spPr bwMode="auto">
                <a:xfrm>
                  <a:off x="6002338" y="2085976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62" name="Rectangle 89"/>
                <p:cNvSpPr>
                  <a:spLocks noChangeArrowheads="1"/>
                </p:cNvSpPr>
                <p:nvPr/>
              </p:nvSpPr>
              <p:spPr bwMode="auto">
                <a:xfrm>
                  <a:off x="6002338" y="2085976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grpSp>
          <p:nvGrpSpPr>
            <p:cNvPr id="125" name="Group 124"/>
            <p:cNvGrpSpPr>
              <a:grpSpLocks noChangeAspect="1"/>
            </p:cNvGrpSpPr>
            <p:nvPr/>
          </p:nvGrpSpPr>
          <p:grpSpPr>
            <a:xfrm>
              <a:off x="3998222" y="3013752"/>
              <a:ext cx="702922" cy="701583"/>
              <a:chOff x="3138488" y="2085976"/>
              <a:chExt cx="833438" cy="831850"/>
            </a:xfrm>
          </p:grpSpPr>
          <p:pic>
            <p:nvPicPr>
              <p:cNvPr id="126" name="Picture 2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7238" y="2085976"/>
                <a:ext cx="82228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Rectangle 60"/>
              <p:cNvSpPr>
                <a:spLocks noChangeArrowheads="1"/>
              </p:cNvSpPr>
              <p:nvPr/>
            </p:nvSpPr>
            <p:spPr bwMode="auto">
              <a:xfrm>
                <a:off x="3138488" y="2085976"/>
                <a:ext cx="833438" cy="83026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8" name="Rectangle 92"/>
              <p:cNvSpPr>
                <a:spLocks noChangeArrowheads="1"/>
              </p:cNvSpPr>
              <p:nvPr/>
            </p:nvSpPr>
            <p:spPr bwMode="auto">
              <a:xfrm>
                <a:off x="3138488" y="2085976"/>
                <a:ext cx="833438" cy="83026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30" name="Group 129"/>
            <p:cNvGrpSpPr>
              <a:grpSpLocks/>
            </p:cNvGrpSpPr>
            <p:nvPr/>
          </p:nvGrpSpPr>
          <p:grpSpPr>
            <a:xfrm>
              <a:off x="3998223" y="3799570"/>
              <a:ext cx="705600" cy="705600"/>
              <a:chOff x="3136900" y="2973388"/>
              <a:chExt cx="835026" cy="839788"/>
            </a:xfrm>
          </p:grpSpPr>
          <p:pic>
            <p:nvPicPr>
              <p:cNvPr id="131" name="Picture 21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973388"/>
                <a:ext cx="83343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Oval 22"/>
              <p:cNvSpPr>
                <a:spLocks noChangeArrowheads="1"/>
              </p:cNvSpPr>
              <p:nvPr/>
            </p:nvSpPr>
            <p:spPr bwMode="auto">
              <a:xfrm>
                <a:off x="3529013" y="3367088"/>
                <a:ext cx="49213" cy="44450"/>
              </a:xfrm>
              <a:prstGeom prst="ellipse">
                <a:avLst/>
              </a:prstGeom>
              <a:solidFill>
                <a:srgbClr val="37B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pic>
            <p:nvPicPr>
              <p:cNvPr id="133" name="Picture 2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973388"/>
                <a:ext cx="83343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Oval 24"/>
              <p:cNvSpPr>
                <a:spLocks noChangeArrowheads="1"/>
              </p:cNvSpPr>
              <p:nvPr/>
            </p:nvSpPr>
            <p:spPr bwMode="auto">
              <a:xfrm>
                <a:off x="3529013" y="3367088"/>
                <a:ext cx="49213" cy="44450"/>
              </a:xfrm>
              <a:prstGeom prst="ellipse">
                <a:avLst/>
              </a:prstGeom>
              <a:solidFill>
                <a:srgbClr val="37B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pic>
            <p:nvPicPr>
              <p:cNvPr id="135" name="Picture 27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4806" y="2979738"/>
                <a:ext cx="81762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" name="Rectangle 61"/>
              <p:cNvSpPr>
                <a:spLocks noChangeArrowheads="1"/>
              </p:cNvSpPr>
              <p:nvPr/>
            </p:nvSpPr>
            <p:spPr bwMode="auto">
              <a:xfrm>
                <a:off x="3138488" y="2979738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7" name="Rectangle 71"/>
              <p:cNvSpPr>
                <a:spLocks noChangeArrowheads="1"/>
              </p:cNvSpPr>
              <p:nvPr/>
            </p:nvSpPr>
            <p:spPr bwMode="auto">
              <a:xfrm>
                <a:off x="3138488" y="2979738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-36512" y="319323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/>
                <a:t>p</a:t>
              </a:r>
              <a:r>
                <a:rPr lang="en-CA" sz="1400" dirty="0" smtClean="0"/>
                <a:t>articipant 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36512" y="400506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/>
                <a:t>p</a:t>
              </a:r>
              <a:r>
                <a:rPr lang="en-CA" sz="1400" dirty="0" smtClean="0"/>
                <a:t>articipant 3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-36512" y="4596074"/>
            <a:ext cx="4740335" cy="705600"/>
            <a:chOff x="-36512" y="4596074"/>
            <a:chExt cx="4740335" cy="705600"/>
          </a:xfrm>
        </p:grpSpPr>
        <p:grpSp>
          <p:nvGrpSpPr>
            <p:cNvPr id="169" name="Group 168"/>
            <p:cNvGrpSpPr>
              <a:grpSpLocks/>
            </p:cNvGrpSpPr>
            <p:nvPr/>
          </p:nvGrpSpPr>
          <p:grpSpPr>
            <a:xfrm>
              <a:off x="3998223" y="4596074"/>
              <a:ext cx="705600" cy="705600"/>
              <a:chOff x="3138488" y="4133851"/>
              <a:chExt cx="833438" cy="833438"/>
            </a:xfrm>
          </p:grpSpPr>
          <p:pic>
            <p:nvPicPr>
              <p:cNvPr id="170" name="Picture 26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3268" y="4133851"/>
                <a:ext cx="822289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Rectangle 62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" name="Rectangle 73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1113982" y="4596074"/>
              <a:ext cx="2436621" cy="705600"/>
              <a:chOff x="1116340" y="4596074"/>
              <a:chExt cx="2436621" cy="705600"/>
            </a:xfrm>
          </p:grpSpPr>
          <p:grpSp>
            <p:nvGrpSpPr>
              <p:cNvPr id="174" name="Group 173"/>
              <p:cNvGrpSpPr>
                <a:grpSpLocks/>
              </p:cNvGrpSpPr>
              <p:nvPr/>
            </p:nvGrpSpPr>
            <p:grpSpPr>
              <a:xfrm>
                <a:off x="2848707" y="4596074"/>
                <a:ext cx="704254" cy="705600"/>
                <a:chOff x="6002338" y="4132263"/>
                <a:chExt cx="830263" cy="835026"/>
              </a:xfrm>
            </p:grpSpPr>
            <p:pic>
              <p:nvPicPr>
                <p:cNvPr id="175" name="Picture 20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900" y="4132263"/>
                  <a:ext cx="820724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6" name="Rectangle 58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7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78" name="Group 177"/>
              <p:cNvGrpSpPr>
                <a:grpSpLocks/>
              </p:cNvGrpSpPr>
              <p:nvPr/>
            </p:nvGrpSpPr>
            <p:grpSpPr>
              <a:xfrm>
                <a:off x="1986280" y="4596074"/>
                <a:ext cx="705600" cy="705600"/>
                <a:chOff x="5103813" y="4132263"/>
                <a:chExt cx="835025" cy="835026"/>
              </a:xfrm>
            </p:grpSpPr>
            <p:pic>
              <p:nvPicPr>
                <p:cNvPr id="179" name="Picture 16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9396" y="4132263"/>
                  <a:ext cx="823857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1" name="Rectangle 79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82" name="Group 181"/>
              <p:cNvGrpSpPr>
                <a:grpSpLocks/>
              </p:cNvGrpSpPr>
              <p:nvPr/>
            </p:nvGrpSpPr>
            <p:grpSpPr>
              <a:xfrm>
                <a:off x="1116340" y="4596074"/>
                <a:ext cx="702912" cy="705600"/>
                <a:chOff x="4210050" y="4132263"/>
                <a:chExt cx="830263" cy="835026"/>
              </a:xfrm>
            </p:grpSpPr>
            <p:pic>
              <p:nvPicPr>
                <p:cNvPr id="183" name="Picture 12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6" y="4132263"/>
                  <a:ext cx="822291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50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5" name="Rectangle 82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-36512" y="4725144"/>
              <a:ext cx="115212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averaged</a:t>
              </a:r>
            </a:p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participant</a:t>
              </a:r>
            </a:p>
          </p:txBody>
        </p:sp>
      </p:grpSp>
      <p:pic>
        <p:nvPicPr>
          <p:cNvPr id="69" name="Picture 2" descr="http://www.charbase.com/images/glyph/863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464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charbase.com/images/glyph/863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84" y="52464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charbase.com/images/glyph/863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80" y="52464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" name="Group 212"/>
          <p:cNvGrpSpPr/>
          <p:nvPr/>
        </p:nvGrpSpPr>
        <p:grpSpPr>
          <a:xfrm>
            <a:off x="5348062" y="2161752"/>
            <a:ext cx="3145136" cy="2624570"/>
            <a:chOff x="5348062" y="2161752"/>
            <a:chExt cx="3145136" cy="2624570"/>
          </a:xfrm>
        </p:grpSpPr>
        <p:sp>
          <p:nvSpPr>
            <p:cNvPr id="188" name="TextBox 187"/>
            <p:cNvSpPr txBox="1"/>
            <p:nvPr/>
          </p:nvSpPr>
          <p:spPr>
            <a:xfrm>
              <a:off x="6504672" y="2161752"/>
              <a:ext cx="15232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2"/>
                  </a:solidFill>
                </a:rPr>
                <a:t>Map correlation</a:t>
              </a:r>
              <a:endParaRPr lang="en-GB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5348062" y="2500306"/>
              <a:ext cx="3145136" cy="2286016"/>
              <a:chOff x="5348062" y="2502942"/>
              <a:chExt cx="3145136" cy="2286016"/>
            </a:xfrm>
          </p:grpSpPr>
          <p:sp>
            <p:nvSpPr>
              <p:cNvPr id="190" name="TextBox 189"/>
              <p:cNvSpPr txBox="1"/>
              <p:nvPr/>
            </p:nvSpPr>
            <p:spPr>
              <a:xfrm rot="16200000">
                <a:off x="4956832" y="3510424"/>
                <a:ext cx="11210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/>
                  <a:t>Correlation</a:t>
                </a:r>
                <a:endParaRPr lang="en-CA" sz="1600" dirty="0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5899539" y="2936611"/>
                <a:ext cx="0" cy="14666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5899540" y="3653698"/>
                <a:ext cx="25936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899539" y="2936611"/>
                <a:ext cx="651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899539" y="3296925"/>
                <a:ext cx="651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5899539" y="4406013"/>
                <a:ext cx="651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5899539" y="4027223"/>
                <a:ext cx="651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5638780" y="2806231"/>
                <a:ext cx="249901" cy="27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</a:t>
                </a:r>
                <a:endParaRPr lang="en-CA" sz="1400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5638780" y="3505443"/>
                <a:ext cx="249901" cy="27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0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600297" y="4257758"/>
                <a:ext cx="299242" cy="27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-1</a:t>
                </a:r>
                <a:endParaRPr lang="en-CA" sz="1400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6015987" y="2502942"/>
                <a:ext cx="1037399" cy="502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CA" sz="1400" dirty="0"/>
                  <a:t>p</a:t>
                </a:r>
                <a:r>
                  <a:rPr lang="en-CA" sz="1400" dirty="0" smtClean="0"/>
                  <a:t>articipant-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CA" sz="1400" dirty="0" smtClean="0"/>
                  <a:t>self</a:t>
                </a:r>
                <a:endParaRPr lang="en-CA" sz="1400" dirty="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5937157" y="4286256"/>
                <a:ext cx="728340" cy="502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CA" sz="1400" dirty="0"/>
                  <a:t>s</a:t>
                </a:r>
                <a:r>
                  <a:rPr lang="en-CA" sz="1400" dirty="0" smtClean="0"/>
                  <a:t>ame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CA" sz="1400" dirty="0" smtClean="0"/>
                  <a:t>pattern</a:t>
                </a:r>
                <a:endParaRPr lang="en-CA" sz="1400" dirty="0"/>
              </a:p>
            </p:txBody>
          </p:sp>
          <p:grpSp>
            <p:nvGrpSpPr>
              <p:cNvPr id="205" name="Group 163"/>
              <p:cNvGrpSpPr/>
              <p:nvPr/>
            </p:nvGrpSpPr>
            <p:grpSpPr>
              <a:xfrm>
                <a:off x="6211556" y="2984496"/>
                <a:ext cx="195569" cy="668699"/>
                <a:chOff x="6300192" y="2789754"/>
                <a:chExt cx="216024" cy="738641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6300192" y="2852386"/>
                  <a:ext cx="216024" cy="676009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6409200" y="2789754"/>
                  <a:ext cx="0" cy="1630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4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14"/>
    </mc:Choice>
    <mc:Fallback xmlns="">
      <p:transition spd="slow" advTm="1508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>
          <a:xfrm>
            <a:off x="3998223" y="4596074"/>
            <a:ext cx="705600" cy="705600"/>
            <a:chOff x="3138488" y="4133851"/>
            <a:chExt cx="833438" cy="833438"/>
          </a:xfrm>
        </p:grpSpPr>
        <p:pic>
          <p:nvPicPr>
            <p:cNvPr id="17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3268" y="4133851"/>
              <a:ext cx="822289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Rectangle 62"/>
            <p:cNvSpPr>
              <a:spLocks noChangeArrowheads="1"/>
            </p:cNvSpPr>
            <p:nvPr/>
          </p:nvSpPr>
          <p:spPr bwMode="auto">
            <a:xfrm>
              <a:off x="3138488" y="4133851"/>
              <a:ext cx="833438" cy="8334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Rectangle 73"/>
            <p:cNvSpPr>
              <a:spLocks noChangeArrowheads="1"/>
            </p:cNvSpPr>
            <p:nvPr/>
          </p:nvSpPr>
          <p:spPr bwMode="auto">
            <a:xfrm>
              <a:off x="3138488" y="4133851"/>
              <a:ext cx="833438" cy="83343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" name="Group 185"/>
          <p:cNvGrpSpPr/>
          <p:nvPr/>
        </p:nvGrpSpPr>
        <p:grpSpPr>
          <a:xfrm>
            <a:off x="1113982" y="4596074"/>
            <a:ext cx="2436621" cy="705600"/>
            <a:chOff x="1116340" y="4596074"/>
            <a:chExt cx="2436621" cy="705600"/>
          </a:xfrm>
        </p:grpSpPr>
        <p:grpSp>
          <p:nvGrpSpPr>
            <p:cNvPr id="4" name="Group 173"/>
            <p:cNvGrpSpPr>
              <a:grpSpLocks/>
            </p:cNvGrpSpPr>
            <p:nvPr/>
          </p:nvGrpSpPr>
          <p:grpSpPr>
            <a:xfrm>
              <a:off x="2848707" y="4596074"/>
              <a:ext cx="704254" cy="705600"/>
              <a:chOff x="6002338" y="4132263"/>
              <a:chExt cx="830263" cy="835026"/>
            </a:xfrm>
          </p:grpSpPr>
          <p:pic>
            <p:nvPicPr>
              <p:cNvPr id="175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07900" y="4132263"/>
                <a:ext cx="820724" cy="833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" name="Rectangle 58"/>
              <p:cNvSpPr>
                <a:spLocks noChangeArrowheads="1"/>
              </p:cNvSpPr>
              <p:nvPr/>
            </p:nvSpPr>
            <p:spPr bwMode="auto">
              <a:xfrm>
                <a:off x="6002338" y="4133851"/>
                <a:ext cx="830263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7" name="Rectangle 74"/>
              <p:cNvSpPr>
                <a:spLocks noChangeArrowheads="1"/>
              </p:cNvSpPr>
              <p:nvPr/>
            </p:nvSpPr>
            <p:spPr bwMode="auto">
              <a:xfrm>
                <a:off x="6002338" y="4133851"/>
                <a:ext cx="830263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5" name="Group 177"/>
            <p:cNvGrpSpPr>
              <a:grpSpLocks/>
            </p:cNvGrpSpPr>
            <p:nvPr/>
          </p:nvGrpSpPr>
          <p:grpSpPr>
            <a:xfrm>
              <a:off x="1986280" y="4596074"/>
              <a:ext cx="705600" cy="705600"/>
              <a:chOff x="5103813" y="4132263"/>
              <a:chExt cx="835025" cy="835026"/>
            </a:xfrm>
          </p:grpSpPr>
          <p:pic>
            <p:nvPicPr>
              <p:cNvPr id="179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09396" y="4132263"/>
                <a:ext cx="823857" cy="833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0" name="Rectangle 54"/>
              <p:cNvSpPr>
                <a:spLocks noChangeArrowheads="1"/>
              </p:cNvSpPr>
              <p:nvPr/>
            </p:nvSpPr>
            <p:spPr bwMode="auto">
              <a:xfrm>
                <a:off x="5103813" y="4133851"/>
                <a:ext cx="835025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1" name="Rectangle 79"/>
              <p:cNvSpPr>
                <a:spLocks noChangeArrowheads="1"/>
              </p:cNvSpPr>
              <p:nvPr/>
            </p:nvSpPr>
            <p:spPr bwMode="auto">
              <a:xfrm>
                <a:off x="5103813" y="4133851"/>
                <a:ext cx="835025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6" name="Group 181"/>
            <p:cNvGrpSpPr>
              <a:grpSpLocks/>
            </p:cNvGrpSpPr>
            <p:nvPr/>
          </p:nvGrpSpPr>
          <p:grpSpPr>
            <a:xfrm>
              <a:off x="1116340" y="4596074"/>
              <a:ext cx="702912" cy="705600"/>
              <a:chOff x="4210050" y="4132263"/>
              <a:chExt cx="830263" cy="835026"/>
            </a:xfrm>
          </p:grpSpPr>
          <p:pic>
            <p:nvPicPr>
              <p:cNvPr id="183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14036" y="4132263"/>
                <a:ext cx="822291" cy="833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" name="Rectangle 50"/>
              <p:cNvSpPr>
                <a:spLocks noChangeArrowheads="1"/>
              </p:cNvSpPr>
              <p:nvPr/>
            </p:nvSpPr>
            <p:spPr bwMode="auto">
              <a:xfrm>
                <a:off x="4210050" y="4133851"/>
                <a:ext cx="830263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5" name="Rectangle 82"/>
              <p:cNvSpPr>
                <a:spLocks noChangeArrowheads="1"/>
              </p:cNvSpPr>
              <p:nvPr/>
            </p:nvSpPr>
            <p:spPr bwMode="auto">
              <a:xfrm>
                <a:off x="4210050" y="4133851"/>
                <a:ext cx="830263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7" name="Group 162"/>
          <p:cNvGrpSpPr/>
          <p:nvPr/>
        </p:nvGrpSpPr>
        <p:grpSpPr>
          <a:xfrm>
            <a:off x="1111376" y="3012544"/>
            <a:ext cx="2443179" cy="1496399"/>
            <a:chOff x="1111376" y="3012544"/>
            <a:chExt cx="2443179" cy="1496399"/>
          </a:xfrm>
        </p:grpSpPr>
        <p:grpSp>
          <p:nvGrpSpPr>
            <p:cNvPr id="8" name="Group 138"/>
            <p:cNvGrpSpPr>
              <a:grpSpLocks noChangeAspect="1"/>
            </p:cNvGrpSpPr>
            <p:nvPr/>
          </p:nvGrpSpPr>
          <p:grpSpPr>
            <a:xfrm>
              <a:off x="2848955" y="3801996"/>
              <a:ext cx="705600" cy="706947"/>
              <a:chOff x="6002338" y="2979738"/>
              <a:chExt cx="831850" cy="833438"/>
            </a:xfrm>
          </p:grpSpPr>
          <p:pic>
            <p:nvPicPr>
              <p:cNvPr id="140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02338" y="2986107"/>
                <a:ext cx="831850" cy="8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" name="Rectangle 57"/>
              <p:cNvSpPr>
                <a:spLocks noChangeArrowheads="1"/>
              </p:cNvSpPr>
              <p:nvPr/>
            </p:nvSpPr>
            <p:spPr bwMode="auto">
              <a:xfrm>
                <a:off x="6002338" y="2979738"/>
                <a:ext cx="830263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2" name="Rectangle 72"/>
              <p:cNvSpPr>
                <a:spLocks noChangeArrowheads="1"/>
              </p:cNvSpPr>
              <p:nvPr/>
            </p:nvSpPr>
            <p:spPr bwMode="auto">
              <a:xfrm>
                <a:off x="6002338" y="2979738"/>
                <a:ext cx="830263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9" name="Group 142"/>
            <p:cNvGrpSpPr>
              <a:grpSpLocks noChangeAspect="1"/>
            </p:cNvGrpSpPr>
            <p:nvPr/>
          </p:nvGrpSpPr>
          <p:grpSpPr>
            <a:xfrm>
              <a:off x="1111386" y="3801996"/>
              <a:ext cx="704256" cy="705600"/>
              <a:chOff x="4209257" y="2979738"/>
              <a:chExt cx="831850" cy="833438"/>
            </a:xfrm>
          </p:grpSpPr>
          <p:pic>
            <p:nvPicPr>
              <p:cNvPr id="144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09257" y="2981326"/>
                <a:ext cx="831850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Rectangle 49"/>
              <p:cNvSpPr>
                <a:spLocks noChangeArrowheads="1"/>
              </p:cNvSpPr>
              <p:nvPr/>
            </p:nvSpPr>
            <p:spPr bwMode="auto">
              <a:xfrm>
                <a:off x="4210050" y="2979738"/>
                <a:ext cx="830263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" name="Rectangle 83"/>
              <p:cNvSpPr>
                <a:spLocks noChangeArrowheads="1"/>
              </p:cNvSpPr>
              <p:nvPr/>
            </p:nvSpPr>
            <p:spPr bwMode="auto">
              <a:xfrm>
                <a:off x="4210050" y="2979738"/>
                <a:ext cx="830263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0" name="Group 146"/>
            <p:cNvGrpSpPr>
              <a:grpSpLocks noChangeAspect="1"/>
            </p:cNvGrpSpPr>
            <p:nvPr/>
          </p:nvGrpSpPr>
          <p:grpSpPr>
            <a:xfrm>
              <a:off x="1981723" y="3801997"/>
              <a:ext cx="705600" cy="704259"/>
              <a:chOff x="5103813" y="2979738"/>
              <a:chExt cx="835025" cy="833438"/>
            </a:xfrm>
          </p:grpSpPr>
          <p:pic>
            <p:nvPicPr>
              <p:cNvPr id="148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181" y="2981326"/>
                <a:ext cx="82228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5103813" y="2979738"/>
                <a:ext cx="835025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0" name="Rectangle 84"/>
              <p:cNvSpPr>
                <a:spLocks noChangeArrowheads="1"/>
              </p:cNvSpPr>
              <p:nvPr/>
            </p:nvSpPr>
            <p:spPr bwMode="auto">
              <a:xfrm>
                <a:off x="5103813" y="2979738"/>
                <a:ext cx="835025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1" name="Group 150"/>
            <p:cNvGrpSpPr>
              <a:grpSpLocks noChangeAspect="1"/>
            </p:cNvGrpSpPr>
            <p:nvPr/>
          </p:nvGrpSpPr>
          <p:grpSpPr>
            <a:xfrm>
              <a:off x="1111376" y="3012544"/>
              <a:ext cx="702912" cy="704256"/>
              <a:chOff x="4210050" y="2085976"/>
              <a:chExt cx="830263" cy="831850"/>
            </a:xfrm>
          </p:grpSpPr>
          <p:pic>
            <p:nvPicPr>
              <p:cNvPr id="152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14037" y="2085976"/>
                <a:ext cx="822289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Rectangle 48"/>
              <p:cNvSpPr>
                <a:spLocks noChangeArrowheads="1"/>
              </p:cNvSpPr>
              <p:nvPr/>
            </p:nvSpPr>
            <p:spPr bwMode="auto">
              <a:xfrm>
                <a:off x="4210050" y="2085976"/>
                <a:ext cx="830263" cy="83026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4210050" y="2085976"/>
                <a:ext cx="830263" cy="83026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2" name="Group 154"/>
            <p:cNvGrpSpPr>
              <a:grpSpLocks/>
            </p:cNvGrpSpPr>
            <p:nvPr/>
          </p:nvGrpSpPr>
          <p:grpSpPr>
            <a:xfrm>
              <a:off x="1981723" y="3012544"/>
              <a:ext cx="705600" cy="705600"/>
              <a:chOff x="5103813" y="2085976"/>
              <a:chExt cx="835025" cy="831850"/>
            </a:xfrm>
          </p:grpSpPr>
          <p:pic>
            <p:nvPicPr>
              <p:cNvPr id="156" name="Picture 1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08612" y="2085976"/>
                <a:ext cx="825426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Rectangle 52"/>
              <p:cNvSpPr>
                <a:spLocks noChangeArrowheads="1"/>
              </p:cNvSpPr>
              <p:nvPr/>
            </p:nvSpPr>
            <p:spPr bwMode="auto">
              <a:xfrm>
                <a:off x="5103813" y="2085976"/>
                <a:ext cx="835025" cy="83026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8" name="Rectangle 86"/>
              <p:cNvSpPr>
                <a:spLocks noChangeArrowheads="1"/>
              </p:cNvSpPr>
              <p:nvPr/>
            </p:nvSpPr>
            <p:spPr bwMode="auto">
              <a:xfrm>
                <a:off x="5103813" y="2085976"/>
                <a:ext cx="835025" cy="83026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3" name="Group 158"/>
            <p:cNvGrpSpPr>
              <a:grpSpLocks noChangeAspect="1"/>
            </p:cNvGrpSpPr>
            <p:nvPr/>
          </p:nvGrpSpPr>
          <p:grpSpPr>
            <a:xfrm>
              <a:off x="2848956" y="3012544"/>
              <a:ext cx="704254" cy="705600"/>
              <a:chOff x="6002338" y="2085976"/>
              <a:chExt cx="830263" cy="831850"/>
            </a:xfrm>
          </p:grpSpPr>
          <p:pic>
            <p:nvPicPr>
              <p:cNvPr id="160" name="Picture 1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07119" y="2085976"/>
                <a:ext cx="82228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6002338" y="2085976"/>
                <a:ext cx="830263" cy="83026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2" name="Rectangle 89"/>
              <p:cNvSpPr>
                <a:spLocks noChangeArrowheads="1"/>
              </p:cNvSpPr>
              <p:nvPr/>
            </p:nvSpPr>
            <p:spPr bwMode="auto">
              <a:xfrm>
                <a:off x="6002338" y="2085976"/>
                <a:ext cx="830263" cy="83026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14" name="Group 124"/>
          <p:cNvGrpSpPr>
            <a:grpSpLocks noChangeAspect="1"/>
          </p:cNvGrpSpPr>
          <p:nvPr/>
        </p:nvGrpSpPr>
        <p:grpSpPr>
          <a:xfrm>
            <a:off x="3998222" y="3013752"/>
            <a:ext cx="702922" cy="701583"/>
            <a:chOff x="3138488" y="2085976"/>
            <a:chExt cx="833438" cy="831850"/>
          </a:xfrm>
        </p:grpSpPr>
        <p:pic>
          <p:nvPicPr>
            <p:cNvPr id="126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7238" y="2085976"/>
              <a:ext cx="82228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Rectangle 60"/>
            <p:cNvSpPr>
              <a:spLocks noChangeArrowheads="1"/>
            </p:cNvSpPr>
            <p:nvPr/>
          </p:nvSpPr>
          <p:spPr bwMode="auto">
            <a:xfrm>
              <a:off x="3138488" y="2085976"/>
              <a:ext cx="833438" cy="830263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Rectangle 92"/>
            <p:cNvSpPr>
              <a:spLocks noChangeArrowheads="1"/>
            </p:cNvSpPr>
            <p:nvPr/>
          </p:nvSpPr>
          <p:spPr bwMode="auto">
            <a:xfrm>
              <a:off x="3138488" y="2085976"/>
              <a:ext cx="833438" cy="830263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5" name="Group 129"/>
          <p:cNvGrpSpPr>
            <a:grpSpLocks/>
          </p:cNvGrpSpPr>
          <p:nvPr/>
        </p:nvGrpSpPr>
        <p:grpSpPr>
          <a:xfrm>
            <a:off x="3998223" y="3799570"/>
            <a:ext cx="705600" cy="705600"/>
            <a:chOff x="3136900" y="2973388"/>
            <a:chExt cx="835026" cy="839788"/>
          </a:xfrm>
        </p:grpSpPr>
        <p:pic>
          <p:nvPicPr>
            <p:cNvPr id="131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0" y="2973388"/>
              <a:ext cx="83343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Oval 22"/>
            <p:cNvSpPr>
              <a:spLocks noChangeArrowheads="1"/>
            </p:cNvSpPr>
            <p:nvPr/>
          </p:nvSpPr>
          <p:spPr bwMode="auto">
            <a:xfrm>
              <a:off x="3529013" y="3367088"/>
              <a:ext cx="49213" cy="44450"/>
            </a:xfrm>
            <a:prstGeom prst="ellipse">
              <a:avLst/>
            </a:prstGeom>
            <a:solidFill>
              <a:srgbClr val="37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33" name="Picture 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0" y="2973388"/>
              <a:ext cx="83343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Oval 24"/>
            <p:cNvSpPr>
              <a:spLocks noChangeArrowheads="1"/>
            </p:cNvSpPr>
            <p:nvPr/>
          </p:nvSpPr>
          <p:spPr bwMode="auto">
            <a:xfrm>
              <a:off x="3529013" y="3367088"/>
              <a:ext cx="49213" cy="44450"/>
            </a:xfrm>
            <a:prstGeom prst="ellipse">
              <a:avLst/>
            </a:prstGeom>
            <a:solidFill>
              <a:srgbClr val="37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35" name="Picture 2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4806" y="2979738"/>
              <a:ext cx="8176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Rectangle 61"/>
            <p:cNvSpPr>
              <a:spLocks noChangeArrowheads="1"/>
            </p:cNvSpPr>
            <p:nvPr/>
          </p:nvSpPr>
          <p:spPr bwMode="auto">
            <a:xfrm>
              <a:off x="3138488" y="2979738"/>
              <a:ext cx="833438" cy="8334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Rectangle 71"/>
            <p:cNvSpPr>
              <a:spLocks noChangeArrowheads="1"/>
            </p:cNvSpPr>
            <p:nvPr/>
          </p:nvSpPr>
          <p:spPr bwMode="auto">
            <a:xfrm>
              <a:off x="3138488" y="2979738"/>
              <a:ext cx="833438" cy="83343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6" name="Group 119"/>
          <p:cNvGrpSpPr/>
          <p:nvPr/>
        </p:nvGrpSpPr>
        <p:grpSpPr>
          <a:xfrm>
            <a:off x="3698750" y="2236224"/>
            <a:ext cx="144010" cy="705600"/>
            <a:chOff x="4429125" y="3357560"/>
            <a:chExt cx="171159" cy="833438"/>
          </a:xfrm>
        </p:grpSpPr>
        <p:sp>
          <p:nvSpPr>
            <p:cNvPr id="121" name="Rectangle 67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68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23" name="Picture 6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0221" y="3690935"/>
              <a:ext cx="8334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78"/>
            <p:cNvSpPr>
              <a:spLocks noChangeArrowheads="1"/>
            </p:cNvSpPr>
            <p:nvPr/>
          </p:nvSpPr>
          <p:spPr bwMode="auto">
            <a:xfrm rot="16200000">
              <a:off x="4098131" y="3690142"/>
              <a:ext cx="830263" cy="168276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7" name="Group 118"/>
          <p:cNvGrpSpPr/>
          <p:nvPr/>
        </p:nvGrpSpPr>
        <p:grpSpPr>
          <a:xfrm>
            <a:off x="1115830" y="2235218"/>
            <a:ext cx="2432927" cy="705600"/>
            <a:chOff x="1112866" y="2235218"/>
            <a:chExt cx="2432927" cy="705600"/>
          </a:xfrm>
        </p:grpSpPr>
        <p:grpSp>
          <p:nvGrpSpPr>
            <p:cNvPr id="18" name="Group 106"/>
            <p:cNvGrpSpPr>
              <a:grpSpLocks noChangeAspect="1"/>
            </p:cNvGrpSpPr>
            <p:nvPr/>
          </p:nvGrpSpPr>
          <p:grpSpPr>
            <a:xfrm>
              <a:off x="1112866" y="2235218"/>
              <a:ext cx="704259" cy="705600"/>
              <a:chOff x="4208463" y="1187451"/>
              <a:chExt cx="833438" cy="835025"/>
            </a:xfrm>
          </p:grpSpPr>
          <p:pic>
            <p:nvPicPr>
              <p:cNvPr id="108" name="Picture 9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08463" y="1193827"/>
                <a:ext cx="833438" cy="82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Rectangle 47"/>
              <p:cNvSpPr>
                <a:spLocks noChangeArrowheads="1"/>
              </p:cNvSpPr>
              <p:nvPr/>
            </p:nvSpPr>
            <p:spPr bwMode="auto">
              <a:xfrm>
                <a:off x="4210051" y="1187451"/>
                <a:ext cx="830263" cy="835025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" name="Rectangle 87"/>
              <p:cNvSpPr>
                <a:spLocks noChangeArrowheads="1"/>
              </p:cNvSpPr>
              <p:nvPr/>
            </p:nvSpPr>
            <p:spPr bwMode="auto">
              <a:xfrm>
                <a:off x="4210050" y="1187451"/>
                <a:ext cx="830263" cy="835025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9" name="Group 110"/>
            <p:cNvGrpSpPr>
              <a:grpSpLocks noChangeAspect="1"/>
            </p:cNvGrpSpPr>
            <p:nvPr/>
          </p:nvGrpSpPr>
          <p:grpSpPr>
            <a:xfrm>
              <a:off x="1980454" y="2235218"/>
              <a:ext cx="705600" cy="705600"/>
              <a:chOff x="5103813" y="1187451"/>
              <a:chExt cx="835025" cy="835025"/>
            </a:xfrm>
          </p:grpSpPr>
          <p:pic>
            <p:nvPicPr>
              <p:cNvPr id="112" name="Picture 1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05400" y="1194613"/>
                <a:ext cx="831850" cy="8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Rectangle 51"/>
              <p:cNvSpPr>
                <a:spLocks noChangeArrowheads="1"/>
              </p:cNvSpPr>
              <p:nvPr/>
            </p:nvSpPr>
            <p:spPr bwMode="auto">
              <a:xfrm>
                <a:off x="5103813" y="1187451"/>
                <a:ext cx="835025" cy="835025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4" name="Rectangle 88"/>
              <p:cNvSpPr>
                <a:spLocks noChangeArrowheads="1"/>
              </p:cNvSpPr>
              <p:nvPr/>
            </p:nvSpPr>
            <p:spPr bwMode="auto">
              <a:xfrm>
                <a:off x="5103813" y="1187451"/>
                <a:ext cx="835025" cy="835025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0" name="Group 114"/>
            <p:cNvGrpSpPr>
              <a:grpSpLocks noChangeAspect="1"/>
            </p:cNvGrpSpPr>
            <p:nvPr/>
          </p:nvGrpSpPr>
          <p:grpSpPr>
            <a:xfrm>
              <a:off x="2842876" y="2235218"/>
              <a:ext cx="702917" cy="705600"/>
              <a:chOff x="6002338" y="1187451"/>
              <a:chExt cx="831850" cy="835025"/>
            </a:xfrm>
          </p:grpSpPr>
          <p:pic>
            <p:nvPicPr>
              <p:cNvPr id="116" name="Picture 17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02338" y="1189832"/>
                <a:ext cx="831850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Rectangle 55"/>
              <p:cNvSpPr>
                <a:spLocks noChangeArrowheads="1"/>
              </p:cNvSpPr>
              <p:nvPr/>
            </p:nvSpPr>
            <p:spPr bwMode="auto">
              <a:xfrm>
                <a:off x="6002338" y="1187451"/>
                <a:ext cx="830263" cy="835025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8" name="Rectangle 90"/>
              <p:cNvSpPr>
                <a:spLocks noChangeArrowheads="1"/>
              </p:cNvSpPr>
              <p:nvPr/>
            </p:nvSpPr>
            <p:spPr bwMode="auto">
              <a:xfrm>
                <a:off x="6002338" y="1187451"/>
                <a:ext cx="830263" cy="835025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pic>
        <p:nvPicPr>
          <p:cNvPr id="103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8214" y="2512819"/>
            <a:ext cx="702917" cy="1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70"/>
          <p:cNvSpPr>
            <a:spLocks noChangeArrowheads="1"/>
          </p:cNvSpPr>
          <p:nvPr/>
        </p:nvSpPr>
        <p:spPr bwMode="auto">
          <a:xfrm rot="16200000">
            <a:off x="4506185" y="2513473"/>
            <a:ext cx="704259" cy="144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1" name="Group 88"/>
          <p:cNvGrpSpPr>
            <a:grpSpLocks noChangeAspect="1"/>
          </p:cNvGrpSpPr>
          <p:nvPr/>
        </p:nvGrpSpPr>
        <p:grpSpPr>
          <a:xfrm>
            <a:off x="3999554" y="2230538"/>
            <a:ext cx="702938" cy="705600"/>
            <a:chOff x="3133722" y="1181111"/>
            <a:chExt cx="838201" cy="841383"/>
          </a:xfrm>
        </p:grpSpPr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3133722" y="1181111"/>
              <a:ext cx="835025" cy="833446"/>
            </a:xfrm>
            <a:custGeom>
              <a:avLst/>
              <a:gdLst>
                <a:gd name="T0" fmla="*/ 0 w 526"/>
                <a:gd name="T1" fmla="*/ 525 h 525"/>
                <a:gd name="T2" fmla="*/ 526 w 526"/>
                <a:gd name="T3" fmla="*/ 525 h 525"/>
                <a:gd name="T4" fmla="*/ 526 w 526"/>
                <a:gd name="T5" fmla="*/ 0 h 525"/>
                <a:gd name="T6" fmla="*/ 0 w 526"/>
                <a:gd name="T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6" h="525">
                  <a:moveTo>
                    <a:pt x="0" y="525"/>
                  </a:moveTo>
                  <a:lnTo>
                    <a:pt x="526" y="525"/>
                  </a:lnTo>
                  <a:lnTo>
                    <a:pt x="52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91" name="Picture 3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0072" y="1190636"/>
              <a:ext cx="831850" cy="8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59"/>
            <p:cNvSpPr>
              <a:spLocks noChangeArrowheads="1"/>
            </p:cNvSpPr>
            <p:nvPr/>
          </p:nvSpPr>
          <p:spPr bwMode="auto">
            <a:xfrm>
              <a:off x="3138485" y="1187461"/>
              <a:ext cx="833438" cy="835033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3138485" y="1187461"/>
              <a:ext cx="833438" cy="835033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7" name="Title 1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Results</a:t>
            </a:r>
            <a:endParaRPr lang="en-GB" sz="4000" dirty="0"/>
          </a:p>
        </p:txBody>
      </p:sp>
      <p:grpSp>
        <p:nvGrpSpPr>
          <p:cNvPr id="22" name="Group 1"/>
          <p:cNvGrpSpPr/>
          <p:nvPr/>
        </p:nvGrpSpPr>
        <p:grpSpPr>
          <a:xfrm>
            <a:off x="107504" y="686067"/>
            <a:ext cx="3600400" cy="1173987"/>
            <a:chOff x="107504" y="686067"/>
            <a:chExt cx="3600400" cy="117398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46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42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38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907808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h</a:t>
              </a:r>
              <a:r>
                <a:rPr lang="en-CA" sz="1400" dirty="0" smtClean="0"/>
                <a:t>orizontal stripy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904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vertical stripy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712" y="760189"/>
              <a:ext cx="936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patchy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1196752"/>
              <a:ext cx="1009760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u</a:t>
              </a:r>
              <a:r>
                <a:rPr lang="en-CA" sz="1400" dirty="0" smtClean="0"/>
                <a:t>nderlying image pattern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19672" y="1897087"/>
            <a:ext cx="1356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d</a:t>
            </a:r>
            <a:r>
              <a:rPr lang="en-CA" sz="1400" dirty="0" smtClean="0"/>
              <a:t>ifference maps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31604" y="2906909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-0.2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64440" y="19690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0.2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36511" y="243611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participant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60997" y="189708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mean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9044" y="29133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0</a:t>
            </a:r>
            <a:endParaRPr lang="en-CA" sz="14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716016" y="19575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36512" y="319323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p</a:t>
            </a:r>
            <a:r>
              <a:rPr lang="en-CA" sz="1400" dirty="0" smtClean="0"/>
              <a:t>articipant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36512" y="400506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p</a:t>
            </a:r>
            <a:r>
              <a:rPr lang="en-CA" sz="1400" dirty="0" smtClean="0"/>
              <a:t>articipant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36512" y="4725144"/>
            <a:ext cx="115212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CA" sz="1400" dirty="0" smtClean="0"/>
              <a:t>averaged</a:t>
            </a:r>
          </a:p>
          <a:p>
            <a:pPr algn="ctr">
              <a:lnSpc>
                <a:spcPts val="1400"/>
              </a:lnSpc>
            </a:pPr>
            <a:r>
              <a:rPr lang="en-CA" sz="1400" dirty="0" smtClean="0"/>
              <a:t>participant</a:t>
            </a:r>
          </a:p>
        </p:txBody>
      </p:sp>
      <p:cxnSp>
        <p:nvCxnSpPr>
          <p:cNvPr id="125" name="Curved Connector 124"/>
          <p:cNvCxnSpPr/>
          <p:nvPr/>
        </p:nvCxnSpPr>
        <p:spPr>
          <a:xfrm rot="16200000" flipH="1">
            <a:off x="1900089" y="4880790"/>
            <a:ext cx="12700" cy="864096"/>
          </a:xfrm>
          <a:prstGeom prst="curvedConnector3">
            <a:avLst>
              <a:gd name="adj1" fmla="val 168386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/>
          <p:nvPr/>
        </p:nvCxnSpPr>
        <p:spPr>
          <a:xfrm rot="16200000" flipH="1">
            <a:off x="2764185" y="4880790"/>
            <a:ext cx="12700" cy="86409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/>
          <p:nvPr/>
        </p:nvCxnSpPr>
        <p:spPr>
          <a:xfrm rot="16200000" flipH="1">
            <a:off x="2332137" y="4448742"/>
            <a:ext cx="12700" cy="1728192"/>
          </a:xfrm>
          <a:prstGeom prst="curvedConnector3">
            <a:avLst>
              <a:gd name="adj1" fmla="val 3309677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6504672" y="2161752"/>
            <a:ext cx="1523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Map correlation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4956832" y="3507788"/>
            <a:ext cx="112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Correlation</a:t>
            </a:r>
            <a:endParaRPr lang="en-CA" sz="16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899539" y="2933975"/>
            <a:ext cx="0" cy="1466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899540" y="3651062"/>
            <a:ext cx="2593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99539" y="2933975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899539" y="3294289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5899539" y="4403377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899539" y="4024587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638780" y="2803595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5638780" y="3502807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0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600297" y="4255122"/>
            <a:ext cx="299242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-1</a:t>
            </a:r>
            <a:endParaRPr lang="en-CA" sz="1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6015987" y="2500306"/>
            <a:ext cx="1037399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p</a:t>
            </a:r>
            <a:r>
              <a:rPr lang="en-CA" sz="1400" dirty="0" smtClean="0"/>
              <a:t>articipant-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self</a:t>
            </a:r>
            <a:endParaRPr lang="en-CA" sz="1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5937157" y="4283620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s</a:t>
            </a:r>
            <a:r>
              <a:rPr lang="en-CA" sz="1400" dirty="0" smtClean="0"/>
              <a:t>ame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grpSp>
        <p:nvGrpSpPr>
          <p:cNvPr id="200" name="Group 199"/>
          <p:cNvGrpSpPr/>
          <p:nvPr/>
        </p:nvGrpSpPr>
        <p:grpSpPr>
          <a:xfrm>
            <a:off x="6560734" y="3651062"/>
            <a:ext cx="728340" cy="1135260"/>
            <a:chOff x="6560734" y="3651062"/>
            <a:chExt cx="728340" cy="1135260"/>
          </a:xfrm>
        </p:grpSpPr>
        <p:sp>
          <p:nvSpPr>
            <p:cNvPr id="194" name="Rectangle 193"/>
            <p:cNvSpPr/>
            <p:nvPr/>
          </p:nvSpPr>
          <p:spPr>
            <a:xfrm>
              <a:off x="6798264" y="3651062"/>
              <a:ext cx="195569" cy="291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V="1">
              <a:off x="6905066" y="3909816"/>
              <a:ext cx="0" cy="61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6560734" y="4283620"/>
              <a:ext cx="728340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d</a:t>
              </a:r>
              <a:r>
                <a:rPr lang="en-CA" sz="1400" dirty="0" smtClean="0"/>
                <a:t>iff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pattern</a:t>
              </a:r>
              <a:endParaRPr lang="en-CA" sz="1400" dirty="0"/>
            </a:p>
          </p:txBody>
        </p:sp>
      </p:grpSp>
      <p:grpSp>
        <p:nvGrpSpPr>
          <p:cNvPr id="197" name="Group 163"/>
          <p:cNvGrpSpPr/>
          <p:nvPr/>
        </p:nvGrpSpPr>
        <p:grpSpPr>
          <a:xfrm>
            <a:off x="6211556" y="2980800"/>
            <a:ext cx="195569" cy="669766"/>
            <a:chOff x="6300192" y="2788577"/>
            <a:chExt cx="216024" cy="739818"/>
          </a:xfrm>
        </p:grpSpPr>
        <p:sp>
          <p:nvSpPr>
            <p:cNvPr id="198" name="Rectangle 197"/>
            <p:cNvSpPr/>
            <p:nvPr/>
          </p:nvSpPr>
          <p:spPr>
            <a:xfrm>
              <a:off x="6300192" y="2852386"/>
              <a:ext cx="216024" cy="67600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V="1">
              <a:off x="6409200" y="2788577"/>
              <a:ext cx="0" cy="163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4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6"/>
    </mc:Choice>
    <mc:Fallback xmlns="">
      <p:transition spd="slow" advTm="103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9"/>
          <p:cNvGrpSpPr/>
          <p:nvPr/>
        </p:nvGrpSpPr>
        <p:grpSpPr>
          <a:xfrm>
            <a:off x="3698750" y="2236224"/>
            <a:ext cx="144010" cy="705600"/>
            <a:chOff x="4429125" y="3357560"/>
            <a:chExt cx="171159" cy="833438"/>
          </a:xfrm>
        </p:grpSpPr>
        <p:sp>
          <p:nvSpPr>
            <p:cNvPr id="121" name="Rectangle 67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68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2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0221" y="3690935"/>
              <a:ext cx="8334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78"/>
            <p:cNvSpPr>
              <a:spLocks noChangeArrowheads="1"/>
            </p:cNvSpPr>
            <p:nvPr/>
          </p:nvSpPr>
          <p:spPr bwMode="auto">
            <a:xfrm rot="16200000">
              <a:off x="4098131" y="3690142"/>
              <a:ext cx="830263" cy="168276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10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8214" y="2512819"/>
            <a:ext cx="702917" cy="1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70"/>
          <p:cNvSpPr>
            <a:spLocks noChangeArrowheads="1"/>
          </p:cNvSpPr>
          <p:nvPr/>
        </p:nvSpPr>
        <p:spPr bwMode="auto">
          <a:xfrm rot="16200000">
            <a:off x="4506185" y="2513473"/>
            <a:ext cx="704259" cy="144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47" name="Group 146"/>
          <p:cNvGrpSpPr/>
          <p:nvPr/>
        </p:nvGrpSpPr>
        <p:grpSpPr>
          <a:xfrm>
            <a:off x="3998222" y="2230538"/>
            <a:ext cx="705601" cy="2274632"/>
            <a:chOff x="3998222" y="2230538"/>
            <a:chExt cx="705601" cy="2274632"/>
          </a:xfrm>
        </p:grpSpPr>
        <p:grpSp>
          <p:nvGrpSpPr>
            <p:cNvPr id="14" name="Group 124"/>
            <p:cNvGrpSpPr>
              <a:grpSpLocks noChangeAspect="1"/>
            </p:cNvGrpSpPr>
            <p:nvPr/>
          </p:nvGrpSpPr>
          <p:grpSpPr>
            <a:xfrm>
              <a:off x="3998222" y="3013752"/>
              <a:ext cx="702922" cy="701583"/>
              <a:chOff x="3138488" y="2085976"/>
              <a:chExt cx="833438" cy="831850"/>
            </a:xfrm>
          </p:grpSpPr>
          <p:pic>
            <p:nvPicPr>
              <p:cNvPr id="126" name="Picture 2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7238" y="2085976"/>
                <a:ext cx="82228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Rectangle 60"/>
              <p:cNvSpPr>
                <a:spLocks noChangeArrowheads="1"/>
              </p:cNvSpPr>
              <p:nvPr/>
            </p:nvSpPr>
            <p:spPr bwMode="auto">
              <a:xfrm>
                <a:off x="3138488" y="2085976"/>
                <a:ext cx="833438" cy="83026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8" name="Rectangle 92"/>
              <p:cNvSpPr>
                <a:spLocks noChangeArrowheads="1"/>
              </p:cNvSpPr>
              <p:nvPr/>
            </p:nvSpPr>
            <p:spPr bwMode="auto">
              <a:xfrm>
                <a:off x="3138488" y="2085976"/>
                <a:ext cx="833438" cy="83026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5" name="Group 129"/>
            <p:cNvGrpSpPr>
              <a:grpSpLocks/>
            </p:cNvGrpSpPr>
            <p:nvPr/>
          </p:nvGrpSpPr>
          <p:grpSpPr>
            <a:xfrm>
              <a:off x="3998223" y="3799570"/>
              <a:ext cx="705600" cy="705600"/>
              <a:chOff x="3136900" y="2973388"/>
              <a:chExt cx="835026" cy="839788"/>
            </a:xfrm>
          </p:grpSpPr>
          <p:pic>
            <p:nvPicPr>
              <p:cNvPr id="131" name="Picture 2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973388"/>
                <a:ext cx="83343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Oval 22"/>
              <p:cNvSpPr>
                <a:spLocks noChangeArrowheads="1"/>
              </p:cNvSpPr>
              <p:nvPr/>
            </p:nvSpPr>
            <p:spPr bwMode="auto">
              <a:xfrm>
                <a:off x="3529013" y="3367088"/>
                <a:ext cx="49213" cy="44450"/>
              </a:xfrm>
              <a:prstGeom prst="ellipse">
                <a:avLst/>
              </a:prstGeom>
              <a:solidFill>
                <a:srgbClr val="37B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pic>
            <p:nvPicPr>
              <p:cNvPr id="133" name="Picture 2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973388"/>
                <a:ext cx="83343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Oval 24"/>
              <p:cNvSpPr>
                <a:spLocks noChangeArrowheads="1"/>
              </p:cNvSpPr>
              <p:nvPr/>
            </p:nvSpPr>
            <p:spPr bwMode="auto">
              <a:xfrm>
                <a:off x="3529013" y="3367088"/>
                <a:ext cx="49213" cy="44450"/>
              </a:xfrm>
              <a:prstGeom prst="ellipse">
                <a:avLst/>
              </a:prstGeom>
              <a:solidFill>
                <a:srgbClr val="37B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pic>
            <p:nvPicPr>
              <p:cNvPr id="135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4806" y="2979738"/>
                <a:ext cx="81762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" name="Rectangle 61"/>
              <p:cNvSpPr>
                <a:spLocks noChangeArrowheads="1"/>
              </p:cNvSpPr>
              <p:nvPr/>
            </p:nvSpPr>
            <p:spPr bwMode="auto">
              <a:xfrm>
                <a:off x="3138488" y="2979738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7" name="Rectangle 71"/>
              <p:cNvSpPr>
                <a:spLocks noChangeArrowheads="1"/>
              </p:cNvSpPr>
              <p:nvPr/>
            </p:nvSpPr>
            <p:spPr bwMode="auto">
              <a:xfrm>
                <a:off x="3138488" y="2979738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1" name="Group 88"/>
            <p:cNvGrpSpPr>
              <a:grpSpLocks noChangeAspect="1"/>
            </p:cNvGrpSpPr>
            <p:nvPr/>
          </p:nvGrpSpPr>
          <p:grpSpPr>
            <a:xfrm>
              <a:off x="3999554" y="2230538"/>
              <a:ext cx="702938" cy="705600"/>
              <a:chOff x="3133722" y="1181111"/>
              <a:chExt cx="838201" cy="841383"/>
            </a:xfrm>
          </p:grpSpPr>
          <p:sp>
            <p:nvSpPr>
              <p:cNvPr id="90" name="Freeform 29"/>
              <p:cNvSpPr>
                <a:spLocks/>
              </p:cNvSpPr>
              <p:nvPr/>
            </p:nvSpPr>
            <p:spPr bwMode="auto">
              <a:xfrm>
                <a:off x="3133722" y="1181111"/>
                <a:ext cx="835025" cy="833446"/>
              </a:xfrm>
              <a:custGeom>
                <a:avLst/>
                <a:gdLst>
                  <a:gd name="T0" fmla="*/ 0 w 526"/>
                  <a:gd name="T1" fmla="*/ 525 h 525"/>
                  <a:gd name="T2" fmla="*/ 526 w 526"/>
                  <a:gd name="T3" fmla="*/ 525 h 525"/>
                  <a:gd name="T4" fmla="*/ 526 w 526"/>
                  <a:gd name="T5" fmla="*/ 0 h 525"/>
                  <a:gd name="T6" fmla="*/ 0 w 526"/>
                  <a:gd name="T7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6" h="525">
                    <a:moveTo>
                      <a:pt x="0" y="525"/>
                    </a:moveTo>
                    <a:lnTo>
                      <a:pt x="526" y="525"/>
                    </a:lnTo>
                    <a:lnTo>
                      <a:pt x="52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pic>
            <p:nvPicPr>
              <p:cNvPr id="91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0072" y="1190636"/>
                <a:ext cx="831850" cy="83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3138485" y="1187461"/>
                <a:ext cx="833438" cy="835033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" name="Rectangle 91"/>
              <p:cNvSpPr>
                <a:spLocks noChangeArrowheads="1"/>
              </p:cNvSpPr>
              <p:nvPr/>
            </p:nvSpPr>
            <p:spPr bwMode="auto">
              <a:xfrm>
                <a:off x="3138485" y="1187461"/>
                <a:ext cx="833438" cy="835033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37" name="Title 1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Results</a:t>
            </a:r>
            <a:endParaRPr lang="en-GB" sz="4000" dirty="0"/>
          </a:p>
        </p:txBody>
      </p:sp>
      <p:grpSp>
        <p:nvGrpSpPr>
          <p:cNvPr id="22" name="Group 1"/>
          <p:cNvGrpSpPr/>
          <p:nvPr/>
        </p:nvGrpSpPr>
        <p:grpSpPr>
          <a:xfrm>
            <a:off x="107504" y="686067"/>
            <a:ext cx="3600400" cy="1173987"/>
            <a:chOff x="107504" y="686067"/>
            <a:chExt cx="3600400" cy="117398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46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42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38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907808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h</a:t>
              </a:r>
              <a:r>
                <a:rPr lang="en-CA" sz="1400" dirty="0" smtClean="0"/>
                <a:t>orizontal stripy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904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vertical stripy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712" y="760189"/>
              <a:ext cx="936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patchy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1196752"/>
              <a:ext cx="1009760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u</a:t>
              </a:r>
              <a:r>
                <a:rPr lang="en-CA" sz="1400" dirty="0" smtClean="0"/>
                <a:t>nderlying image pattern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19672" y="1897087"/>
            <a:ext cx="1356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d</a:t>
            </a:r>
            <a:r>
              <a:rPr lang="en-CA" sz="1400" dirty="0" smtClean="0"/>
              <a:t>ifference maps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31604" y="2906909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-0.2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64440" y="19690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0.2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60997" y="189708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mean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9044" y="29133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0</a:t>
            </a:r>
            <a:endParaRPr lang="en-CA" sz="14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716016" y="19575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1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-36512" y="2235218"/>
            <a:ext cx="3591067" cy="2273725"/>
            <a:chOff x="-36512" y="2235218"/>
            <a:chExt cx="3591067" cy="2273725"/>
          </a:xfrm>
        </p:grpSpPr>
        <p:grpSp>
          <p:nvGrpSpPr>
            <p:cNvPr id="7" name="Group 162"/>
            <p:cNvGrpSpPr/>
            <p:nvPr/>
          </p:nvGrpSpPr>
          <p:grpSpPr>
            <a:xfrm>
              <a:off x="1111376" y="3012544"/>
              <a:ext cx="2443179" cy="1496399"/>
              <a:chOff x="1111376" y="3012544"/>
              <a:chExt cx="2443179" cy="1496399"/>
            </a:xfrm>
          </p:grpSpPr>
          <p:grpSp>
            <p:nvGrpSpPr>
              <p:cNvPr id="8" name="Group 138"/>
              <p:cNvGrpSpPr>
                <a:grpSpLocks noChangeAspect="1"/>
              </p:cNvGrpSpPr>
              <p:nvPr/>
            </p:nvGrpSpPr>
            <p:grpSpPr>
              <a:xfrm>
                <a:off x="2848955" y="3801996"/>
                <a:ext cx="705600" cy="706947"/>
                <a:chOff x="6002338" y="2979738"/>
                <a:chExt cx="831850" cy="833438"/>
              </a:xfrm>
            </p:grpSpPr>
            <p:pic>
              <p:nvPicPr>
                <p:cNvPr id="140" name="Picture 1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2338" y="2986107"/>
                  <a:ext cx="831850" cy="822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Rectangle 57"/>
                <p:cNvSpPr>
                  <a:spLocks noChangeArrowheads="1"/>
                </p:cNvSpPr>
                <p:nvPr/>
              </p:nvSpPr>
              <p:spPr bwMode="auto">
                <a:xfrm>
                  <a:off x="6002338" y="2979738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42" name="Rectangle 72"/>
                <p:cNvSpPr>
                  <a:spLocks noChangeArrowheads="1"/>
                </p:cNvSpPr>
                <p:nvPr/>
              </p:nvSpPr>
              <p:spPr bwMode="auto">
                <a:xfrm>
                  <a:off x="6002338" y="2979738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9" name="Group 142"/>
              <p:cNvGrpSpPr>
                <a:grpSpLocks noChangeAspect="1"/>
              </p:cNvGrpSpPr>
              <p:nvPr/>
            </p:nvGrpSpPr>
            <p:grpSpPr>
              <a:xfrm>
                <a:off x="1111386" y="3801996"/>
                <a:ext cx="704256" cy="705600"/>
                <a:chOff x="4209257" y="2979738"/>
                <a:chExt cx="831850" cy="833438"/>
              </a:xfrm>
            </p:grpSpPr>
            <p:pic>
              <p:nvPicPr>
                <p:cNvPr id="144" name="Picture 11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09257" y="2981326"/>
                  <a:ext cx="831850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210050" y="2979738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46" name="Rectangle 83"/>
                <p:cNvSpPr>
                  <a:spLocks noChangeArrowheads="1"/>
                </p:cNvSpPr>
                <p:nvPr/>
              </p:nvSpPr>
              <p:spPr bwMode="auto">
                <a:xfrm>
                  <a:off x="4210050" y="2979738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0" name="Group 146"/>
              <p:cNvGrpSpPr>
                <a:grpSpLocks noChangeAspect="1"/>
              </p:cNvGrpSpPr>
              <p:nvPr/>
            </p:nvGrpSpPr>
            <p:grpSpPr>
              <a:xfrm>
                <a:off x="1981723" y="3801997"/>
                <a:ext cx="705600" cy="704259"/>
                <a:chOff x="5103813" y="2979738"/>
                <a:chExt cx="835025" cy="833438"/>
              </a:xfrm>
            </p:grpSpPr>
            <p:pic>
              <p:nvPicPr>
                <p:cNvPr id="148" name="Picture 1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10181" y="2981326"/>
                  <a:ext cx="822288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" name="Rectangle 53"/>
                <p:cNvSpPr>
                  <a:spLocks noChangeArrowheads="1"/>
                </p:cNvSpPr>
                <p:nvPr/>
              </p:nvSpPr>
              <p:spPr bwMode="auto">
                <a:xfrm>
                  <a:off x="5103813" y="2979738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50" name="Rectangle 84"/>
                <p:cNvSpPr>
                  <a:spLocks noChangeArrowheads="1"/>
                </p:cNvSpPr>
                <p:nvPr/>
              </p:nvSpPr>
              <p:spPr bwMode="auto">
                <a:xfrm>
                  <a:off x="5103813" y="2979738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1" name="Group 150"/>
              <p:cNvGrpSpPr>
                <a:grpSpLocks noChangeAspect="1"/>
              </p:cNvGrpSpPr>
              <p:nvPr/>
            </p:nvGrpSpPr>
            <p:grpSpPr>
              <a:xfrm>
                <a:off x="1111376" y="3012544"/>
                <a:ext cx="702912" cy="704256"/>
                <a:chOff x="4210050" y="2085976"/>
                <a:chExt cx="830263" cy="831850"/>
              </a:xfrm>
            </p:grpSpPr>
            <p:pic>
              <p:nvPicPr>
                <p:cNvPr id="152" name="Picture 10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7" y="2085976"/>
                  <a:ext cx="82228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Rectangle 48"/>
                <p:cNvSpPr>
                  <a:spLocks noChangeArrowheads="1"/>
                </p:cNvSpPr>
                <p:nvPr/>
              </p:nvSpPr>
              <p:spPr bwMode="auto">
                <a:xfrm>
                  <a:off x="4210050" y="2085976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54" name="Rectangle 85"/>
                <p:cNvSpPr>
                  <a:spLocks noChangeArrowheads="1"/>
                </p:cNvSpPr>
                <p:nvPr/>
              </p:nvSpPr>
              <p:spPr bwMode="auto">
                <a:xfrm>
                  <a:off x="4210050" y="2085976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2" name="Group 154"/>
              <p:cNvGrpSpPr>
                <a:grpSpLocks/>
              </p:cNvGrpSpPr>
              <p:nvPr/>
            </p:nvGrpSpPr>
            <p:grpSpPr>
              <a:xfrm>
                <a:off x="1981723" y="3012544"/>
                <a:ext cx="705600" cy="705600"/>
                <a:chOff x="5103813" y="2085976"/>
                <a:chExt cx="835025" cy="831850"/>
              </a:xfrm>
            </p:grpSpPr>
            <p:pic>
              <p:nvPicPr>
                <p:cNvPr id="156" name="Picture 14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8612" y="2085976"/>
                  <a:ext cx="825426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Rectangle 52"/>
                <p:cNvSpPr>
                  <a:spLocks noChangeArrowheads="1"/>
                </p:cNvSpPr>
                <p:nvPr/>
              </p:nvSpPr>
              <p:spPr bwMode="auto">
                <a:xfrm>
                  <a:off x="5103813" y="2085976"/>
                  <a:ext cx="835025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58" name="Rectangle 86"/>
                <p:cNvSpPr>
                  <a:spLocks noChangeArrowheads="1"/>
                </p:cNvSpPr>
                <p:nvPr/>
              </p:nvSpPr>
              <p:spPr bwMode="auto">
                <a:xfrm>
                  <a:off x="5103813" y="2085976"/>
                  <a:ext cx="835025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3" name="Group 158"/>
              <p:cNvGrpSpPr>
                <a:grpSpLocks noChangeAspect="1"/>
              </p:cNvGrpSpPr>
              <p:nvPr/>
            </p:nvGrpSpPr>
            <p:grpSpPr>
              <a:xfrm>
                <a:off x="2848956" y="3012544"/>
                <a:ext cx="704254" cy="705600"/>
                <a:chOff x="6002338" y="2085976"/>
                <a:chExt cx="830263" cy="831850"/>
              </a:xfrm>
            </p:grpSpPr>
            <p:pic>
              <p:nvPicPr>
                <p:cNvPr id="160" name="Picture 18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119" y="2085976"/>
                  <a:ext cx="822288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" name="Rectangle 56"/>
                <p:cNvSpPr>
                  <a:spLocks noChangeArrowheads="1"/>
                </p:cNvSpPr>
                <p:nvPr/>
              </p:nvSpPr>
              <p:spPr bwMode="auto">
                <a:xfrm>
                  <a:off x="6002338" y="2085976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62" name="Rectangle 89"/>
                <p:cNvSpPr>
                  <a:spLocks noChangeArrowheads="1"/>
                </p:cNvSpPr>
                <p:nvPr/>
              </p:nvSpPr>
              <p:spPr bwMode="auto">
                <a:xfrm>
                  <a:off x="6002338" y="2085976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grpSp>
          <p:nvGrpSpPr>
            <p:cNvPr id="17" name="Group 118"/>
            <p:cNvGrpSpPr/>
            <p:nvPr/>
          </p:nvGrpSpPr>
          <p:grpSpPr>
            <a:xfrm>
              <a:off x="1115830" y="2235218"/>
              <a:ext cx="2432927" cy="705600"/>
              <a:chOff x="1112866" y="2235218"/>
              <a:chExt cx="2432927" cy="705600"/>
            </a:xfrm>
          </p:grpSpPr>
          <p:grpSp>
            <p:nvGrpSpPr>
              <p:cNvPr id="18" name="Group 106"/>
              <p:cNvGrpSpPr>
                <a:grpSpLocks noChangeAspect="1"/>
              </p:cNvGrpSpPr>
              <p:nvPr/>
            </p:nvGrpSpPr>
            <p:grpSpPr>
              <a:xfrm>
                <a:off x="1112866" y="2235218"/>
                <a:ext cx="704259" cy="705600"/>
                <a:chOff x="4208463" y="1187451"/>
                <a:chExt cx="833438" cy="835025"/>
              </a:xfrm>
            </p:grpSpPr>
            <p:pic>
              <p:nvPicPr>
                <p:cNvPr id="108" name="Picture 9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08463" y="1193827"/>
                  <a:ext cx="833438" cy="823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" name="Rectangle 47"/>
                <p:cNvSpPr>
                  <a:spLocks noChangeArrowheads="1"/>
                </p:cNvSpPr>
                <p:nvPr/>
              </p:nvSpPr>
              <p:spPr bwMode="auto">
                <a:xfrm>
                  <a:off x="4210051" y="1187451"/>
                  <a:ext cx="830263" cy="835025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10" name="Rectangle 87"/>
                <p:cNvSpPr>
                  <a:spLocks noChangeArrowheads="1"/>
                </p:cNvSpPr>
                <p:nvPr/>
              </p:nvSpPr>
              <p:spPr bwMode="auto">
                <a:xfrm>
                  <a:off x="4210050" y="1187451"/>
                  <a:ext cx="830263" cy="835025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9" name="Group 110"/>
              <p:cNvGrpSpPr>
                <a:grpSpLocks noChangeAspect="1"/>
              </p:cNvGrpSpPr>
              <p:nvPr/>
            </p:nvGrpSpPr>
            <p:grpSpPr>
              <a:xfrm>
                <a:off x="1980454" y="2235218"/>
                <a:ext cx="705600" cy="705600"/>
                <a:chOff x="5103813" y="1187451"/>
                <a:chExt cx="835025" cy="835025"/>
              </a:xfrm>
            </p:grpSpPr>
            <p:pic>
              <p:nvPicPr>
                <p:cNvPr id="112" name="Picture 1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5400" y="1194613"/>
                  <a:ext cx="831850" cy="822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" name="Rectangle 51"/>
                <p:cNvSpPr>
                  <a:spLocks noChangeArrowheads="1"/>
                </p:cNvSpPr>
                <p:nvPr/>
              </p:nvSpPr>
              <p:spPr bwMode="auto">
                <a:xfrm>
                  <a:off x="5103813" y="1187451"/>
                  <a:ext cx="835025" cy="835025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14" name="Rectangle 88"/>
                <p:cNvSpPr>
                  <a:spLocks noChangeArrowheads="1"/>
                </p:cNvSpPr>
                <p:nvPr/>
              </p:nvSpPr>
              <p:spPr bwMode="auto">
                <a:xfrm>
                  <a:off x="5103813" y="1187451"/>
                  <a:ext cx="835025" cy="835025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0" name="Group 114"/>
              <p:cNvGrpSpPr>
                <a:grpSpLocks noChangeAspect="1"/>
              </p:cNvGrpSpPr>
              <p:nvPr/>
            </p:nvGrpSpPr>
            <p:grpSpPr>
              <a:xfrm>
                <a:off x="2842876" y="2235218"/>
                <a:ext cx="702917" cy="705600"/>
                <a:chOff x="6002338" y="1187451"/>
                <a:chExt cx="831850" cy="835025"/>
              </a:xfrm>
            </p:grpSpPr>
            <p:pic>
              <p:nvPicPr>
                <p:cNvPr id="116" name="Picture 17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2338" y="1189832"/>
                  <a:ext cx="831850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" name="Rectangle 55"/>
                <p:cNvSpPr>
                  <a:spLocks noChangeArrowheads="1"/>
                </p:cNvSpPr>
                <p:nvPr/>
              </p:nvSpPr>
              <p:spPr bwMode="auto">
                <a:xfrm>
                  <a:off x="6002338" y="1187451"/>
                  <a:ext cx="830263" cy="835025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18" name="Rectangle 90"/>
                <p:cNvSpPr>
                  <a:spLocks noChangeArrowheads="1"/>
                </p:cNvSpPr>
                <p:nvPr/>
              </p:nvSpPr>
              <p:spPr bwMode="auto">
                <a:xfrm>
                  <a:off x="6002338" y="1187451"/>
                  <a:ext cx="830263" cy="835025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-36511" y="2436118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 smtClean="0"/>
                <a:t>participant 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36512" y="319323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/>
                <a:t>p</a:t>
              </a:r>
              <a:r>
                <a:rPr lang="en-CA" sz="1400" dirty="0" smtClean="0"/>
                <a:t>articipant 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36512" y="400506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/>
                <a:t>p</a:t>
              </a:r>
              <a:r>
                <a:rPr lang="en-CA" sz="1400" dirty="0" smtClean="0"/>
                <a:t>articipant 3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-36512" y="4596074"/>
            <a:ext cx="4740335" cy="705600"/>
            <a:chOff x="-36512" y="4596074"/>
            <a:chExt cx="4740335" cy="705600"/>
          </a:xfrm>
        </p:grpSpPr>
        <p:grpSp>
          <p:nvGrpSpPr>
            <p:cNvPr id="2" name="Group 168"/>
            <p:cNvGrpSpPr>
              <a:grpSpLocks/>
            </p:cNvGrpSpPr>
            <p:nvPr/>
          </p:nvGrpSpPr>
          <p:grpSpPr>
            <a:xfrm>
              <a:off x="3998223" y="4596074"/>
              <a:ext cx="705600" cy="705600"/>
              <a:chOff x="3138488" y="4133851"/>
              <a:chExt cx="833438" cy="833438"/>
            </a:xfrm>
          </p:grpSpPr>
          <p:pic>
            <p:nvPicPr>
              <p:cNvPr id="170" name="Picture 2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3268" y="4133851"/>
                <a:ext cx="822289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Rectangle 62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" name="Rectangle 73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3" name="Group 185"/>
            <p:cNvGrpSpPr/>
            <p:nvPr/>
          </p:nvGrpSpPr>
          <p:grpSpPr>
            <a:xfrm>
              <a:off x="1113982" y="4596074"/>
              <a:ext cx="2436621" cy="705600"/>
              <a:chOff x="1116340" y="4596074"/>
              <a:chExt cx="2436621" cy="705600"/>
            </a:xfrm>
          </p:grpSpPr>
          <p:grpSp>
            <p:nvGrpSpPr>
              <p:cNvPr id="4" name="Group 173"/>
              <p:cNvGrpSpPr>
                <a:grpSpLocks/>
              </p:cNvGrpSpPr>
              <p:nvPr/>
            </p:nvGrpSpPr>
            <p:grpSpPr>
              <a:xfrm>
                <a:off x="2848707" y="4596074"/>
                <a:ext cx="704254" cy="705600"/>
                <a:chOff x="6002338" y="4132263"/>
                <a:chExt cx="830263" cy="835026"/>
              </a:xfrm>
            </p:grpSpPr>
            <p:pic>
              <p:nvPicPr>
                <p:cNvPr id="175" name="Picture 20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900" y="4132263"/>
                  <a:ext cx="820724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6" name="Rectangle 58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7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5" name="Group 177"/>
              <p:cNvGrpSpPr>
                <a:grpSpLocks/>
              </p:cNvGrpSpPr>
              <p:nvPr/>
            </p:nvGrpSpPr>
            <p:grpSpPr>
              <a:xfrm>
                <a:off x="1986280" y="4596074"/>
                <a:ext cx="705600" cy="705600"/>
                <a:chOff x="5103813" y="4132263"/>
                <a:chExt cx="835025" cy="835026"/>
              </a:xfrm>
            </p:grpSpPr>
            <p:pic>
              <p:nvPicPr>
                <p:cNvPr id="179" name="Picture 16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9396" y="4132263"/>
                  <a:ext cx="823857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1" name="Rectangle 79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" name="Group 181"/>
              <p:cNvGrpSpPr>
                <a:grpSpLocks/>
              </p:cNvGrpSpPr>
              <p:nvPr/>
            </p:nvGrpSpPr>
            <p:grpSpPr>
              <a:xfrm>
                <a:off x="1116340" y="4596074"/>
                <a:ext cx="702912" cy="705600"/>
                <a:chOff x="4210050" y="4132263"/>
                <a:chExt cx="830263" cy="835026"/>
              </a:xfrm>
            </p:grpSpPr>
            <p:pic>
              <p:nvPicPr>
                <p:cNvPr id="183" name="Picture 1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6" y="4132263"/>
                  <a:ext cx="822291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50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5" name="Rectangle 82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-36512" y="4725144"/>
              <a:ext cx="115212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averaged</a:t>
              </a:r>
            </a:p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participant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504672" y="2161752"/>
            <a:ext cx="1523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Map correlation</a:t>
            </a:r>
            <a:endParaRPr lang="en-GB" sz="1600" dirty="0">
              <a:solidFill>
                <a:schemeClr val="accent2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5348062" y="2500306"/>
            <a:ext cx="3145136" cy="2286016"/>
            <a:chOff x="5348062" y="2502942"/>
            <a:chExt cx="3145136" cy="2286016"/>
          </a:xfrm>
        </p:grpSpPr>
        <p:sp>
          <p:nvSpPr>
            <p:cNvPr id="72" name="TextBox 71"/>
            <p:cNvSpPr txBox="1"/>
            <p:nvPr/>
          </p:nvSpPr>
          <p:spPr>
            <a:xfrm rot="16200000">
              <a:off x="4956832" y="3510424"/>
              <a:ext cx="1121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Correlation</a:t>
              </a:r>
              <a:endParaRPr lang="en-CA" sz="1600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899539" y="2936611"/>
              <a:ext cx="0" cy="1466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899540" y="3653698"/>
              <a:ext cx="25936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899539" y="2936611"/>
              <a:ext cx="65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899539" y="3296925"/>
              <a:ext cx="65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899539" y="4406013"/>
              <a:ext cx="65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899539" y="4027223"/>
              <a:ext cx="65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638780" y="2806231"/>
              <a:ext cx="249901" cy="27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1</a:t>
              </a:r>
              <a:endParaRPr lang="en-CA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780" y="3505443"/>
              <a:ext cx="249901" cy="27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00297" y="4257758"/>
              <a:ext cx="299242" cy="27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-1</a:t>
              </a:r>
              <a:endParaRPr lang="en-CA" sz="14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15987" y="2502942"/>
              <a:ext cx="1037399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p</a:t>
              </a:r>
              <a:r>
                <a:rPr lang="en-CA" sz="1400" dirty="0" smtClean="0"/>
                <a:t>articipant-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self</a:t>
              </a:r>
              <a:endParaRPr lang="en-CA" sz="1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937157" y="4286256"/>
              <a:ext cx="728340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s</a:t>
              </a:r>
              <a:r>
                <a:rPr lang="en-CA" sz="1400" dirty="0" smtClean="0"/>
                <a:t>ame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pattern</a:t>
              </a:r>
              <a:endParaRPr lang="en-CA" sz="14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798264" y="3653698"/>
              <a:ext cx="195569" cy="2916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6905066" y="3912236"/>
              <a:ext cx="0" cy="61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6560734" y="4286256"/>
              <a:ext cx="728340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d</a:t>
              </a:r>
              <a:r>
                <a:rPr lang="en-CA" sz="1400" dirty="0" smtClean="0"/>
                <a:t>iff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pattern</a:t>
              </a:r>
              <a:endParaRPr lang="en-CA" sz="1400" dirty="0"/>
            </a:p>
          </p:txBody>
        </p:sp>
        <p:grpSp>
          <p:nvGrpSpPr>
            <p:cNvPr id="23" name="Group 163"/>
            <p:cNvGrpSpPr/>
            <p:nvPr/>
          </p:nvGrpSpPr>
          <p:grpSpPr>
            <a:xfrm>
              <a:off x="6211556" y="2983438"/>
              <a:ext cx="195569" cy="671204"/>
              <a:chOff x="6300192" y="2788577"/>
              <a:chExt cx="216024" cy="741406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6300192" y="2853974"/>
                <a:ext cx="216024" cy="676009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V="1">
                <a:off x="6409200" y="2788577"/>
                <a:ext cx="0" cy="1630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54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4"/>
    </mc:Choice>
    <mc:Fallback xmlns="">
      <p:transition spd="slow" advTm="157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08 L -0.00035 -0.344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51979 0.28357 " pathEditMode="relative" ptsTypes="AA">
                                      <p:cBhvr>
                                        <p:cTn id="1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92"/>
          <p:cNvSpPr>
            <a:spLocks noChangeArrowheads="1"/>
          </p:cNvSpPr>
          <p:nvPr/>
        </p:nvSpPr>
        <p:spPr bwMode="auto">
          <a:xfrm>
            <a:off x="5751202" y="3126393"/>
            <a:ext cx="2295504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4" name="Freeform 593"/>
          <p:cNvSpPr>
            <a:spLocks/>
          </p:cNvSpPr>
          <p:nvPr/>
        </p:nvSpPr>
        <p:spPr bwMode="auto">
          <a:xfrm>
            <a:off x="5751202" y="3126393"/>
            <a:ext cx="2295504" cy="16855"/>
          </a:xfrm>
          <a:custGeom>
            <a:avLst/>
            <a:gdLst>
              <a:gd name="T0" fmla="*/ 0 w 681"/>
              <a:gd name="T1" fmla="*/ 5 h 5"/>
              <a:gd name="T2" fmla="*/ 681 w 681"/>
              <a:gd name="T3" fmla="*/ 5 h 5"/>
              <a:gd name="T4" fmla="*/ 681 w 681"/>
              <a:gd name="T5" fmla="*/ 0 h 5"/>
              <a:gd name="T6" fmla="*/ 0 w 68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5">
                <a:moveTo>
                  <a:pt x="0" y="5"/>
                </a:moveTo>
                <a:lnTo>
                  <a:pt x="681" y="5"/>
                </a:lnTo>
                <a:lnTo>
                  <a:pt x="68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" name="Rectangle 594"/>
          <p:cNvSpPr>
            <a:spLocks noChangeArrowheads="1"/>
          </p:cNvSpPr>
          <p:nvPr/>
        </p:nvSpPr>
        <p:spPr bwMode="auto">
          <a:xfrm>
            <a:off x="5734349" y="1343248"/>
            <a:ext cx="16855" cy="178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6" name="Freeform 595"/>
          <p:cNvSpPr>
            <a:spLocks/>
          </p:cNvSpPr>
          <p:nvPr/>
        </p:nvSpPr>
        <p:spPr bwMode="auto">
          <a:xfrm>
            <a:off x="5734349" y="1343248"/>
            <a:ext cx="16855" cy="1789887"/>
          </a:xfrm>
          <a:custGeom>
            <a:avLst/>
            <a:gdLst>
              <a:gd name="T0" fmla="*/ 5 w 5"/>
              <a:gd name="T1" fmla="*/ 531 h 531"/>
              <a:gd name="T2" fmla="*/ 5 w 5"/>
              <a:gd name="T3" fmla="*/ 0 h 531"/>
              <a:gd name="T4" fmla="*/ 0 w 5"/>
              <a:gd name="T5" fmla="*/ 0 h 531"/>
              <a:gd name="T6" fmla="*/ 0 w 5"/>
              <a:gd name="T7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31">
                <a:moveTo>
                  <a:pt x="5" y="531"/>
                </a:moveTo>
                <a:lnTo>
                  <a:pt x="5" y="0"/>
                </a:lnTo>
                <a:lnTo>
                  <a:pt x="0" y="0"/>
                </a:lnTo>
                <a:lnTo>
                  <a:pt x="0" y="5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7" name="Rectangle 596"/>
          <p:cNvSpPr>
            <a:spLocks noChangeArrowheads="1"/>
          </p:cNvSpPr>
          <p:nvPr/>
        </p:nvSpPr>
        <p:spPr bwMode="auto">
          <a:xfrm>
            <a:off x="5734349" y="3109538"/>
            <a:ext cx="16855" cy="235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8" name="Freeform 597"/>
          <p:cNvSpPr>
            <a:spLocks/>
          </p:cNvSpPr>
          <p:nvPr/>
        </p:nvSpPr>
        <p:spPr bwMode="auto">
          <a:xfrm>
            <a:off x="5734349" y="3109538"/>
            <a:ext cx="16855" cy="23597"/>
          </a:xfrm>
          <a:custGeom>
            <a:avLst/>
            <a:gdLst>
              <a:gd name="T0" fmla="*/ 5 w 5"/>
              <a:gd name="T1" fmla="*/ 7 h 7"/>
              <a:gd name="T2" fmla="*/ 5 w 5"/>
              <a:gd name="T3" fmla="*/ 0 h 7"/>
              <a:gd name="T4" fmla="*/ 0 w 5"/>
              <a:gd name="T5" fmla="*/ 0 h 7"/>
              <a:gd name="T6" fmla="*/ 0 w 5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5" y="7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Rectangle 599"/>
          <p:cNvSpPr>
            <a:spLocks noChangeArrowheads="1"/>
          </p:cNvSpPr>
          <p:nvPr/>
        </p:nvSpPr>
        <p:spPr bwMode="auto">
          <a:xfrm>
            <a:off x="6155696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600"/>
          <p:cNvSpPr>
            <a:spLocks/>
          </p:cNvSpPr>
          <p:nvPr/>
        </p:nvSpPr>
        <p:spPr bwMode="auto">
          <a:xfrm>
            <a:off x="6155696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1" name="Rectangle 602"/>
          <p:cNvSpPr>
            <a:spLocks noChangeArrowheads="1"/>
          </p:cNvSpPr>
          <p:nvPr/>
        </p:nvSpPr>
        <p:spPr bwMode="auto">
          <a:xfrm>
            <a:off x="6570303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2" name="Freeform 603"/>
          <p:cNvSpPr>
            <a:spLocks/>
          </p:cNvSpPr>
          <p:nvPr/>
        </p:nvSpPr>
        <p:spPr bwMode="auto">
          <a:xfrm>
            <a:off x="6570303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3" name="Rectangle 605"/>
          <p:cNvSpPr>
            <a:spLocks noChangeArrowheads="1"/>
          </p:cNvSpPr>
          <p:nvPr/>
        </p:nvSpPr>
        <p:spPr bwMode="auto">
          <a:xfrm>
            <a:off x="6984908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Freeform 606"/>
          <p:cNvSpPr>
            <a:spLocks/>
          </p:cNvSpPr>
          <p:nvPr/>
        </p:nvSpPr>
        <p:spPr bwMode="auto">
          <a:xfrm>
            <a:off x="6984908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Rectangle 609"/>
          <p:cNvSpPr>
            <a:spLocks noChangeArrowheads="1"/>
          </p:cNvSpPr>
          <p:nvPr/>
        </p:nvSpPr>
        <p:spPr bwMode="auto">
          <a:xfrm>
            <a:off x="7409627" y="3085944"/>
            <a:ext cx="13483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610"/>
          <p:cNvSpPr>
            <a:spLocks/>
          </p:cNvSpPr>
          <p:nvPr/>
        </p:nvSpPr>
        <p:spPr bwMode="auto">
          <a:xfrm>
            <a:off x="7409627" y="3085944"/>
            <a:ext cx="13483" cy="40449"/>
          </a:xfrm>
          <a:custGeom>
            <a:avLst/>
            <a:gdLst>
              <a:gd name="T0" fmla="*/ 4 w 4"/>
              <a:gd name="T1" fmla="*/ 12 h 12"/>
              <a:gd name="T2" fmla="*/ 4 w 4"/>
              <a:gd name="T3" fmla="*/ 0 h 12"/>
              <a:gd name="T4" fmla="*/ 0 w 4"/>
              <a:gd name="T5" fmla="*/ 0 h 12"/>
              <a:gd name="T6" fmla="*/ 0 w 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4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Rectangle 612"/>
          <p:cNvSpPr>
            <a:spLocks noChangeArrowheads="1"/>
          </p:cNvSpPr>
          <p:nvPr/>
        </p:nvSpPr>
        <p:spPr bwMode="auto">
          <a:xfrm>
            <a:off x="7824234" y="3085944"/>
            <a:ext cx="13483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613"/>
          <p:cNvSpPr>
            <a:spLocks/>
          </p:cNvSpPr>
          <p:nvPr/>
        </p:nvSpPr>
        <p:spPr bwMode="auto">
          <a:xfrm>
            <a:off x="7824234" y="3085944"/>
            <a:ext cx="13483" cy="40449"/>
          </a:xfrm>
          <a:custGeom>
            <a:avLst/>
            <a:gdLst>
              <a:gd name="T0" fmla="*/ 4 w 4"/>
              <a:gd name="T1" fmla="*/ 12 h 12"/>
              <a:gd name="T2" fmla="*/ 4 w 4"/>
              <a:gd name="T3" fmla="*/ 0 h 12"/>
              <a:gd name="T4" fmla="*/ 0 w 4"/>
              <a:gd name="T5" fmla="*/ 0 h 12"/>
              <a:gd name="T6" fmla="*/ 0 w 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4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Rectangle 615"/>
          <p:cNvSpPr>
            <a:spLocks noChangeArrowheads="1"/>
          </p:cNvSpPr>
          <p:nvPr/>
        </p:nvSpPr>
        <p:spPr bwMode="auto">
          <a:xfrm>
            <a:off x="5741091" y="3126393"/>
            <a:ext cx="23597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616"/>
          <p:cNvSpPr>
            <a:spLocks/>
          </p:cNvSpPr>
          <p:nvPr/>
        </p:nvSpPr>
        <p:spPr bwMode="auto">
          <a:xfrm>
            <a:off x="5741091" y="3126393"/>
            <a:ext cx="23597" cy="16855"/>
          </a:xfrm>
          <a:custGeom>
            <a:avLst/>
            <a:gdLst>
              <a:gd name="T0" fmla="*/ 0 w 7"/>
              <a:gd name="T1" fmla="*/ 5 h 5"/>
              <a:gd name="T2" fmla="*/ 7 w 7"/>
              <a:gd name="T3" fmla="*/ 5 h 5"/>
              <a:gd name="T4" fmla="*/ 7 w 7"/>
              <a:gd name="T5" fmla="*/ 0 h 5"/>
              <a:gd name="T6" fmla="*/ 0 w 7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5">
                <a:moveTo>
                  <a:pt x="0" y="5"/>
                </a:moveTo>
                <a:lnTo>
                  <a:pt x="7" y="5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Rectangle 617"/>
          <p:cNvSpPr>
            <a:spLocks noChangeArrowheads="1"/>
          </p:cNvSpPr>
          <p:nvPr/>
        </p:nvSpPr>
        <p:spPr bwMode="auto">
          <a:xfrm>
            <a:off x="5741091" y="2887066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618"/>
          <p:cNvSpPr>
            <a:spLocks/>
          </p:cNvSpPr>
          <p:nvPr/>
        </p:nvSpPr>
        <p:spPr bwMode="auto">
          <a:xfrm>
            <a:off x="5741091" y="2887066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Rectangle 619"/>
          <p:cNvSpPr>
            <a:spLocks noChangeArrowheads="1"/>
          </p:cNvSpPr>
          <p:nvPr/>
        </p:nvSpPr>
        <p:spPr bwMode="auto">
          <a:xfrm>
            <a:off x="5741091" y="2647742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620"/>
          <p:cNvSpPr>
            <a:spLocks/>
          </p:cNvSpPr>
          <p:nvPr/>
        </p:nvSpPr>
        <p:spPr bwMode="auto">
          <a:xfrm>
            <a:off x="5741091" y="2647742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Rectangle 622"/>
          <p:cNvSpPr>
            <a:spLocks noChangeArrowheads="1"/>
          </p:cNvSpPr>
          <p:nvPr/>
        </p:nvSpPr>
        <p:spPr bwMode="auto">
          <a:xfrm>
            <a:off x="5741091" y="2408415"/>
            <a:ext cx="47191" cy="1348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623"/>
          <p:cNvSpPr>
            <a:spLocks/>
          </p:cNvSpPr>
          <p:nvPr/>
        </p:nvSpPr>
        <p:spPr bwMode="auto">
          <a:xfrm>
            <a:off x="5741091" y="2408415"/>
            <a:ext cx="47191" cy="13483"/>
          </a:xfrm>
          <a:custGeom>
            <a:avLst/>
            <a:gdLst>
              <a:gd name="T0" fmla="*/ 0 w 14"/>
              <a:gd name="T1" fmla="*/ 4 h 4"/>
              <a:gd name="T2" fmla="*/ 14 w 14"/>
              <a:gd name="T3" fmla="*/ 4 h 4"/>
              <a:gd name="T4" fmla="*/ 14 w 14"/>
              <a:gd name="T5" fmla="*/ 0 h 4"/>
              <a:gd name="T6" fmla="*/ 0 w 1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14" y="4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Rectangle 624"/>
          <p:cNvSpPr>
            <a:spLocks noChangeArrowheads="1"/>
          </p:cNvSpPr>
          <p:nvPr/>
        </p:nvSpPr>
        <p:spPr bwMode="auto">
          <a:xfrm>
            <a:off x="5741091" y="2165719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8" name="Freeform 625"/>
          <p:cNvSpPr>
            <a:spLocks/>
          </p:cNvSpPr>
          <p:nvPr/>
        </p:nvSpPr>
        <p:spPr bwMode="auto">
          <a:xfrm>
            <a:off x="5741091" y="2165719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9" name="Rectangle 626"/>
          <p:cNvSpPr>
            <a:spLocks noChangeArrowheads="1"/>
          </p:cNvSpPr>
          <p:nvPr/>
        </p:nvSpPr>
        <p:spPr bwMode="auto">
          <a:xfrm>
            <a:off x="5741091" y="1926394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0" name="Freeform 627"/>
          <p:cNvSpPr>
            <a:spLocks/>
          </p:cNvSpPr>
          <p:nvPr/>
        </p:nvSpPr>
        <p:spPr bwMode="auto">
          <a:xfrm>
            <a:off x="5741091" y="1926394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1" name="Rectangle 628"/>
          <p:cNvSpPr>
            <a:spLocks noChangeArrowheads="1"/>
          </p:cNvSpPr>
          <p:nvPr/>
        </p:nvSpPr>
        <p:spPr bwMode="auto">
          <a:xfrm>
            <a:off x="5741091" y="1687068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2" name="Freeform 629"/>
          <p:cNvSpPr>
            <a:spLocks/>
          </p:cNvSpPr>
          <p:nvPr/>
        </p:nvSpPr>
        <p:spPr bwMode="auto">
          <a:xfrm>
            <a:off x="5741091" y="1687068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3" name="Rectangle 630"/>
          <p:cNvSpPr>
            <a:spLocks noChangeArrowheads="1"/>
          </p:cNvSpPr>
          <p:nvPr/>
        </p:nvSpPr>
        <p:spPr bwMode="auto">
          <a:xfrm>
            <a:off x="5741091" y="1447743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4" name="Freeform 631"/>
          <p:cNvSpPr>
            <a:spLocks/>
          </p:cNvSpPr>
          <p:nvPr/>
        </p:nvSpPr>
        <p:spPr bwMode="auto">
          <a:xfrm>
            <a:off x="5741091" y="1447743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" name="Freeform 633"/>
          <p:cNvSpPr>
            <a:spLocks noEditPoints="1"/>
          </p:cNvSpPr>
          <p:nvPr/>
        </p:nvSpPr>
        <p:spPr bwMode="auto">
          <a:xfrm>
            <a:off x="5805134" y="2647742"/>
            <a:ext cx="2224717" cy="16855"/>
          </a:xfrm>
          <a:custGeom>
            <a:avLst/>
            <a:gdLst>
              <a:gd name="T0" fmla="*/ 660 w 660"/>
              <a:gd name="T1" fmla="*/ 5 h 5"/>
              <a:gd name="T2" fmla="*/ 648 w 660"/>
              <a:gd name="T3" fmla="*/ 0 h 5"/>
              <a:gd name="T4" fmla="*/ 594 w 660"/>
              <a:gd name="T5" fmla="*/ 5 h 5"/>
              <a:gd name="T6" fmla="*/ 620 w 660"/>
              <a:gd name="T7" fmla="*/ 0 h 5"/>
              <a:gd name="T8" fmla="*/ 594 w 660"/>
              <a:gd name="T9" fmla="*/ 5 h 5"/>
              <a:gd name="T10" fmla="*/ 566 w 660"/>
              <a:gd name="T11" fmla="*/ 5 h 5"/>
              <a:gd name="T12" fmla="*/ 540 w 660"/>
              <a:gd name="T13" fmla="*/ 0 h 5"/>
              <a:gd name="T14" fmla="*/ 485 w 660"/>
              <a:gd name="T15" fmla="*/ 5 h 5"/>
              <a:gd name="T16" fmla="*/ 511 w 660"/>
              <a:gd name="T17" fmla="*/ 0 h 5"/>
              <a:gd name="T18" fmla="*/ 485 w 660"/>
              <a:gd name="T19" fmla="*/ 5 h 5"/>
              <a:gd name="T20" fmla="*/ 457 w 660"/>
              <a:gd name="T21" fmla="*/ 5 h 5"/>
              <a:gd name="T22" fmla="*/ 433 w 660"/>
              <a:gd name="T23" fmla="*/ 0 h 5"/>
              <a:gd name="T24" fmla="*/ 379 w 660"/>
              <a:gd name="T25" fmla="*/ 5 h 5"/>
              <a:gd name="T26" fmla="*/ 402 w 660"/>
              <a:gd name="T27" fmla="*/ 0 h 5"/>
              <a:gd name="T28" fmla="*/ 379 w 660"/>
              <a:gd name="T29" fmla="*/ 5 h 5"/>
              <a:gd name="T30" fmla="*/ 348 w 660"/>
              <a:gd name="T31" fmla="*/ 5 h 5"/>
              <a:gd name="T32" fmla="*/ 324 w 660"/>
              <a:gd name="T33" fmla="*/ 0 h 5"/>
              <a:gd name="T34" fmla="*/ 270 w 660"/>
              <a:gd name="T35" fmla="*/ 5 h 5"/>
              <a:gd name="T36" fmla="*/ 293 w 660"/>
              <a:gd name="T37" fmla="*/ 0 h 5"/>
              <a:gd name="T38" fmla="*/ 270 w 660"/>
              <a:gd name="T39" fmla="*/ 5 h 5"/>
              <a:gd name="T40" fmla="*/ 239 w 660"/>
              <a:gd name="T41" fmla="*/ 5 h 5"/>
              <a:gd name="T42" fmla="*/ 215 w 660"/>
              <a:gd name="T43" fmla="*/ 0 h 5"/>
              <a:gd name="T44" fmla="*/ 161 w 660"/>
              <a:gd name="T45" fmla="*/ 5 h 5"/>
              <a:gd name="T46" fmla="*/ 187 w 660"/>
              <a:gd name="T47" fmla="*/ 0 h 5"/>
              <a:gd name="T48" fmla="*/ 161 w 660"/>
              <a:gd name="T49" fmla="*/ 5 h 5"/>
              <a:gd name="T50" fmla="*/ 133 w 660"/>
              <a:gd name="T51" fmla="*/ 5 h 5"/>
              <a:gd name="T52" fmla="*/ 107 w 660"/>
              <a:gd name="T53" fmla="*/ 0 h 5"/>
              <a:gd name="T54" fmla="*/ 52 w 660"/>
              <a:gd name="T55" fmla="*/ 5 h 5"/>
              <a:gd name="T56" fmla="*/ 78 w 660"/>
              <a:gd name="T57" fmla="*/ 0 h 5"/>
              <a:gd name="T58" fmla="*/ 52 w 660"/>
              <a:gd name="T59" fmla="*/ 5 h 5"/>
              <a:gd name="T60" fmla="*/ 24 w 660"/>
              <a:gd name="T61" fmla="*/ 5 h 5"/>
              <a:gd name="T62" fmla="*/ 0 w 660"/>
              <a:gd name="T6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0" h="5">
                <a:moveTo>
                  <a:pt x="648" y="5"/>
                </a:moveTo>
                <a:lnTo>
                  <a:pt x="660" y="5"/>
                </a:lnTo>
                <a:lnTo>
                  <a:pt x="660" y="0"/>
                </a:lnTo>
                <a:lnTo>
                  <a:pt x="648" y="0"/>
                </a:lnTo>
                <a:lnTo>
                  <a:pt x="648" y="5"/>
                </a:lnTo>
                <a:close/>
                <a:moveTo>
                  <a:pt x="594" y="5"/>
                </a:moveTo>
                <a:lnTo>
                  <a:pt x="620" y="5"/>
                </a:lnTo>
                <a:lnTo>
                  <a:pt x="620" y="0"/>
                </a:lnTo>
                <a:lnTo>
                  <a:pt x="594" y="0"/>
                </a:lnTo>
                <a:lnTo>
                  <a:pt x="594" y="5"/>
                </a:lnTo>
                <a:close/>
                <a:moveTo>
                  <a:pt x="540" y="5"/>
                </a:moveTo>
                <a:lnTo>
                  <a:pt x="566" y="5"/>
                </a:lnTo>
                <a:lnTo>
                  <a:pt x="566" y="0"/>
                </a:lnTo>
                <a:lnTo>
                  <a:pt x="540" y="0"/>
                </a:lnTo>
                <a:lnTo>
                  <a:pt x="540" y="5"/>
                </a:lnTo>
                <a:close/>
                <a:moveTo>
                  <a:pt x="485" y="5"/>
                </a:moveTo>
                <a:lnTo>
                  <a:pt x="511" y="5"/>
                </a:lnTo>
                <a:lnTo>
                  <a:pt x="511" y="0"/>
                </a:lnTo>
                <a:lnTo>
                  <a:pt x="485" y="0"/>
                </a:lnTo>
                <a:lnTo>
                  <a:pt x="485" y="5"/>
                </a:lnTo>
                <a:close/>
                <a:moveTo>
                  <a:pt x="433" y="5"/>
                </a:moveTo>
                <a:lnTo>
                  <a:pt x="457" y="5"/>
                </a:lnTo>
                <a:lnTo>
                  <a:pt x="457" y="0"/>
                </a:lnTo>
                <a:lnTo>
                  <a:pt x="433" y="0"/>
                </a:lnTo>
                <a:lnTo>
                  <a:pt x="433" y="5"/>
                </a:lnTo>
                <a:close/>
                <a:moveTo>
                  <a:pt x="379" y="5"/>
                </a:moveTo>
                <a:lnTo>
                  <a:pt x="402" y="5"/>
                </a:lnTo>
                <a:lnTo>
                  <a:pt x="402" y="0"/>
                </a:lnTo>
                <a:lnTo>
                  <a:pt x="379" y="0"/>
                </a:lnTo>
                <a:lnTo>
                  <a:pt x="379" y="5"/>
                </a:lnTo>
                <a:close/>
                <a:moveTo>
                  <a:pt x="324" y="5"/>
                </a:moveTo>
                <a:lnTo>
                  <a:pt x="348" y="5"/>
                </a:lnTo>
                <a:lnTo>
                  <a:pt x="348" y="0"/>
                </a:lnTo>
                <a:lnTo>
                  <a:pt x="324" y="0"/>
                </a:lnTo>
                <a:lnTo>
                  <a:pt x="324" y="5"/>
                </a:lnTo>
                <a:close/>
                <a:moveTo>
                  <a:pt x="270" y="5"/>
                </a:moveTo>
                <a:lnTo>
                  <a:pt x="293" y="5"/>
                </a:lnTo>
                <a:lnTo>
                  <a:pt x="293" y="0"/>
                </a:lnTo>
                <a:lnTo>
                  <a:pt x="270" y="0"/>
                </a:lnTo>
                <a:lnTo>
                  <a:pt x="270" y="5"/>
                </a:lnTo>
                <a:close/>
                <a:moveTo>
                  <a:pt x="215" y="5"/>
                </a:moveTo>
                <a:lnTo>
                  <a:pt x="239" y="5"/>
                </a:lnTo>
                <a:lnTo>
                  <a:pt x="239" y="0"/>
                </a:lnTo>
                <a:lnTo>
                  <a:pt x="215" y="0"/>
                </a:lnTo>
                <a:lnTo>
                  <a:pt x="215" y="5"/>
                </a:lnTo>
                <a:close/>
                <a:moveTo>
                  <a:pt x="161" y="5"/>
                </a:moveTo>
                <a:lnTo>
                  <a:pt x="187" y="5"/>
                </a:lnTo>
                <a:lnTo>
                  <a:pt x="187" y="0"/>
                </a:lnTo>
                <a:lnTo>
                  <a:pt x="161" y="0"/>
                </a:lnTo>
                <a:lnTo>
                  <a:pt x="161" y="5"/>
                </a:lnTo>
                <a:close/>
                <a:moveTo>
                  <a:pt x="107" y="5"/>
                </a:moveTo>
                <a:lnTo>
                  <a:pt x="133" y="5"/>
                </a:lnTo>
                <a:lnTo>
                  <a:pt x="133" y="0"/>
                </a:lnTo>
                <a:lnTo>
                  <a:pt x="107" y="0"/>
                </a:lnTo>
                <a:lnTo>
                  <a:pt x="107" y="5"/>
                </a:lnTo>
                <a:close/>
                <a:moveTo>
                  <a:pt x="52" y="5"/>
                </a:moveTo>
                <a:lnTo>
                  <a:pt x="78" y="5"/>
                </a:lnTo>
                <a:lnTo>
                  <a:pt x="78" y="0"/>
                </a:lnTo>
                <a:lnTo>
                  <a:pt x="52" y="0"/>
                </a:lnTo>
                <a:lnTo>
                  <a:pt x="52" y="5"/>
                </a:lnTo>
                <a:close/>
                <a:moveTo>
                  <a:pt x="0" y="5"/>
                </a:move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6" name="Freeform 634"/>
          <p:cNvSpPr>
            <a:spLocks noEditPoints="1"/>
          </p:cNvSpPr>
          <p:nvPr/>
        </p:nvSpPr>
        <p:spPr bwMode="auto">
          <a:xfrm>
            <a:off x="5805134" y="1447743"/>
            <a:ext cx="2224717" cy="16855"/>
          </a:xfrm>
          <a:custGeom>
            <a:avLst/>
            <a:gdLst>
              <a:gd name="T0" fmla="*/ 660 w 660"/>
              <a:gd name="T1" fmla="*/ 5 h 5"/>
              <a:gd name="T2" fmla="*/ 648 w 660"/>
              <a:gd name="T3" fmla="*/ 0 h 5"/>
              <a:gd name="T4" fmla="*/ 594 w 660"/>
              <a:gd name="T5" fmla="*/ 5 h 5"/>
              <a:gd name="T6" fmla="*/ 620 w 660"/>
              <a:gd name="T7" fmla="*/ 0 h 5"/>
              <a:gd name="T8" fmla="*/ 594 w 660"/>
              <a:gd name="T9" fmla="*/ 5 h 5"/>
              <a:gd name="T10" fmla="*/ 566 w 660"/>
              <a:gd name="T11" fmla="*/ 5 h 5"/>
              <a:gd name="T12" fmla="*/ 540 w 660"/>
              <a:gd name="T13" fmla="*/ 0 h 5"/>
              <a:gd name="T14" fmla="*/ 485 w 660"/>
              <a:gd name="T15" fmla="*/ 5 h 5"/>
              <a:gd name="T16" fmla="*/ 511 w 660"/>
              <a:gd name="T17" fmla="*/ 0 h 5"/>
              <a:gd name="T18" fmla="*/ 485 w 660"/>
              <a:gd name="T19" fmla="*/ 5 h 5"/>
              <a:gd name="T20" fmla="*/ 457 w 660"/>
              <a:gd name="T21" fmla="*/ 5 h 5"/>
              <a:gd name="T22" fmla="*/ 433 w 660"/>
              <a:gd name="T23" fmla="*/ 0 h 5"/>
              <a:gd name="T24" fmla="*/ 379 w 660"/>
              <a:gd name="T25" fmla="*/ 5 h 5"/>
              <a:gd name="T26" fmla="*/ 402 w 660"/>
              <a:gd name="T27" fmla="*/ 0 h 5"/>
              <a:gd name="T28" fmla="*/ 379 w 660"/>
              <a:gd name="T29" fmla="*/ 5 h 5"/>
              <a:gd name="T30" fmla="*/ 348 w 660"/>
              <a:gd name="T31" fmla="*/ 5 h 5"/>
              <a:gd name="T32" fmla="*/ 324 w 660"/>
              <a:gd name="T33" fmla="*/ 0 h 5"/>
              <a:gd name="T34" fmla="*/ 270 w 660"/>
              <a:gd name="T35" fmla="*/ 5 h 5"/>
              <a:gd name="T36" fmla="*/ 293 w 660"/>
              <a:gd name="T37" fmla="*/ 0 h 5"/>
              <a:gd name="T38" fmla="*/ 270 w 660"/>
              <a:gd name="T39" fmla="*/ 5 h 5"/>
              <a:gd name="T40" fmla="*/ 239 w 660"/>
              <a:gd name="T41" fmla="*/ 5 h 5"/>
              <a:gd name="T42" fmla="*/ 215 w 660"/>
              <a:gd name="T43" fmla="*/ 0 h 5"/>
              <a:gd name="T44" fmla="*/ 161 w 660"/>
              <a:gd name="T45" fmla="*/ 5 h 5"/>
              <a:gd name="T46" fmla="*/ 187 w 660"/>
              <a:gd name="T47" fmla="*/ 0 h 5"/>
              <a:gd name="T48" fmla="*/ 161 w 660"/>
              <a:gd name="T49" fmla="*/ 5 h 5"/>
              <a:gd name="T50" fmla="*/ 133 w 660"/>
              <a:gd name="T51" fmla="*/ 5 h 5"/>
              <a:gd name="T52" fmla="*/ 107 w 660"/>
              <a:gd name="T53" fmla="*/ 0 h 5"/>
              <a:gd name="T54" fmla="*/ 52 w 660"/>
              <a:gd name="T55" fmla="*/ 5 h 5"/>
              <a:gd name="T56" fmla="*/ 78 w 660"/>
              <a:gd name="T57" fmla="*/ 0 h 5"/>
              <a:gd name="T58" fmla="*/ 52 w 660"/>
              <a:gd name="T59" fmla="*/ 5 h 5"/>
              <a:gd name="T60" fmla="*/ 24 w 660"/>
              <a:gd name="T61" fmla="*/ 5 h 5"/>
              <a:gd name="T62" fmla="*/ 0 w 660"/>
              <a:gd name="T6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0" h="5">
                <a:moveTo>
                  <a:pt x="648" y="5"/>
                </a:moveTo>
                <a:lnTo>
                  <a:pt x="660" y="5"/>
                </a:lnTo>
                <a:lnTo>
                  <a:pt x="660" y="0"/>
                </a:lnTo>
                <a:lnTo>
                  <a:pt x="648" y="0"/>
                </a:lnTo>
                <a:lnTo>
                  <a:pt x="648" y="5"/>
                </a:lnTo>
                <a:close/>
                <a:moveTo>
                  <a:pt x="594" y="5"/>
                </a:moveTo>
                <a:lnTo>
                  <a:pt x="620" y="5"/>
                </a:lnTo>
                <a:lnTo>
                  <a:pt x="620" y="0"/>
                </a:lnTo>
                <a:lnTo>
                  <a:pt x="594" y="0"/>
                </a:lnTo>
                <a:lnTo>
                  <a:pt x="594" y="5"/>
                </a:lnTo>
                <a:close/>
                <a:moveTo>
                  <a:pt x="540" y="5"/>
                </a:moveTo>
                <a:lnTo>
                  <a:pt x="566" y="5"/>
                </a:lnTo>
                <a:lnTo>
                  <a:pt x="566" y="0"/>
                </a:lnTo>
                <a:lnTo>
                  <a:pt x="540" y="0"/>
                </a:lnTo>
                <a:lnTo>
                  <a:pt x="540" y="5"/>
                </a:lnTo>
                <a:close/>
                <a:moveTo>
                  <a:pt x="485" y="5"/>
                </a:moveTo>
                <a:lnTo>
                  <a:pt x="511" y="5"/>
                </a:lnTo>
                <a:lnTo>
                  <a:pt x="511" y="0"/>
                </a:lnTo>
                <a:lnTo>
                  <a:pt x="485" y="0"/>
                </a:lnTo>
                <a:lnTo>
                  <a:pt x="485" y="5"/>
                </a:lnTo>
                <a:close/>
                <a:moveTo>
                  <a:pt x="433" y="5"/>
                </a:moveTo>
                <a:lnTo>
                  <a:pt x="457" y="5"/>
                </a:lnTo>
                <a:lnTo>
                  <a:pt x="457" y="0"/>
                </a:lnTo>
                <a:lnTo>
                  <a:pt x="433" y="0"/>
                </a:lnTo>
                <a:lnTo>
                  <a:pt x="433" y="5"/>
                </a:lnTo>
                <a:close/>
                <a:moveTo>
                  <a:pt x="379" y="5"/>
                </a:moveTo>
                <a:lnTo>
                  <a:pt x="402" y="5"/>
                </a:lnTo>
                <a:lnTo>
                  <a:pt x="402" y="0"/>
                </a:lnTo>
                <a:lnTo>
                  <a:pt x="379" y="0"/>
                </a:lnTo>
                <a:lnTo>
                  <a:pt x="379" y="5"/>
                </a:lnTo>
                <a:close/>
                <a:moveTo>
                  <a:pt x="324" y="5"/>
                </a:moveTo>
                <a:lnTo>
                  <a:pt x="348" y="5"/>
                </a:lnTo>
                <a:lnTo>
                  <a:pt x="348" y="0"/>
                </a:lnTo>
                <a:lnTo>
                  <a:pt x="324" y="0"/>
                </a:lnTo>
                <a:lnTo>
                  <a:pt x="324" y="5"/>
                </a:lnTo>
                <a:close/>
                <a:moveTo>
                  <a:pt x="270" y="5"/>
                </a:moveTo>
                <a:lnTo>
                  <a:pt x="293" y="5"/>
                </a:lnTo>
                <a:lnTo>
                  <a:pt x="293" y="0"/>
                </a:lnTo>
                <a:lnTo>
                  <a:pt x="270" y="0"/>
                </a:lnTo>
                <a:lnTo>
                  <a:pt x="270" y="5"/>
                </a:lnTo>
                <a:close/>
                <a:moveTo>
                  <a:pt x="215" y="5"/>
                </a:moveTo>
                <a:lnTo>
                  <a:pt x="239" y="5"/>
                </a:lnTo>
                <a:lnTo>
                  <a:pt x="239" y="0"/>
                </a:lnTo>
                <a:lnTo>
                  <a:pt x="215" y="0"/>
                </a:lnTo>
                <a:lnTo>
                  <a:pt x="215" y="5"/>
                </a:lnTo>
                <a:close/>
                <a:moveTo>
                  <a:pt x="161" y="5"/>
                </a:moveTo>
                <a:lnTo>
                  <a:pt x="187" y="5"/>
                </a:lnTo>
                <a:lnTo>
                  <a:pt x="187" y="0"/>
                </a:lnTo>
                <a:lnTo>
                  <a:pt x="161" y="0"/>
                </a:lnTo>
                <a:lnTo>
                  <a:pt x="161" y="5"/>
                </a:lnTo>
                <a:close/>
                <a:moveTo>
                  <a:pt x="107" y="5"/>
                </a:moveTo>
                <a:lnTo>
                  <a:pt x="133" y="5"/>
                </a:lnTo>
                <a:lnTo>
                  <a:pt x="133" y="0"/>
                </a:lnTo>
                <a:lnTo>
                  <a:pt x="107" y="0"/>
                </a:lnTo>
                <a:lnTo>
                  <a:pt x="107" y="5"/>
                </a:lnTo>
                <a:close/>
                <a:moveTo>
                  <a:pt x="52" y="5"/>
                </a:moveTo>
                <a:lnTo>
                  <a:pt x="78" y="5"/>
                </a:lnTo>
                <a:lnTo>
                  <a:pt x="78" y="0"/>
                </a:lnTo>
                <a:lnTo>
                  <a:pt x="52" y="0"/>
                </a:lnTo>
                <a:lnTo>
                  <a:pt x="52" y="5"/>
                </a:lnTo>
                <a:close/>
                <a:moveTo>
                  <a:pt x="0" y="5"/>
                </a:move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" name="Group 119"/>
          <p:cNvGrpSpPr/>
          <p:nvPr/>
        </p:nvGrpSpPr>
        <p:grpSpPr>
          <a:xfrm>
            <a:off x="3698750" y="2236224"/>
            <a:ext cx="144010" cy="705600"/>
            <a:chOff x="4429125" y="3357560"/>
            <a:chExt cx="171159" cy="833438"/>
          </a:xfrm>
        </p:grpSpPr>
        <p:sp>
          <p:nvSpPr>
            <p:cNvPr id="121" name="Rectangle 67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68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23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0221" y="3690935"/>
              <a:ext cx="8334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78"/>
            <p:cNvSpPr>
              <a:spLocks noChangeArrowheads="1"/>
            </p:cNvSpPr>
            <p:nvPr/>
          </p:nvSpPr>
          <p:spPr bwMode="auto">
            <a:xfrm rot="16200000">
              <a:off x="4098131" y="3690142"/>
              <a:ext cx="830263" cy="168276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10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8214" y="2512819"/>
            <a:ext cx="702917" cy="1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70"/>
          <p:cNvSpPr>
            <a:spLocks noChangeArrowheads="1"/>
          </p:cNvSpPr>
          <p:nvPr/>
        </p:nvSpPr>
        <p:spPr bwMode="auto">
          <a:xfrm rot="16200000">
            <a:off x="4506185" y="2513473"/>
            <a:ext cx="704259" cy="144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Title 1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Results</a:t>
            </a:r>
            <a:endParaRPr lang="en-GB" sz="4000" dirty="0"/>
          </a:p>
        </p:txBody>
      </p:sp>
      <p:grpSp>
        <p:nvGrpSpPr>
          <p:cNvPr id="7" name="Group 1"/>
          <p:cNvGrpSpPr/>
          <p:nvPr/>
        </p:nvGrpSpPr>
        <p:grpSpPr>
          <a:xfrm>
            <a:off x="107504" y="686067"/>
            <a:ext cx="3600400" cy="1173987"/>
            <a:chOff x="107504" y="686067"/>
            <a:chExt cx="3600400" cy="117398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46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42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38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907808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h</a:t>
              </a:r>
              <a:r>
                <a:rPr lang="en-CA" sz="1400" dirty="0" smtClean="0"/>
                <a:t>orizontal stripy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904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vertical stripy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712" y="760189"/>
              <a:ext cx="936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patchy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1196752"/>
              <a:ext cx="1009760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u</a:t>
              </a:r>
              <a:r>
                <a:rPr lang="en-CA" sz="1400" dirty="0" smtClean="0"/>
                <a:t>nderlying image pattern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19672" y="1897087"/>
            <a:ext cx="1356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d</a:t>
            </a:r>
            <a:r>
              <a:rPr lang="en-CA" sz="1400" dirty="0" smtClean="0"/>
              <a:t>ifference maps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31604" y="2906909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-0.2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64440" y="19690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0.2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60997" y="189708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mean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9044" y="29133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0</a:t>
            </a:r>
            <a:endParaRPr lang="en-CA" sz="14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716016" y="19575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1</a:t>
            </a:r>
          </a:p>
        </p:txBody>
      </p:sp>
      <p:grpSp>
        <p:nvGrpSpPr>
          <p:cNvPr id="20" name="Group 162"/>
          <p:cNvGrpSpPr/>
          <p:nvPr/>
        </p:nvGrpSpPr>
        <p:grpSpPr>
          <a:xfrm>
            <a:off x="-36512" y="2236326"/>
            <a:ext cx="4740335" cy="705600"/>
            <a:chOff x="-36512" y="4596074"/>
            <a:chExt cx="4740335" cy="705600"/>
          </a:xfrm>
        </p:grpSpPr>
        <p:grpSp>
          <p:nvGrpSpPr>
            <p:cNvPr id="21" name="Group 168"/>
            <p:cNvGrpSpPr>
              <a:grpSpLocks/>
            </p:cNvGrpSpPr>
            <p:nvPr/>
          </p:nvGrpSpPr>
          <p:grpSpPr>
            <a:xfrm>
              <a:off x="3998223" y="4596074"/>
              <a:ext cx="705600" cy="705600"/>
              <a:chOff x="3138488" y="4133851"/>
              <a:chExt cx="833438" cy="833438"/>
            </a:xfrm>
          </p:grpSpPr>
          <p:pic>
            <p:nvPicPr>
              <p:cNvPr id="170" name="Picture 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3268" y="4133851"/>
                <a:ext cx="822289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Rectangle 62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" name="Rectangle 73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2" name="Group 185"/>
            <p:cNvGrpSpPr/>
            <p:nvPr/>
          </p:nvGrpSpPr>
          <p:grpSpPr>
            <a:xfrm>
              <a:off x="1113982" y="4596074"/>
              <a:ext cx="2436621" cy="705600"/>
              <a:chOff x="1116340" y="4596074"/>
              <a:chExt cx="2436621" cy="705600"/>
            </a:xfrm>
          </p:grpSpPr>
          <p:grpSp>
            <p:nvGrpSpPr>
              <p:cNvPr id="23" name="Group 173"/>
              <p:cNvGrpSpPr>
                <a:grpSpLocks/>
              </p:cNvGrpSpPr>
              <p:nvPr/>
            </p:nvGrpSpPr>
            <p:grpSpPr>
              <a:xfrm>
                <a:off x="2848707" y="4596074"/>
                <a:ext cx="704254" cy="705600"/>
                <a:chOff x="6002338" y="4132263"/>
                <a:chExt cx="830263" cy="835026"/>
              </a:xfrm>
            </p:grpSpPr>
            <p:pic>
              <p:nvPicPr>
                <p:cNvPr id="175" name="Picture 2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900" y="4132263"/>
                  <a:ext cx="820724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6" name="Rectangle 58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7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4" name="Group 177"/>
              <p:cNvGrpSpPr>
                <a:grpSpLocks/>
              </p:cNvGrpSpPr>
              <p:nvPr/>
            </p:nvGrpSpPr>
            <p:grpSpPr>
              <a:xfrm>
                <a:off x="1986280" y="4596074"/>
                <a:ext cx="705600" cy="705600"/>
                <a:chOff x="5103813" y="4132263"/>
                <a:chExt cx="835025" cy="835026"/>
              </a:xfrm>
            </p:grpSpPr>
            <p:pic>
              <p:nvPicPr>
                <p:cNvPr id="179" name="Picture 16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9396" y="4132263"/>
                  <a:ext cx="823857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1" name="Rectangle 79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5" name="Group 181"/>
              <p:cNvGrpSpPr>
                <a:grpSpLocks/>
              </p:cNvGrpSpPr>
              <p:nvPr/>
            </p:nvGrpSpPr>
            <p:grpSpPr>
              <a:xfrm>
                <a:off x="1116340" y="4596074"/>
                <a:ext cx="702912" cy="705600"/>
                <a:chOff x="4210050" y="4132263"/>
                <a:chExt cx="830263" cy="835026"/>
              </a:xfrm>
            </p:grpSpPr>
            <p:pic>
              <p:nvPicPr>
                <p:cNvPr id="183" name="Picture 1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6" y="4132263"/>
                  <a:ext cx="822291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50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5" name="Rectangle 82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-36512" y="4708628"/>
              <a:ext cx="115212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averaged</a:t>
              </a:r>
            </a:p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participant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 rot="16200000">
            <a:off x="202014" y="5436614"/>
            <a:ext cx="112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Correlation</a:t>
            </a:r>
            <a:endParaRPr lang="en-CA" sz="1600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1144721" y="4862801"/>
            <a:ext cx="0" cy="1466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144722" y="5579888"/>
            <a:ext cx="2593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44721" y="4862801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144721" y="5223115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144721" y="6332203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144721" y="5953413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883962" y="4732421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83962" y="5431633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0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45479" y="6183948"/>
            <a:ext cx="299242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-1</a:t>
            </a:r>
            <a:endParaRPr lang="en-CA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261169" y="4429132"/>
            <a:ext cx="1037399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p</a:t>
            </a:r>
            <a:r>
              <a:rPr lang="en-CA" sz="1400" dirty="0" smtClean="0"/>
              <a:t>articipant-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self</a:t>
            </a:r>
            <a:endParaRPr lang="en-CA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1182339" y="6212446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s</a:t>
            </a:r>
            <a:r>
              <a:rPr lang="en-CA" sz="1400" dirty="0" smtClean="0"/>
              <a:t>ame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sp>
        <p:nvSpPr>
          <p:cNvPr id="187" name="Rectangle 186"/>
          <p:cNvSpPr/>
          <p:nvPr/>
        </p:nvSpPr>
        <p:spPr>
          <a:xfrm>
            <a:off x="2043446" y="5579888"/>
            <a:ext cx="195569" cy="29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2150248" y="5839200"/>
            <a:ext cx="0" cy="6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805916" y="6212446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d</a:t>
            </a:r>
            <a:r>
              <a:rPr lang="en-CA" sz="1400" dirty="0" smtClean="0"/>
              <a:t>iff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grpSp>
        <p:nvGrpSpPr>
          <p:cNvPr id="190" name="Group 163"/>
          <p:cNvGrpSpPr/>
          <p:nvPr/>
        </p:nvGrpSpPr>
        <p:grpSpPr>
          <a:xfrm>
            <a:off x="1456738" y="4908952"/>
            <a:ext cx="195569" cy="670908"/>
            <a:chOff x="6300192" y="2781472"/>
            <a:chExt cx="216024" cy="741078"/>
          </a:xfrm>
        </p:grpSpPr>
        <p:sp>
          <p:nvSpPr>
            <p:cNvPr id="191" name="Rectangle 190"/>
            <p:cNvSpPr/>
            <p:nvPr/>
          </p:nvSpPr>
          <p:spPr>
            <a:xfrm>
              <a:off x="6300192" y="2846541"/>
              <a:ext cx="216024" cy="67600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V="1">
              <a:off x="6409200" y="2781472"/>
              <a:ext cx="0" cy="163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5364088" y="249289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0.5</a:t>
            </a:r>
            <a:endParaRPr lang="en-CA" sz="1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5448090" y="1321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1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5611332" y="3090446"/>
            <a:ext cx="2379172" cy="554578"/>
            <a:chOff x="858804" y="2420888"/>
            <a:chExt cx="2379172" cy="554578"/>
          </a:xfrm>
        </p:grpSpPr>
        <p:grpSp>
          <p:nvGrpSpPr>
            <p:cNvPr id="197" name="Group 90"/>
            <p:cNvGrpSpPr/>
            <p:nvPr/>
          </p:nvGrpSpPr>
          <p:grpSpPr>
            <a:xfrm>
              <a:off x="858804" y="2420888"/>
              <a:ext cx="2379172" cy="307777"/>
              <a:chOff x="858804" y="2420888"/>
              <a:chExt cx="2379172" cy="30777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858804" y="24208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0</a:t>
                </a:r>
                <a:endParaRPr lang="en-CA" sz="1400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271626" y="24208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5</a:t>
                </a:r>
                <a:endParaRPr lang="en-CA" sz="1400" dirty="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637512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10</a:t>
                </a:r>
                <a:endParaRPr lang="en-CA" sz="1400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2051720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15</a:t>
                </a:r>
                <a:endParaRPr lang="en-CA" sz="1400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461468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20</a:t>
                </a:r>
                <a:endParaRPr lang="en-CA" sz="14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870568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25</a:t>
                </a:r>
                <a:endParaRPr lang="en-CA" sz="1400" dirty="0"/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1187624" y="2636912"/>
              <a:ext cx="168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Revealing number</a:t>
              </a:r>
              <a:endParaRPr lang="en-CA" sz="1600" dirty="0"/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6115246" y="1917037"/>
            <a:ext cx="2743315" cy="1005086"/>
            <a:chOff x="6115246" y="1917037"/>
            <a:chExt cx="2743315" cy="1005086"/>
          </a:xfrm>
        </p:grpSpPr>
        <p:sp>
          <p:nvSpPr>
            <p:cNvPr id="328" name="Rectangle 716"/>
            <p:cNvSpPr>
              <a:spLocks noChangeArrowheads="1"/>
            </p:cNvSpPr>
            <p:nvPr/>
          </p:nvSpPr>
          <p:spPr bwMode="auto">
            <a:xfrm>
              <a:off x="6155696" y="2374707"/>
              <a:ext cx="16855" cy="23258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Freeform 717"/>
            <p:cNvSpPr>
              <a:spLocks/>
            </p:cNvSpPr>
            <p:nvPr/>
          </p:nvSpPr>
          <p:spPr bwMode="auto">
            <a:xfrm>
              <a:off x="6155696" y="2374707"/>
              <a:ext cx="16855" cy="232585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9 h 69"/>
                <a:gd name="T6" fmla="*/ 5 w 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lnTo>
                    <a:pt x="0" y="69"/>
                  </a:lnTo>
                  <a:lnTo>
                    <a:pt x="5" y="6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Rectangle 718"/>
            <p:cNvSpPr>
              <a:spLocks noChangeArrowheads="1"/>
            </p:cNvSpPr>
            <p:nvPr/>
          </p:nvSpPr>
          <p:spPr bwMode="auto">
            <a:xfrm>
              <a:off x="6138843" y="2367966"/>
              <a:ext cx="40449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Freeform 719"/>
            <p:cNvSpPr>
              <a:spLocks/>
            </p:cNvSpPr>
            <p:nvPr/>
          </p:nvSpPr>
          <p:spPr bwMode="auto">
            <a:xfrm>
              <a:off x="6138843" y="2367966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Rectangle 720"/>
            <p:cNvSpPr>
              <a:spLocks noChangeArrowheads="1"/>
            </p:cNvSpPr>
            <p:nvPr/>
          </p:nvSpPr>
          <p:spPr bwMode="auto">
            <a:xfrm>
              <a:off x="6138843" y="2600551"/>
              <a:ext cx="40449" cy="1348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Freeform 721"/>
            <p:cNvSpPr>
              <a:spLocks/>
            </p:cNvSpPr>
            <p:nvPr/>
          </p:nvSpPr>
          <p:spPr bwMode="auto">
            <a:xfrm>
              <a:off x="6138843" y="260055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Rectangle 722"/>
            <p:cNvSpPr>
              <a:spLocks noChangeArrowheads="1"/>
            </p:cNvSpPr>
            <p:nvPr/>
          </p:nvSpPr>
          <p:spPr bwMode="auto">
            <a:xfrm>
              <a:off x="6570303" y="2398304"/>
              <a:ext cx="16855" cy="202247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Freeform 723"/>
            <p:cNvSpPr>
              <a:spLocks/>
            </p:cNvSpPr>
            <p:nvPr/>
          </p:nvSpPr>
          <p:spPr bwMode="auto">
            <a:xfrm>
              <a:off x="6570303" y="2398304"/>
              <a:ext cx="16855" cy="202247"/>
            </a:xfrm>
            <a:custGeom>
              <a:avLst/>
              <a:gdLst>
                <a:gd name="T0" fmla="*/ 0 w 5"/>
                <a:gd name="T1" fmla="*/ 0 h 60"/>
                <a:gd name="T2" fmla="*/ 0 w 5"/>
                <a:gd name="T3" fmla="*/ 60 h 60"/>
                <a:gd name="T4" fmla="*/ 5 w 5"/>
                <a:gd name="T5" fmla="*/ 60 h 60"/>
                <a:gd name="T6" fmla="*/ 5 w 5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0">
                  <a:moveTo>
                    <a:pt x="0" y="0"/>
                  </a:moveTo>
                  <a:lnTo>
                    <a:pt x="0" y="60"/>
                  </a:lnTo>
                  <a:lnTo>
                    <a:pt x="5" y="6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Rectangle 724"/>
            <p:cNvSpPr>
              <a:spLocks noChangeArrowheads="1"/>
            </p:cNvSpPr>
            <p:nvPr/>
          </p:nvSpPr>
          <p:spPr bwMode="auto">
            <a:xfrm>
              <a:off x="6563562" y="2391562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Freeform 725"/>
            <p:cNvSpPr>
              <a:spLocks/>
            </p:cNvSpPr>
            <p:nvPr/>
          </p:nvSpPr>
          <p:spPr bwMode="auto">
            <a:xfrm>
              <a:off x="6563562" y="2391562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Rectangle 726"/>
            <p:cNvSpPr>
              <a:spLocks noChangeArrowheads="1"/>
            </p:cNvSpPr>
            <p:nvPr/>
          </p:nvSpPr>
          <p:spPr bwMode="auto">
            <a:xfrm>
              <a:off x="6563562" y="2590438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Freeform 727"/>
            <p:cNvSpPr>
              <a:spLocks/>
            </p:cNvSpPr>
            <p:nvPr/>
          </p:nvSpPr>
          <p:spPr bwMode="auto">
            <a:xfrm>
              <a:off x="6563562" y="2590438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Rectangle 728"/>
            <p:cNvSpPr>
              <a:spLocks noChangeArrowheads="1"/>
            </p:cNvSpPr>
            <p:nvPr/>
          </p:nvSpPr>
          <p:spPr bwMode="auto">
            <a:xfrm>
              <a:off x="6984908" y="2654483"/>
              <a:ext cx="16855" cy="208989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Freeform 729"/>
            <p:cNvSpPr>
              <a:spLocks/>
            </p:cNvSpPr>
            <p:nvPr/>
          </p:nvSpPr>
          <p:spPr bwMode="auto">
            <a:xfrm>
              <a:off x="6984908" y="2654483"/>
              <a:ext cx="16855" cy="208989"/>
            </a:xfrm>
            <a:custGeom>
              <a:avLst/>
              <a:gdLst>
                <a:gd name="T0" fmla="*/ 0 w 5"/>
                <a:gd name="T1" fmla="*/ 0 h 62"/>
                <a:gd name="T2" fmla="*/ 0 w 5"/>
                <a:gd name="T3" fmla="*/ 62 h 62"/>
                <a:gd name="T4" fmla="*/ 5 w 5"/>
                <a:gd name="T5" fmla="*/ 62 h 62"/>
                <a:gd name="T6" fmla="*/ 5 w 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2">
                  <a:moveTo>
                    <a:pt x="0" y="0"/>
                  </a:moveTo>
                  <a:lnTo>
                    <a:pt x="0" y="62"/>
                  </a:lnTo>
                  <a:lnTo>
                    <a:pt x="5" y="6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Rectangle 730"/>
            <p:cNvSpPr>
              <a:spLocks noChangeArrowheads="1"/>
            </p:cNvSpPr>
            <p:nvPr/>
          </p:nvSpPr>
          <p:spPr bwMode="auto">
            <a:xfrm>
              <a:off x="6978167" y="2647742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Freeform 731"/>
            <p:cNvSpPr>
              <a:spLocks/>
            </p:cNvSpPr>
            <p:nvPr/>
          </p:nvSpPr>
          <p:spPr bwMode="auto">
            <a:xfrm>
              <a:off x="6978167" y="2647742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Rectangle 732"/>
            <p:cNvSpPr>
              <a:spLocks noChangeArrowheads="1"/>
            </p:cNvSpPr>
            <p:nvPr/>
          </p:nvSpPr>
          <p:spPr bwMode="auto">
            <a:xfrm>
              <a:off x="6978167" y="2853359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Freeform 733"/>
            <p:cNvSpPr>
              <a:spLocks/>
            </p:cNvSpPr>
            <p:nvPr/>
          </p:nvSpPr>
          <p:spPr bwMode="auto">
            <a:xfrm>
              <a:off x="6978167" y="2853359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Rectangle 734"/>
            <p:cNvSpPr>
              <a:spLocks noChangeArrowheads="1"/>
            </p:cNvSpPr>
            <p:nvPr/>
          </p:nvSpPr>
          <p:spPr bwMode="auto">
            <a:xfrm>
              <a:off x="7409627" y="2351113"/>
              <a:ext cx="13483" cy="208989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Freeform 735"/>
            <p:cNvSpPr>
              <a:spLocks/>
            </p:cNvSpPr>
            <p:nvPr/>
          </p:nvSpPr>
          <p:spPr bwMode="auto">
            <a:xfrm>
              <a:off x="7409627" y="2351113"/>
              <a:ext cx="13483" cy="208989"/>
            </a:xfrm>
            <a:custGeom>
              <a:avLst/>
              <a:gdLst>
                <a:gd name="T0" fmla="*/ 0 w 4"/>
                <a:gd name="T1" fmla="*/ 0 h 62"/>
                <a:gd name="T2" fmla="*/ 0 w 4"/>
                <a:gd name="T3" fmla="*/ 62 h 62"/>
                <a:gd name="T4" fmla="*/ 4 w 4"/>
                <a:gd name="T5" fmla="*/ 62 h 62"/>
                <a:gd name="T6" fmla="*/ 4 w 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2">
                  <a:moveTo>
                    <a:pt x="0" y="0"/>
                  </a:moveTo>
                  <a:lnTo>
                    <a:pt x="0" y="62"/>
                  </a:lnTo>
                  <a:lnTo>
                    <a:pt x="4" y="6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Rectangle 736"/>
            <p:cNvSpPr>
              <a:spLocks noChangeArrowheads="1"/>
            </p:cNvSpPr>
            <p:nvPr/>
          </p:nvSpPr>
          <p:spPr bwMode="auto">
            <a:xfrm>
              <a:off x="7392774" y="2344371"/>
              <a:ext cx="40449" cy="1348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Freeform 737"/>
            <p:cNvSpPr>
              <a:spLocks/>
            </p:cNvSpPr>
            <p:nvPr/>
          </p:nvSpPr>
          <p:spPr bwMode="auto">
            <a:xfrm>
              <a:off x="7392774" y="234437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Rectangle 738"/>
            <p:cNvSpPr>
              <a:spLocks noChangeArrowheads="1"/>
            </p:cNvSpPr>
            <p:nvPr/>
          </p:nvSpPr>
          <p:spPr bwMode="auto">
            <a:xfrm>
              <a:off x="7392774" y="2549988"/>
              <a:ext cx="40449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Freeform 739"/>
            <p:cNvSpPr>
              <a:spLocks/>
            </p:cNvSpPr>
            <p:nvPr/>
          </p:nvSpPr>
          <p:spPr bwMode="auto">
            <a:xfrm>
              <a:off x="7392774" y="2549988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Rectangle 740"/>
            <p:cNvSpPr>
              <a:spLocks noChangeArrowheads="1"/>
            </p:cNvSpPr>
            <p:nvPr/>
          </p:nvSpPr>
          <p:spPr bwMode="auto">
            <a:xfrm>
              <a:off x="7824234" y="2472461"/>
              <a:ext cx="13483" cy="215730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Freeform 741"/>
            <p:cNvSpPr>
              <a:spLocks/>
            </p:cNvSpPr>
            <p:nvPr/>
          </p:nvSpPr>
          <p:spPr bwMode="auto">
            <a:xfrm>
              <a:off x="7824234" y="2472461"/>
              <a:ext cx="13483" cy="215730"/>
            </a:xfrm>
            <a:custGeom>
              <a:avLst/>
              <a:gdLst>
                <a:gd name="T0" fmla="*/ 0 w 4"/>
                <a:gd name="T1" fmla="*/ 0 h 64"/>
                <a:gd name="T2" fmla="*/ 0 w 4"/>
                <a:gd name="T3" fmla="*/ 64 h 64"/>
                <a:gd name="T4" fmla="*/ 4 w 4"/>
                <a:gd name="T5" fmla="*/ 64 h 64"/>
                <a:gd name="T6" fmla="*/ 4 w 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4">
                  <a:moveTo>
                    <a:pt x="0" y="0"/>
                  </a:moveTo>
                  <a:lnTo>
                    <a:pt x="0" y="64"/>
                  </a:lnTo>
                  <a:lnTo>
                    <a:pt x="4" y="6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Rectangle 742"/>
            <p:cNvSpPr>
              <a:spLocks noChangeArrowheads="1"/>
            </p:cNvSpPr>
            <p:nvPr/>
          </p:nvSpPr>
          <p:spPr bwMode="auto">
            <a:xfrm>
              <a:off x="7814121" y="2462348"/>
              <a:ext cx="3370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Freeform 743"/>
            <p:cNvSpPr>
              <a:spLocks/>
            </p:cNvSpPr>
            <p:nvPr/>
          </p:nvSpPr>
          <p:spPr bwMode="auto">
            <a:xfrm>
              <a:off x="7814121" y="2462348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Rectangle 744"/>
            <p:cNvSpPr>
              <a:spLocks noChangeArrowheads="1"/>
            </p:cNvSpPr>
            <p:nvPr/>
          </p:nvSpPr>
          <p:spPr bwMode="auto">
            <a:xfrm>
              <a:off x="7814121" y="2678078"/>
              <a:ext cx="3370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Freeform 745"/>
            <p:cNvSpPr>
              <a:spLocks/>
            </p:cNvSpPr>
            <p:nvPr/>
          </p:nvSpPr>
          <p:spPr bwMode="auto">
            <a:xfrm>
              <a:off x="7814121" y="2678078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Rectangle 747"/>
            <p:cNvSpPr>
              <a:spLocks noChangeArrowheads="1"/>
            </p:cNvSpPr>
            <p:nvPr/>
          </p:nvSpPr>
          <p:spPr bwMode="auto">
            <a:xfrm>
              <a:off x="6132101" y="2462348"/>
              <a:ext cx="57304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Freeform 748"/>
            <p:cNvSpPr>
              <a:spLocks/>
            </p:cNvSpPr>
            <p:nvPr/>
          </p:nvSpPr>
          <p:spPr bwMode="auto">
            <a:xfrm>
              <a:off x="6125360" y="2455606"/>
              <a:ext cx="70788" cy="70787"/>
            </a:xfrm>
            <a:custGeom>
              <a:avLst/>
              <a:gdLst>
                <a:gd name="T0" fmla="*/ 2 w 21"/>
                <a:gd name="T1" fmla="*/ 19 h 21"/>
                <a:gd name="T2" fmla="*/ 2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2 w 21"/>
                <a:gd name="T13" fmla="*/ 21 h 21"/>
                <a:gd name="T14" fmla="*/ 2 w 21"/>
                <a:gd name="T15" fmla="*/ 19 h 21"/>
                <a:gd name="T16" fmla="*/ 4 w 21"/>
                <a:gd name="T17" fmla="*/ 19 h 21"/>
                <a:gd name="T18" fmla="*/ 4 w 21"/>
                <a:gd name="T19" fmla="*/ 5 h 21"/>
                <a:gd name="T20" fmla="*/ 16 w 21"/>
                <a:gd name="T21" fmla="*/ 5 h 21"/>
                <a:gd name="T22" fmla="*/ 16 w 21"/>
                <a:gd name="T23" fmla="*/ 16 h 21"/>
                <a:gd name="T24" fmla="*/ 2 w 21"/>
                <a:gd name="T25" fmla="*/ 16 h 21"/>
                <a:gd name="T26" fmla="*/ 2 w 21"/>
                <a:gd name="T27" fmla="*/ 19 h 21"/>
                <a:gd name="T28" fmla="*/ 4 w 21"/>
                <a:gd name="T29" fmla="*/ 19 h 21"/>
                <a:gd name="T30" fmla="*/ 2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2" y="19"/>
                  </a:moveTo>
                  <a:lnTo>
                    <a:pt x="2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5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Rectangle 749"/>
            <p:cNvSpPr>
              <a:spLocks noChangeArrowheads="1"/>
            </p:cNvSpPr>
            <p:nvPr/>
          </p:nvSpPr>
          <p:spPr bwMode="auto">
            <a:xfrm>
              <a:off x="6546707" y="2472461"/>
              <a:ext cx="57304" cy="5393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Freeform 750"/>
            <p:cNvSpPr>
              <a:spLocks/>
            </p:cNvSpPr>
            <p:nvPr/>
          </p:nvSpPr>
          <p:spPr bwMode="auto">
            <a:xfrm>
              <a:off x="6539965" y="2462348"/>
              <a:ext cx="70788" cy="74157"/>
            </a:xfrm>
            <a:custGeom>
              <a:avLst/>
              <a:gdLst>
                <a:gd name="T0" fmla="*/ 2 w 21"/>
                <a:gd name="T1" fmla="*/ 19 h 22"/>
                <a:gd name="T2" fmla="*/ 2 w 21"/>
                <a:gd name="T3" fmla="*/ 22 h 22"/>
                <a:gd name="T4" fmla="*/ 21 w 21"/>
                <a:gd name="T5" fmla="*/ 22 h 22"/>
                <a:gd name="T6" fmla="*/ 21 w 21"/>
                <a:gd name="T7" fmla="*/ 0 h 22"/>
                <a:gd name="T8" fmla="*/ 0 w 21"/>
                <a:gd name="T9" fmla="*/ 0 h 22"/>
                <a:gd name="T10" fmla="*/ 0 w 21"/>
                <a:gd name="T11" fmla="*/ 22 h 22"/>
                <a:gd name="T12" fmla="*/ 2 w 21"/>
                <a:gd name="T13" fmla="*/ 22 h 22"/>
                <a:gd name="T14" fmla="*/ 2 w 21"/>
                <a:gd name="T15" fmla="*/ 19 h 22"/>
                <a:gd name="T16" fmla="*/ 4 w 21"/>
                <a:gd name="T17" fmla="*/ 19 h 22"/>
                <a:gd name="T18" fmla="*/ 4 w 21"/>
                <a:gd name="T19" fmla="*/ 5 h 22"/>
                <a:gd name="T20" fmla="*/ 16 w 21"/>
                <a:gd name="T21" fmla="*/ 5 h 22"/>
                <a:gd name="T22" fmla="*/ 16 w 21"/>
                <a:gd name="T23" fmla="*/ 17 h 22"/>
                <a:gd name="T24" fmla="*/ 2 w 21"/>
                <a:gd name="T25" fmla="*/ 17 h 22"/>
                <a:gd name="T26" fmla="*/ 2 w 21"/>
                <a:gd name="T27" fmla="*/ 19 h 22"/>
                <a:gd name="T28" fmla="*/ 4 w 21"/>
                <a:gd name="T29" fmla="*/ 19 h 22"/>
                <a:gd name="T30" fmla="*/ 2 w 21"/>
                <a:gd name="T3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2">
                  <a:moveTo>
                    <a:pt x="2" y="19"/>
                  </a:moveTo>
                  <a:lnTo>
                    <a:pt x="2" y="22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Rectangle 751"/>
            <p:cNvSpPr>
              <a:spLocks noChangeArrowheads="1"/>
            </p:cNvSpPr>
            <p:nvPr/>
          </p:nvSpPr>
          <p:spPr bwMode="auto">
            <a:xfrm>
              <a:off x="6971425" y="2728641"/>
              <a:ext cx="53933" cy="5393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Freeform 752"/>
            <p:cNvSpPr>
              <a:spLocks/>
            </p:cNvSpPr>
            <p:nvPr/>
          </p:nvSpPr>
          <p:spPr bwMode="auto">
            <a:xfrm>
              <a:off x="6961314" y="271852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Rectangle 753"/>
            <p:cNvSpPr>
              <a:spLocks noChangeArrowheads="1"/>
            </p:cNvSpPr>
            <p:nvPr/>
          </p:nvSpPr>
          <p:spPr bwMode="auto">
            <a:xfrm>
              <a:off x="7386033" y="2421898"/>
              <a:ext cx="53933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Freeform 754"/>
            <p:cNvSpPr>
              <a:spLocks/>
            </p:cNvSpPr>
            <p:nvPr/>
          </p:nvSpPr>
          <p:spPr bwMode="auto">
            <a:xfrm>
              <a:off x="7375919" y="241515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Rectangle 755"/>
            <p:cNvSpPr>
              <a:spLocks noChangeArrowheads="1"/>
            </p:cNvSpPr>
            <p:nvPr/>
          </p:nvSpPr>
          <p:spPr bwMode="auto">
            <a:xfrm>
              <a:off x="7800638" y="2549988"/>
              <a:ext cx="53933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Freeform 756"/>
            <p:cNvSpPr>
              <a:spLocks/>
            </p:cNvSpPr>
            <p:nvPr/>
          </p:nvSpPr>
          <p:spPr bwMode="auto">
            <a:xfrm>
              <a:off x="7790527" y="254324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Rectangle 757"/>
            <p:cNvSpPr>
              <a:spLocks noChangeArrowheads="1"/>
            </p:cNvSpPr>
            <p:nvPr/>
          </p:nvSpPr>
          <p:spPr bwMode="auto">
            <a:xfrm>
              <a:off x="6155696" y="2485944"/>
              <a:ext cx="16855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Freeform 758"/>
            <p:cNvSpPr>
              <a:spLocks/>
            </p:cNvSpPr>
            <p:nvPr/>
          </p:nvSpPr>
          <p:spPr bwMode="auto">
            <a:xfrm>
              <a:off x="6155696" y="2485944"/>
              <a:ext cx="16855" cy="12134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Rectangle 759"/>
            <p:cNvSpPr>
              <a:spLocks noChangeArrowheads="1"/>
            </p:cNvSpPr>
            <p:nvPr/>
          </p:nvSpPr>
          <p:spPr bwMode="auto">
            <a:xfrm>
              <a:off x="6138843" y="2479203"/>
              <a:ext cx="40449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Freeform 760"/>
            <p:cNvSpPr>
              <a:spLocks/>
            </p:cNvSpPr>
            <p:nvPr/>
          </p:nvSpPr>
          <p:spPr bwMode="auto">
            <a:xfrm>
              <a:off x="6138843" y="2479203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Rectangle 761"/>
            <p:cNvSpPr>
              <a:spLocks noChangeArrowheads="1"/>
            </p:cNvSpPr>
            <p:nvPr/>
          </p:nvSpPr>
          <p:spPr bwMode="auto">
            <a:xfrm>
              <a:off x="6138843" y="2600551"/>
              <a:ext cx="40449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Freeform 762"/>
            <p:cNvSpPr>
              <a:spLocks/>
            </p:cNvSpPr>
            <p:nvPr/>
          </p:nvSpPr>
          <p:spPr bwMode="auto">
            <a:xfrm>
              <a:off x="6138843" y="260055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Rectangle 763"/>
            <p:cNvSpPr>
              <a:spLocks noChangeArrowheads="1"/>
            </p:cNvSpPr>
            <p:nvPr/>
          </p:nvSpPr>
          <p:spPr bwMode="auto">
            <a:xfrm>
              <a:off x="6570303" y="2320775"/>
              <a:ext cx="16855" cy="11797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Freeform 764"/>
            <p:cNvSpPr>
              <a:spLocks/>
            </p:cNvSpPr>
            <p:nvPr/>
          </p:nvSpPr>
          <p:spPr bwMode="auto">
            <a:xfrm>
              <a:off x="6570303" y="2320775"/>
              <a:ext cx="16855" cy="117978"/>
            </a:xfrm>
            <a:custGeom>
              <a:avLst/>
              <a:gdLst>
                <a:gd name="T0" fmla="*/ 0 w 5"/>
                <a:gd name="T1" fmla="*/ 0 h 35"/>
                <a:gd name="T2" fmla="*/ 0 w 5"/>
                <a:gd name="T3" fmla="*/ 35 h 35"/>
                <a:gd name="T4" fmla="*/ 5 w 5"/>
                <a:gd name="T5" fmla="*/ 35 h 35"/>
                <a:gd name="T6" fmla="*/ 5 w 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5">
                  <a:moveTo>
                    <a:pt x="0" y="0"/>
                  </a:moveTo>
                  <a:lnTo>
                    <a:pt x="0" y="35"/>
                  </a:lnTo>
                  <a:lnTo>
                    <a:pt x="5" y="3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Rectangle 765"/>
            <p:cNvSpPr>
              <a:spLocks noChangeArrowheads="1"/>
            </p:cNvSpPr>
            <p:nvPr/>
          </p:nvSpPr>
          <p:spPr bwMode="auto">
            <a:xfrm>
              <a:off x="6563562" y="2310664"/>
              <a:ext cx="3033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Freeform 766"/>
            <p:cNvSpPr>
              <a:spLocks/>
            </p:cNvSpPr>
            <p:nvPr/>
          </p:nvSpPr>
          <p:spPr bwMode="auto">
            <a:xfrm>
              <a:off x="6563562" y="2310664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Rectangle 767"/>
            <p:cNvSpPr>
              <a:spLocks noChangeArrowheads="1"/>
            </p:cNvSpPr>
            <p:nvPr/>
          </p:nvSpPr>
          <p:spPr bwMode="auto">
            <a:xfrm>
              <a:off x="6563562" y="2432012"/>
              <a:ext cx="30338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Freeform 768"/>
            <p:cNvSpPr>
              <a:spLocks/>
            </p:cNvSpPr>
            <p:nvPr/>
          </p:nvSpPr>
          <p:spPr bwMode="auto">
            <a:xfrm>
              <a:off x="6563562" y="2432012"/>
              <a:ext cx="30338" cy="1348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9 w 9"/>
                <a:gd name="T5" fmla="*/ 0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Rectangle 769"/>
            <p:cNvSpPr>
              <a:spLocks noChangeArrowheads="1"/>
            </p:cNvSpPr>
            <p:nvPr/>
          </p:nvSpPr>
          <p:spPr bwMode="auto">
            <a:xfrm>
              <a:off x="6984908" y="2101675"/>
              <a:ext cx="16855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Freeform 770"/>
            <p:cNvSpPr>
              <a:spLocks/>
            </p:cNvSpPr>
            <p:nvPr/>
          </p:nvSpPr>
          <p:spPr bwMode="auto">
            <a:xfrm>
              <a:off x="6984908" y="2101675"/>
              <a:ext cx="16855" cy="12134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Rectangle 771"/>
            <p:cNvSpPr>
              <a:spLocks noChangeArrowheads="1"/>
            </p:cNvSpPr>
            <p:nvPr/>
          </p:nvSpPr>
          <p:spPr bwMode="auto">
            <a:xfrm>
              <a:off x="6978167" y="2094934"/>
              <a:ext cx="3033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Freeform 772"/>
            <p:cNvSpPr>
              <a:spLocks/>
            </p:cNvSpPr>
            <p:nvPr/>
          </p:nvSpPr>
          <p:spPr bwMode="auto">
            <a:xfrm>
              <a:off x="6978167" y="2094934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Rectangle 773"/>
            <p:cNvSpPr>
              <a:spLocks noChangeArrowheads="1"/>
            </p:cNvSpPr>
            <p:nvPr/>
          </p:nvSpPr>
          <p:spPr bwMode="auto">
            <a:xfrm>
              <a:off x="6978167" y="2216282"/>
              <a:ext cx="30338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Freeform 774"/>
            <p:cNvSpPr>
              <a:spLocks/>
            </p:cNvSpPr>
            <p:nvPr/>
          </p:nvSpPr>
          <p:spPr bwMode="auto">
            <a:xfrm>
              <a:off x="6978167" y="2216282"/>
              <a:ext cx="30338" cy="1348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9 w 9"/>
                <a:gd name="T5" fmla="*/ 0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Rectangle 775"/>
            <p:cNvSpPr>
              <a:spLocks noChangeArrowheads="1"/>
            </p:cNvSpPr>
            <p:nvPr/>
          </p:nvSpPr>
          <p:spPr bwMode="auto">
            <a:xfrm>
              <a:off x="7409627" y="2101675"/>
              <a:ext cx="13483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Freeform 776"/>
            <p:cNvSpPr>
              <a:spLocks/>
            </p:cNvSpPr>
            <p:nvPr/>
          </p:nvSpPr>
          <p:spPr bwMode="auto">
            <a:xfrm>
              <a:off x="7409627" y="2101675"/>
              <a:ext cx="13483" cy="121348"/>
            </a:xfrm>
            <a:custGeom>
              <a:avLst/>
              <a:gdLst>
                <a:gd name="T0" fmla="*/ 0 w 4"/>
                <a:gd name="T1" fmla="*/ 0 h 36"/>
                <a:gd name="T2" fmla="*/ 0 w 4"/>
                <a:gd name="T3" fmla="*/ 36 h 36"/>
                <a:gd name="T4" fmla="*/ 4 w 4"/>
                <a:gd name="T5" fmla="*/ 36 h 36"/>
                <a:gd name="T6" fmla="*/ 4 w 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6">
                  <a:moveTo>
                    <a:pt x="0" y="0"/>
                  </a:moveTo>
                  <a:lnTo>
                    <a:pt x="0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Rectangle 777"/>
            <p:cNvSpPr>
              <a:spLocks noChangeArrowheads="1"/>
            </p:cNvSpPr>
            <p:nvPr/>
          </p:nvSpPr>
          <p:spPr bwMode="auto">
            <a:xfrm>
              <a:off x="7392774" y="2094934"/>
              <a:ext cx="40449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Freeform 778"/>
            <p:cNvSpPr>
              <a:spLocks/>
            </p:cNvSpPr>
            <p:nvPr/>
          </p:nvSpPr>
          <p:spPr bwMode="auto">
            <a:xfrm>
              <a:off x="7392774" y="2094934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Rectangle 779"/>
            <p:cNvSpPr>
              <a:spLocks noChangeArrowheads="1"/>
            </p:cNvSpPr>
            <p:nvPr/>
          </p:nvSpPr>
          <p:spPr bwMode="auto">
            <a:xfrm>
              <a:off x="7392774" y="2216282"/>
              <a:ext cx="40449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Freeform 780"/>
            <p:cNvSpPr>
              <a:spLocks/>
            </p:cNvSpPr>
            <p:nvPr/>
          </p:nvSpPr>
          <p:spPr bwMode="auto">
            <a:xfrm>
              <a:off x="7392774" y="2216282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Rectangle 781"/>
            <p:cNvSpPr>
              <a:spLocks noChangeArrowheads="1"/>
            </p:cNvSpPr>
            <p:nvPr/>
          </p:nvSpPr>
          <p:spPr bwMode="auto">
            <a:xfrm>
              <a:off x="7824234" y="1926394"/>
              <a:ext cx="13483" cy="10449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Freeform 782"/>
            <p:cNvSpPr>
              <a:spLocks/>
            </p:cNvSpPr>
            <p:nvPr/>
          </p:nvSpPr>
          <p:spPr bwMode="auto">
            <a:xfrm>
              <a:off x="7824234" y="1926394"/>
              <a:ext cx="13483" cy="104495"/>
            </a:xfrm>
            <a:custGeom>
              <a:avLst/>
              <a:gdLst>
                <a:gd name="T0" fmla="*/ 0 w 4"/>
                <a:gd name="T1" fmla="*/ 0 h 31"/>
                <a:gd name="T2" fmla="*/ 0 w 4"/>
                <a:gd name="T3" fmla="*/ 31 h 31"/>
                <a:gd name="T4" fmla="*/ 4 w 4"/>
                <a:gd name="T5" fmla="*/ 31 h 31"/>
                <a:gd name="T6" fmla="*/ 4 w 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1">
                  <a:moveTo>
                    <a:pt x="0" y="0"/>
                  </a:moveTo>
                  <a:lnTo>
                    <a:pt x="0" y="31"/>
                  </a:lnTo>
                  <a:lnTo>
                    <a:pt x="4" y="3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Rectangle 783"/>
            <p:cNvSpPr>
              <a:spLocks noChangeArrowheads="1"/>
            </p:cNvSpPr>
            <p:nvPr/>
          </p:nvSpPr>
          <p:spPr bwMode="auto">
            <a:xfrm>
              <a:off x="7814121" y="1919653"/>
              <a:ext cx="3370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Freeform 784"/>
            <p:cNvSpPr>
              <a:spLocks/>
            </p:cNvSpPr>
            <p:nvPr/>
          </p:nvSpPr>
          <p:spPr bwMode="auto">
            <a:xfrm>
              <a:off x="7814121" y="1919653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Rectangle 785"/>
            <p:cNvSpPr>
              <a:spLocks noChangeArrowheads="1"/>
            </p:cNvSpPr>
            <p:nvPr/>
          </p:nvSpPr>
          <p:spPr bwMode="auto">
            <a:xfrm>
              <a:off x="7814121" y="2024146"/>
              <a:ext cx="3370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Freeform 786"/>
            <p:cNvSpPr>
              <a:spLocks/>
            </p:cNvSpPr>
            <p:nvPr/>
          </p:nvSpPr>
          <p:spPr bwMode="auto">
            <a:xfrm>
              <a:off x="7814121" y="2024146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788"/>
            <p:cNvSpPr>
              <a:spLocks noChangeArrowheads="1"/>
            </p:cNvSpPr>
            <p:nvPr/>
          </p:nvSpPr>
          <p:spPr bwMode="auto">
            <a:xfrm>
              <a:off x="6125360" y="2509539"/>
              <a:ext cx="70788" cy="7415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789"/>
            <p:cNvSpPr>
              <a:spLocks noChangeArrowheads="1"/>
            </p:cNvSpPr>
            <p:nvPr/>
          </p:nvSpPr>
          <p:spPr bwMode="auto">
            <a:xfrm>
              <a:off x="6546707" y="2351113"/>
              <a:ext cx="64046" cy="64046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790"/>
            <p:cNvSpPr>
              <a:spLocks noChangeArrowheads="1"/>
            </p:cNvSpPr>
            <p:nvPr/>
          </p:nvSpPr>
          <p:spPr bwMode="auto">
            <a:xfrm>
              <a:off x="6961314" y="2128641"/>
              <a:ext cx="64046" cy="7078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3" name="Oval 791"/>
            <p:cNvSpPr>
              <a:spLocks noChangeArrowheads="1"/>
            </p:cNvSpPr>
            <p:nvPr/>
          </p:nvSpPr>
          <p:spPr bwMode="auto">
            <a:xfrm>
              <a:off x="7375919" y="2128641"/>
              <a:ext cx="70788" cy="7078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Oval 792"/>
            <p:cNvSpPr>
              <a:spLocks noChangeArrowheads="1"/>
            </p:cNvSpPr>
            <p:nvPr/>
          </p:nvSpPr>
          <p:spPr bwMode="auto">
            <a:xfrm>
              <a:off x="7800638" y="1949989"/>
              <a:ext cx="60674" cy="64046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5" name="Freeform 793"/>
            <p:cNvSpPr>
              <a:spLocks/>
            </p:cNvSpPr>
            <p:nvPr/>
          </p:nvSpPr>
          <p:spPr bwMode="auto">
            <a:xfrm>
              <a:off x="6115246" y="2502797"/>
              <a:ext cx="87640" cy="87640"/>
            </a:xfrm>
            <a:custGeom>
              <a:avLst/>
              <a:gdLst>
                <a:gd name="T0" fmla="*/ 9 w 11"/>
                <a:gd name="T1" fmla="*/ 5 h 11"/>
                <a:gd name="T2" fmla="*/ 6 w 11"/>
                <a:gd name="T3" fmla="*/ 9 h 11"/>
                <a:gd name="T4" fmla="*/ 2 w 11"/>
                <a:gd name="T5" fmla="*/ 5 h 11"/>
                <a:gd name="T6" fmla="*/ 6 w 11"/>
                <a:gd name="T7" fmla="*/ 2 h 11"/>
                <a:gd name="T8" fmla="*/ 9 w 11"/>
                <a:gd name="T9" fmla="*/ 5 h 11"/>
                <a:gd name="T10" fmla="*/ 11 w 11"/>
                <a:gd name="T11" fmla="*/ 5 h 11"/>
                <a:gd name="T12" fmla="*/ 6 w 11"/>
                <a:gd name="T13" fmla="*/ 0 h 11"/>
                <a:gd name="T14" fmla="*/ 0 w 11"/>
                <a:gd name="T15" fmla="*/ 5 h 11"/>
                <a:gd name="T16" fmla="*/ 6 w 11"/>
                <a:gd name="T17" fmla="*/ 11 h 11"/>
                <a:gd name="T18" fmla="*/ 11 w 11"/>
                <a:gd name="T19" fmla="*/ 5 h 11"/>
                <a:gd name="T20" fmla="*/ 9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9" y="5"/>
                  </a:moveTo>
                  <a:cubicBezTo>
                    <a:pt x="9" y="7"/>
                    <a:pt x="7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8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8" y="11"/>
                    <a:pt x="11" y="8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6" name="Freeform 794"/>
            <p:cNvSpPr>
              <a:spLocks/>
            </p:cNvSpPr>
            <p:nvPr/>
          </p:nvSpPr>
          <p:spPr bwMode="auto">
            <a:xfrm>
              <a:off x="6539965" y="2344371"/>
              <a:ext cx="77529" cy="77529"/>
            </a:xfrm>
            <a:custGeom>
              <a:avLst/>
              <a:gdLst>
                <a:gd name="T0" fmla="*/ 8 w 10"/>
                <a:gd name="T1" fmla="*/ 5 h 10"/>
                <a:gd name="T2" fmla="*/ 5 w 10"/>
                <a:gd name="T3" fmla="*/ 8 h 10"/>
                <a:gd name="T4" fmla="*/ 2 w 10"/>
                <a:gd name="T5" fmla="*/ 5 h 10"/>
                <a:gd name="T6" fmla="*/ 5 w 10"/>
                <a:gd name="T7" fmla="*/ 2 h 10"/>
                <a:gd name="T8" fmla="*/ 8 w 10"/>
                <a:gd name="T9" fmla="*/ 5 h 10"/>
                <a:gd name="T10" fmla="*/ 10 w 10"/>
                <a:gd name="T11" fmla="*/ 5 h 10"/>
                <a:gd name="T12" fmla="*/ 5 w 10"/>
                <a:gd name="T13" fmla="*/ 0 h 10"/>
                <a:gd name="T14" fmla="*/ 0 w 10"/>
                <a:gd name="T15" fmla="*/ 5 h 10"/>
                <a:gd name="T16" fmla="*/ 5 w 10"/>
                <a:gd name="T17" fmla="*/ 10 h 10"/>
                <a:gd name="T18" fmla="*/ 10 w 10"/>
                <a:gd name="T19" fmla="*/ 5 h 10"/>
                <a:gd name="T20" fmla="*/ 8 w 10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7" name="Freeform 795"/>
            <p:cNvSpPr>
              <a:spLocks/>
            </p:cNvSpPr>
            <p:nvPr/>
          </p:nvSpPr>
          <p:spPr bwMode="auto">
            <a:xfrm>
              <a:off x="6954572" y="2118528"/>
              <a:ext cx="77529" cy="87640"/>
            </a:xfrm>
            <a:custGeom>
              <a:avLst/>
              <a:gdLst>
                <a:gd name="T0" fmla="*/ 8 w 10"/>
                <a:gd name="T1" fmla="*/ 5 h 11"/>
                <a:gd name="T2" fmla="*/ 5 w 10"/>
                <a:gd name="T3" fmla="*/ 9 h 11"/>
                <a:gd name="T4" fmla="*/ 2 w 10"/>
                <a:gd name="T5" fmla="*/ 5 h 11"/>
                <a:gd name="T6" fmla="*/ 5 w 10"/>
                <a:gd name="T7" fmla="*/ 2 h 11"/>
                <a:gd name="T8" fmla="*/ 8 w 10"/>
                <a:gd name="T9" fmla="*/ 5 h 11"/>
                <a:gd name="T10" fmla="*/ 10 w 10"/>
                <a:gd name="T11" fmla="*/ 5 h 11"/>
                <a:gd name="T12" fmla="*/ 5 w 10"/>
                <a:gd name="T13" fmla="*/ 0 h 11"/>
                <a:gd name="T14" fmla="*/ 0 w 10"/>
                <a:gd name="T15" fmla="*/ 5 h 11"/>
                <a:gd name="T16" fmla="*/ 5 w 10"/>
                <a:gd name="T17" fmla="*/ 11 h 11"/>
                <a:gd name="T18" fmla="*/ 10 w 10"/>
                <a:gd name="T19" fmla="*/ 5 h 11"/>
                <a:gd name="T20" fmla="*/ 8 w 10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5"/>
                  </a:moveTo>
                  <a:cubicBezTo>
                    <a:pt x="8" y="7"/>
                    <a:pt x="7" y="9"/>
                    <a:pt x="5" y="9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Freeform 796"/>
            <p:cNvSpPr>
              <a:spLocks/>
            </p:cNvSpPr>
            <p:nvPr/>
          </p:nvSpPr>
          <p:spPr bwMode="auto">
            <a:xfrm>
              <a:off x="7369178" y="2118528"/>
              <a:ext cx="87640" cy="87640"/>
            </a:xfrm>
            <a:custGeom>
              <a:avLst/>
              <a:gdLst>
                <a:gd name="T0" fmla="*/ 9 w 11"/>
                <a:gd name="T1" fmla="*/ 5 h 11"/>
                <a:gd name="T2" fmla="*/ 6 w 11"/>
                <a:gd name="T3" fmla="*/ 9 h 11"/>
                <a:gd name="T4" fmla="*/ 2 w 11"/>
                <a:gd name="T5" fmla="*/ 5 h 11"/>
                <a:gd name="T6" fmla="*/ 6 w 11"/>
                <a:gd name="T7" fmla="*/ 2 h 11"/>
                <a:gd name="T8" fmla="*/ 9 w 11"/>
                <a:gd name="T9" fmla="*/ 5 h 11"/>
                <a:gd name="T10" fmla="*/ 11 w 11"/>
                <a:gd name="T11" fmla="*/ 5 h 11"/>
                <a:gd name="T12" fmla="*/ 6 w 11"/>
                <a:gd name="T13" fmla="*/ 0 h 11"/>
                <a:gd name="T14" fmla="*/ 0 w 11"/>
                <a:gd name="T15" fmla="*/ 5 h 11"/>
                <a:gd name="T16" fmla="*/ 6 w 11"/>
                <a:gd name="T17" fmla="*/ 11 h 11"/>
                <a:gd name="T18" fmla="*/ 11 w 11"/>
                <a:gd name="T19" fmla="*/ 5 h 11"/>
                <a:gd name="T20" fmla="*/ 9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9" y="5"/>
                  </a:moveTo>
                  <a:cubicBezTo>
                    <a:pt x="9" y="7"/>
                    <a:pt x="7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8" y="11"/>
                    <a:pt x="11" y="8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Freeform 797"/>
            <p:cNvSpPr>
              <a:spLocks/>
            </p:cNvSpPr>
            <p:nvPr/>
          </p:nvSpPr>
          <p:spPr bwMode="auto">
            <a:xfrm>
              <a:off x="7790527" y="1943247"/>
              <a:ext cx="80899" cy="80899"/>
            </a:xfrm>
            <a:custGeom>
              <a:avLst/>
              <a:gdLst>
                <a:gd name="T0" fmla="*/ 8 w 10"/>
                <a:gd name="T1" fmla="*/ 5 h 10"/>
                <a:gd name="T2" fmla="*/ 5 w 10"/>
                <a:gd name="T3" fmla="*/ 8 h 10"/>
                <a:gd name="T4" fmla="*/ 2 w 10"/>
                <a:gd name="T5" fmla="*/ 5 h 10"/>
                <a:gd name="T6" fmla="*/ 5 w 10"/>
                <a:gd name="T7" fmla="*/ 2 h 10"/>
                <a:gd name="T8" fmla="*/ 8 w 10"/>
                <a:gd name="T9" fmla="*/ 5 h 10"/>
                <a:gd name="T10" fmla="*/ 10 w 10"/>
                <a:gd name="T11" fmla="*/ 5 h 10"/>
                <a:gd name="T12" fmla="*/ 5 w 10"/>
                <a:gd name="T13" fmla="*/ 0 h 10"/>
                <a:gd name="T14" fmla="*/ 0 w 10"/>
                <a:gd name="T15" fmla="*/ 5 h 10"/>
                <a:gd name="T16" fmla="*/ 5 w 10"/>
                <a:gd name="T17" fmla="*/ 10 h 10"/>
                <a:gd name="T18" fmla="*/ 10 w 10"/>
                <a:gd name="T19" fmla="*/ 5 h 10"/>
                <a:gd name="T20" fmla="*/ 8 w 10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020896" y="1917037"/>
              <a:ext cx="67800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FF0000"/>
                  </a:solidFill>
                </a:rPr>
                <a:t>active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020896" y="2419421"/>
              <a:ext cx="837665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>
                  <a:solidFill>
                    <a:srgbClr val="0000FF"/>
                  </a:solidFill>
                </a:rPr>
                <a:t>p</a:t>
              </a:r>
              <a:r>
                <a:rPr lang="en-CA" sz="1600" dirty="0" smtClean="0">
                  <a:solidFill>
                    <a:srgbClr val="0000FF"/>
                  </a:solidFill>
                </a:rPr>
                <a:t>assive</a:t>
              </a:r>
            </a:p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0000FF"/>
                  </a:solidFill>
                </a:rPr>
                <a:t>random</a:t>
              </a: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5724128" y="980728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Categorization performance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544" name="Group 543"/>
          <p:cNvGrpSpPr/>
          <p:nvPr/>
        </p:nvGrpSpPr>
        <p:grpSpPr>
          <a:xfrm>
            <a:off x="6108505" y="1354662"/>
            <a:ext cx="2852072" cy="787462"/>
            <a:chOff x="6108505" y="1354662"/>
            <a:chExt cx="2852072" cy="787462"/>
          </a:xfrm>
        </p:grpSpPr>
        <p:grpSp>
          <p:nvGrpSpPr>
            <p:cNvPr id="491" name="Group 490"/>
            <p:cNvGrpSpPr/>
            <p:nvPr/>
          </p:nvGrpSpPr>
          <p:grpSpPr>
            <a:xfrm>
              <a:off x="6108505" y="1535384"/>
              <a:ext cx="1769662" cy="606740"/>
              <a:chOff x="6108505" y="1535384"/>
              <a:chExt cx="1769662" cy="606740"/>
            </a:xfrm>
          </p:grpSpPr>
          <p:sp>
            <p:nvSpPr>
              <p:cNvPr id="247" name="Rectangle 635"/>
              <p:cNvSpPr>
                <a:spLocks noChangeArrowheads="1"/>
              </p:cNvSpPr>
              <p:nvPr/>
            </p:nvSpPr>
            <p:spPr bwMode="auto">
              <a:xfrm>
                <a:off x="6155696" y="1949989"/>
                <a:ext cx="16855" cy="1853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8" name="Rectangle 636"/>
              <p:cNvSpPr>
                <a:spLocks noChangeArrowheads="1"/>
              </p:cNvSpPr>
              <p:nvPr/>
            </p:nvSpPr>
            <p:spPr bwMode="auto">
              <a:xfrm>
                <a:off x="6155696" y="1949989"/>
                <a:ext cx="16855" cy="1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9" name="Rectangle 637"/>
              <p:cNvSpPr>
                <a:spLocks noChangeArrowheads="1"/>
              </p:cNvSpPr>
              <p:nvPr/>
            </p:nvSpPr>
            <p:spPr bwMode="auto">
              <a:xfrm>
                <a:off x="6138843" y="1943247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0" name="Freeform 638"/>
              <p:cNvSpPr>
                <a:spLocks/>
              </p:cNvSpPr>
              <p:nvPr/>
            </p:nvSpPr>
            <p:spPr bwMode="auto">
              <a:xfrm>
                <a:off x="6138843" y="1943247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1" name="Rectangle 639"/>
              <p:cNvSpPr>
                <a:spLocks noChangeArrowheads="1"/>
              </p:cNvSpPr>
              <p:nvPr/>
            </p:nvSpPr>
            <p:spPr bwMode="auto">
              <a:xfrm>
                <a:off x="6138843" y="2128641"/>
                <a:ext cx="40449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2" name="Freeform 640"/>
              <p:cNvSpPr>
                <a:spLocks/>
              </p:cNvSpPr>
              <p:nvPr/>
            </p:nvSpPr>
            <p:spPr bwMode="auto">
              <a:xfrm>
                <a:off x="6138843" y="2128641"/>
                <a:ext cx="40449" cy="13483"/>
              </a:xfrm>
              <a:custGeom>
                <a:avLst/>
                <a:gdLst>
                  <a:gd name="T0" fmla="*/ 0 w 12"/>
                  <a:gd name="T1" fmla="*/ 4 h 4"/>
                  <a:gd name="T2" fmla="*/ 12 w 12"/>
                  <a:gd name="T3" fmla="*/ 4 h 4"/>
                  <a:gd name="T4" fmla="*/ 12 w 12"/>
                  <a:gd name="T5" fmla="*/ 0 h 4"/>
                  <a:gd name="T6" fmla="*/ 0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12" y="4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3" name="Rectangle 641"/>
              <p:cNvSpPr>
                <a:spLocks noChangeArrowheads="1"/>
              </p:cNvSpPr>
              <p:nvPr/>
            </p:nvSpPr>
            <p:spPr bwMode="auto">
              <a:xfrm>
                <a:off x="6570303" y="1744372"/>
                <a:ext cx="16855" cy="1584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4" name="Rectangle 642"/>
              <p:cNvSpPr>
                <a:spLocks noChangeArrowheads="1"/>
              </p:cNvSpPr>
              <p:nvPr/>
            </p:nvSpPr>
            <p:spPr bwMode="auto">
              <a:xfrm>
                <a:off x="6570303" y="1744372"/>
                <a:ext cx="16855" cy="158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5" name="Rectangle 643"/>
              <p:cNvSpPr>
                <a:spLocks noChangeArrowheads="1"/>
              </p:cNvSpPr>
              <p:nvPr/>
            </p:nvSpPr>
            <p:spPr bwMode="auto">
              <a:xfrm>
                <a:off x="6563562" y="1734259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6" name="Freeform 644"/>
              <p:cNvSpPr>
                <a:spLocks/>
              </p:cNvSpPr>
              <p:nvPr/>
            </p:nvSpPr>
            <p:spPr bwMode="auto">
              <a:xfrm>
                <a:off x="6563562" y="1734259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7" name="Rectangle 645"/>
              <p:cNvSpPr>
                <a:spLocks noChangeArrowheads="1"/>
              </p:cNvSpPr>
              <p:nvPr/>
            </p:nvSpPr>
            <p:spPr bwMode="auto">
              <a:xfrm>
                <a:off x="6563562" y="1896056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8" name="Freeform 646"/>
              <p:cNvSpPr>
                <a:spLocks/>
              </p:cNvSpPr>
              <p:nvPr/>
            </p:nvSpPr>
            <p:spPr bwMode="auto">
              <a:xfrm>
                <a:off x="6563562" y="1896056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9" name="Rectangle 647"/>
              <p:cNvSpPr>
                <a:spLocks noChangeArrowheads="1"/>
              </p:cNvSpPr>
              <p:nvPr/>
            </p:nvSpPr>
            <p:spPr bwMode="auto">
              <a:xfrm>
                <a:off x="6984908" y="1670215"/>
                <a:ext cx="16855" cy="1449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0" name="Rectangle 648"/>
              <p:cNvSpPr>
                <a:spLocks noChangeArrowheads="1"/>
              </p:cNvSpPr>
              <p:nvPr/>
            </p:nvSpPr>
            <p:spPr bwMode="auto">
              <a:xfrm>
                <a:off x="6984908" y="1670215"/>
                <a:ext cx="16855" cy="14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1" name="Rectangle 649"/>
              <p:cNvSpPr>
                <a:spLocks noChangeArrowheads="1"/>
              </p:cNvSpPr>
              <p:nvPr/>
            </p:nvSpPr>
            <p:spPr bwMode="auto">
              <a:xfrm>
                <a:off x="6978167" y="1663473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2" name="Freeform 650"/>
              <p:cNvSpPr>
                <a:spLocks/>
              </p:cNvSpPr>
              <p:nvPr/>
            </p:nvSpPr>
            <p:spPr bwMode="auto">
              <a:xfrm>
                <a:off x="6978167" y="1663473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3" name="Rectangle 651"/>
              <p:cNvSpPr>
                <a:spLocks noChangeArrowheads="1"/>
              </p:cNvSpPr>
              <p:nvPr/>
            </p:nvSpPr>
            <p:spPr bwMode="auto">
              <a:xfrm>
                <a:off x="6978167" y="1808416"/>
                <a:ext cx="30338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4" name="Freeform 652"/>
              <p:cNvSpPr>
                <a:spLocks/>
              </p:cNvSpPr>
              <p:nvPr/>
            </p:nvSpPr>
            <p:spPr bwMode="auto">
              <a:xfrm>
                <a:off x="6978167" y="1808416"/>
                <a:ext cx="30338" cy="13483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4 h 4"/>
                  <a:gd name="T4" fmla="*/ 9 w 9"/>
                  <a:gd name="T5" fmla="*/ 0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9" y="4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5" name="Rectangle 653"/>
              <p:cNvSpPr>
                <a:spLocks noChangeArrowheads="1"/>
              </p:cNvSpPr>
              <p:nvPr/>
            </p:nvSpPr>
            <p:spPr bwMode="auto">
              <a:xfrm>
                <a:off x="7409627" y="1687068"/>
                <a:ext cx="13483" cy="1348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6" name="Rectangle 654"/>
              <p:cNvSpPr>
                <a:spLocks noChangeArrowheads="1"/>
              </p:cNvSpPr>
              <p:nvPr/>
            </p:nvSpPr>
            <p:spPr bwMode="auto">
              <a:xfrm>
                <a:off x="7409627" y="1687068"/>
                <a:ext cx="13483" cy="134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7" name="Rectangle 655"/>
              <p:cNvSpPr>
                <a:spLocks noChangeArrowheads="1"/>
              </p:cNvSpPr>
              <p:nvPr/>
            </p:nvSpPr>
            <p:spPr bwMode="auto">
              <a:xfrm>
                <a:off x="7392774" y="1680326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8" name="Freeform 656"/>
              <p:cNvSpPr>
                <a:spLocks/>
              </p:cNvSpPr>
              <p:nvPr/>
            </p:nvSpPr>
            <p:spPr bwMode="auto">
              <a:xfrm>
                <a:off x="7392774" y="1680326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9" name="Rectangle 657"/>
              <p:cNvSpPr>
                <a:spLocks noChangeArrowheads="1"/>
              </p:cNvSpPr>
              <p:nvPr/>
            </p:nvSpPr>
            <p:spPr bwMode="auto">
              <a:xfrm>
                <a:off x="7392774" y="1815158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0" name="Freeform 658"/>
              <p:cNvSpPr>
                <a:spLocks/>
              </p:cNvSpPr>
              <p:nvPr/>
            </p:nvSpPr>
            <p:spPr bwMode="auto">
              <a:xfrm>
                <a:off x="7392774" y="1815158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1" name="Rectangle 659"/>
              <p:cNvSpPr>
                <a:spLocks noChangeArrowheads="1"/>
              </p:cNvSpPr>
              <p:nvPr/>
            </p:nvSpPr>
            <p:spPr bwMode="auto">
              <a:xfrm>
                <a:off x="7824234" y="1552237"/>
                <a:ext cx="13483" cy="876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2" name="Rectangle 660"/>
              <p:cNvSpPr>
                <a:spLocks noChangeArrowheads="1"/>
              </p:cNvSpPr>
              <p:nvPr/>
            </p:nvSpPr>
            <p:spPr bwMode="auto">
              <a:xfrm>
                <a:off x="7824234" y="1552237"/>
                <a:ext cx="13483" cy="8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3" name="Rectangle 661"/>
              <p:cNvSpPr>
                <a:spLocks noChangeArrowheads="1"/>
              </p:cNvSpPr>
              <p:nvPr/>
            </p:nvSpPr>
            <p:spPr bwMode="auto">
              <a:xfrm>
                <a:off x="7814121" y="1542125"/>
                <a:ext cx="3370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4" name="Rectangle 662"/>
              <p:cNvSpPr>
                <a:spLocks noChangeArrowheads="1"/>
              </p:cNvSpPr>
              <p:nvPr/>
            </p:nvSpPr>
            <p:spPr bwMode="auto">
              <a:xfrm>
                <a:off x="7814121" y="1542125"/>
                <a:ext cx="33708" cy="1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5" name="Rectangle 663"/>
              <p:cNvSpPr>
                <a:spLocks noChangeArrowheads="1"/>
              </p:cNvSpPr>
              <p:nvPr/>
            </p:nvSpPr>
            <p:spPr bwMode="auto">
              <a:xfrm>
                <a:off x="7814121" y="1633135"/>
                <a:ext cx="33708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6" name="Rectangle 664"/>
              <p:cNvSpPr>
                <a:spLocks noChangeArrowheads="1"/>
              </p:cNvSpPr>
              <p:nvPr/>
            </p:nvSpPr>
            <p:spPr bwMode="auto">
              <a:xfrm>
                <a:off x="7814121" y="1633135"/>
                <a:ext cx="33708" cy="13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8" name="Freeform 666"/>
              <p:cNvSpPr>
                <a:spLocks/>
              </p:cNvSpPr>
              <p:nvPr/>
            </p:nvSpPr>
            <p:spPr bwMode="auto">
              <a:xfrm>
                <a:off x="6155696" y="1582575"/>
                <a:ext cx="1675280" cy="471910"/>
              </a:xfrm>
              <a:custGeom>
                <a:avLst/>
                <a:gdLst>
                  <a:gd name="T0" fmla="*/ 3 w 497"/>
                  <a:gd name="T1" fmla="*/ 140 h 140"/>
                  <a:gd name="T2" fmla="*/ 126 w 497"/>
                  <a:gd name="T3" fmla="*/ 74 h 140"/>
                  <a:gd name="T4" fmla="*/ 249 w 497"/>
                  <a:gd name="T5" fmla="*/ 50 h 140"/>
                  <a:gd name="T6" fmla="*/ 374 w 497"/>
                  <a:gd name="T7" fmla="*/ 55 h 140"/>
                  <a:gd name="T8" fmla="*/ 497 w 497"/>
                  <a:gd name="T9" fmla="*/ 5 h 140"/>
                  <a:gd name="T10" fmla="*/ 497 w 497"/>
                  <a:gd name="T11" fmla="*/ 0 h 140"/>
                  <a:gd name="T12" fmla="*/ 372 w 497"/>
                  <a:gd name="T13" fmla="*/ 50 h 140"/>
                  <a:gd name="T14" fmla="*/ 249 w 497"/>
                  <a:gd name="T15" fmla="*/ 45 h 140"/>
                  <a:gd name="T16" fmla="*/ 126 w 497"/>
                  <a:gd name="T17" fmla="*/ 69 h 140"/>
                  <a:gd name="T18" fmla="*/ 0 w 497"/>
                  <a:gd name="T19" fmla="*/ 136 h 140"/>
                  <a:gd name="T20" fmla="*/ 3 w 497"/>
                  <a:gd name="T2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140">
                    <a:moveTo>
                      <a:pt x="3" y="140"/>
                    </a:moveTo>
                    <a:lnTo>
                      <a:pt x="126" y="74"/>
                    </a:lnTo>
                    <a:lnTo>
                      <a:pt x="249" y="50"/>
                    </a:lnTo>
                    <a:lnTo>
                      <a:pt x="374" y="55"/>
                    </a:lnTo>
                    <a:lnTo>
                      <a:pt x="497" y="5"/>
                    </a:lnTo>
                    <a:lnTo>
                      <a:pt x="497" y="0"/>
                    </a:lnTo>
                    <a:lnTo>
                      <a:pt x="372" y="50"/>
                    </a:lnTo>
                    <a:lnTo>
                      <a:pt x="249" y="45"/>
                    </a:lnTo>
                    <a:lnTo>
                      <a:pt x="126" y="69"/>
                    </a:lnTo>
                    <a:lnTo>
                      <a:pt x="0" y="136"/>
                    </a:lnTo>
                    <a:lnTo>
                      <a:pt x="3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9" name="Freeform 667"/>
              <p:cNvSpPr>
                <a:spLocks noEditPoints="1"/>
              </p:cNvSpPr>
              <p:nvPr/>
            </p:nvSpPr>
            <p:spPr bwMode="auto">
              <a:xfrm>
                <a:off x="6125360" y="2014035"/>
                <a:ext cx="70788" cy="57304"/>
              </a:xfrm>
              <a:custGeom>
                <a:avLst/>
                <a:gdLst>
                  <a:gd name="T0" fmla="*/ 16 w 21"/>
                  <a:gd name="T1" fmla="*/ 10 h 17"/>
                  <a:gd name="T2" fmla="*/ 14 w 21"/>
                  <a:gd name="T3" fmla="*/ 12 h 17"/>
                  <a:gd name="T4" fmla="*/ 14 w 21"/>
                  <a:gd name="T5" fmla="*/ 17 h 17"/>
                  <a:gd name="T6" fmla="*/ 21 w 21"/>
                  <a:gd name="T7" fmla="*/ 17 h 17"/>
                  <a:gd name="T8" fmla="*/ 16 w 21"/>
                  <a:gd name="T9" fmla="*/ 10 h 17"/>
                  <a:gd name="T10" fmla="*/ 9 w 21"/>
                  <a:gd name="T11" fmla="*/ 0 h 17"/>
                  <a:gd name="T12" fmla="*/ 0 w 21"/>
                  <a:gd name="T13" fmla="*/ 17 h 17"/>
                  <a:gd name="T14" fmla="*/ 9 w 21"/>
                  <a:gd name="T15" fmla="*/ 17 h 17"/>
                  <a:gd name="T16" fmla="*/ 9 w 21"/>
                  <a:gd name="T17" fmla="*/ 0 h 17"/>
                  <a:gd name="T18" fmla="*/ 14 w 21"/>
                  <a:gd name="T19" fmla="*/ 0 h 17"/>
                  <a:gd name="T20" fmla="*/ 14 w 21"/>
                  <a:gd name="T21" fmla="*/ 5 h 17"/>
                  <a:gd name="T22" fmla="*/ 14 w 21"/>
                  <a:gd name="T23" fmla="*/ 5 h 17"/>
                  <a:gd name="T24" fmla="*/ 14 w 2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16" y="10"/>
                    </a:moveTo>
                    <a:lnTo>
                      <a:pt x="14" y="12"/>
                    </a:lnTo>
                    <a:lnTo>
                      <a:pt x="14" y="17"/>
                    </a:lnTo>
                    <a:lnTo>
                      <a:pt x="21" y="17"/>
                    </a:lnTo>
                    <a:lnTo>
                      <a:pt x="16" y="10"/>
                    </a:lnTo>
                    <a:close/>
                    <a:moveTo>
                      <a:pt x="9" y="0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0"/>
                    </a:lnTo>
                    <a:close/>
                    <a:moveTo>
                      <a:pt x="14" y="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0" name="Freeform 668"/>
              <p:cNvSpPr>
                <a:spLocks noEditPoints="1"/>
              </p:cNvSpPr>
              <p:nvPr/>
            </p:nvSpPr>
            <p:spPr bwMode="auto">
              <a:xfrm>
                <a:off x="6125360" y="2014035"/>
                <a:ext cx="70788" cy="57304"/>
              </a:xfrm>
              <a:custGeom>
                <a:avLst/>
                <a:gdLst>
                  <a:gd name="T0" fmla="*/ 16 w 21"/>
                  <a:gd name="T1" fmla="*/ 10 h 17"/>
                  <a:gd name="T2" fmla="*/ 14 w 21"/>
                  <a:gd name="T3" fmla="*/ 12 h 17"/>
                  <a:gd name="T4" fmla="*/ 14 w 21"/>
                  <a:gd name="T5" fmla="*/ 17 h 17"/>
                  <a:gd name="T6" fmla="*/ 21 w 21"/>
                  <a:gd name="T7" fmla="*/ 17 h 17"/>
                  <a:gd name="T8" fmla="*/ 16 w 21"/>
                  <a:gd name="T9" fmla="*/ 10 h 17"/>
                  <a:gd name="T10" fmla="*/ 9 w 21"/>
                  <a:gd name="T11" fmla="*/ 0 h 17"/>
                  <a:gd name="T12" fmla="*/ 0 w 21"/>
                  <a:gd name="T13" fmla="*/ 17 h 17"/>
                  <a:gd name="T14" fmla="*/ 9 w 21"/>
                  <a:gd name="T15" fmla="*/ 17 h 17"/>
                  <a:gd name="T16" fmla="*/ 9 w 21"/>
                  <a:gd name="T17" fmla="*/ 0 h 17"/>
                  <a:gd name="T18" fmla="*/ 14 w 21"/>
                  <a:gd name="T19" fmla="*/ 0 h 17"/>
                  <a:gd name="T20" fmla="*/ 14 w 21"/>
                  <a:gd name="T21" fmla="*/ 5 h 17"/>
                  <a:gd name="T22" fmla="*/ 14 w 21"/>
                  <a:gd name="T23" fmla="*/ 5 h 17"/>
                  <a:gd name="T24" fmla="*/ 14 w 2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16" y="10"/>
                    </a:moveTo>
                    <a:lnTo>
                      <a:pt x="14" y="12"/>
                    </a:lnTo>
                    <a:lnTo>
                      <a:pt x="14" y="17"/>
                    </a:lnTo>
                    <a:lnTo>
                      <a:pt x="21" y="17"/>
                    </a:lnTo>
                    <a:lnTo>
                      <a:pt x="16" y="10"/>
                    </a:lnTo>
                    <a:moveTo>
                      <a:pt x="9" y="0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0"/>
                    </a:lnTo>
                    <a:moveTo>
                      <a:pt x="14" y="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1" name="Freeform 669"/>
              <p:cNvSpPr>
                <a:spLocks/>
              </p:cNvSpPr>
              <p:nvPr/>
            </p:nvSpPr>
            <p:spPr bwMode="auto">
              <a:xfrm>
                <a:off x="6155696" y="2007293"/>
                <a:ext cx="16855" cy="64046"/>
              </a:xfrm>
              <a:custGeom>
                <a:avLst/>
                <a:gdLst>
                  <a:gd name="T0" fmla="*/ 3 w 5"/>
                  <a:gd name="T1" fmla="*/ 0 h 19"/>
                  <a:gd name="T2" fmla="*/ 0 w 5"/>
                  <a:gd name="T3" fmla="*/ 2 h 19"/>
                  <a:gd name="T4" fmla="*/ 0 w 5"/>
                  <a:gd name="T5" fmla="*/ 19 h 19"/>
                  <a:gd name="T6" fmla="*/ 5 w 5"/>
                  <a:gd name="T7" fmla="*/ 19 h 19"/>
                  <a:gd name="T8" fmla="*/ 5 w 5"/>
                  <a:gd name="T9" fmla="*/ 14 h 19"/>
                  <a:gd name="T10" fmla="*/ 3 w 5"/>
                  <a:gd name="T11" fmla="*/ 14 h 19"/>
                  <a:gd name="T12" fmla="*/ 0 w 5"/>
                  <a:gd name="T13" fmla="*/ 10 h 19"/>
                  <a:gd name="T14" fmla="*/ 5 w 5"/>
                  <a:gd name="T15" fmla="*/ 7 h 19"/>
                  <a:gd name="T16" fmla="*/ 5 w 5"/>
                  <a:gd name="T17" fmla="*/ 2 h 19"/>
                  <a:gd name="T18" fmla="*/ 3 w 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2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2" name="Freeform 670"/>
              <p:cNvSpPr>
                <a:spLocks/>
              </p:cNvSpPr>
              <p:nvPr/>
            </p:nvSpPr>
            <p:spPr bwMode="auto">
              <a:xfrm>
                <a:off x="6155696" y="2007293"/>
                <a:ext cx="16855" cy="64046"/>
              </a:xfrm>
              <a:custGeom>
                <a:avLst/>
                <a:gdLst>
                  <a:gd name="T0" fmla="*/ 3 w 5"/>
                  <a:gd name="T1" fmla="*/ 0 h 19"/>
                  <a:gd name="T2" fmla="*/ 0 w 5"/>
                  <a:gd name="T3" fmla="*/ 2 h 19"/>
                  <a:gd name="T4" fmla="*/ 0 w 5"/>
                  <a:gd name="T5" fmla="*/ 19 h 19"/>
                  <a:gd name="T6" fmla="*/ 5 w 5"/>
                  <a:gd name="T7" fmla="*/ 19 h 19"/>
                  <a:gd name="T8" fmla="*/ 5 w 5"/>
                  <a:gd name="T9" fmla="*/ 14 h 19"/>
                  <a:gd name="T10" fmla="*/ 3 w 5"/>
                  <a:gd name="T11" fmla="*/ 14 h 19"/>
                  <a:gd name="T12" fmla="*/ 0 w 5"/>
                  <a:gd name="T13" fmla="*/ 10 h 19"/>
                  <a:gd name="T14" fmla="*/ 5 w 5"/>
                  <a:gd name="T15" fmla="*/ 7 h 19"/>
                  <a:gd name="T16" fmla="*/ 5 w 5"/>
                  <a:gd name="T17" fmla="*/ 2 h 19"/>
                  <a:gd name="T18" fmla="*/ 3 w 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2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3" name="Freeform 671"/>
              <p:cNvSpPr>
                <a:spLocks/>
              </p:cNvSpPr>
              <p:nvPr/>
            </p:nvSpPr>
            <p:spPr bwMode="auto">
              <a:xfrm>
                <a:off x="6155696" y="2030888"/>
                <a:ext cx="23597" cy="2359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5 w 7"/>
                  <a:gd name="T9" fmla="*/ 7 h 7"/>
                  <a:gd name="T10" fmla="*/ 7 w 7"/>
                  <a:gd name="T11" fmla="*/ 5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4" name="Freeform 672"/>
              <p:cNvSpPr>
                <a:spLocks/>
              </p:cNvSpPr>
              <p:nvPr/>
            </p:nvSpPr>
            <p:spPr bwMode="auto">
              <a:xfrm>
                <a:off x="6155696" y="2030888"/>
                <a:ext cx="23597" cy="2359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5 w 7"/>
                  <a:gd name="T9" fmla="*/ 7 h 7"/>
                  <a:gd name="T10" fmla="*/ 7 w 7"/>
                  <a:gd name="T11" fmla="*/ 5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5" name="Freeform 673"/>
              <p:cNvSpPr>
                <a:spLocks/>
              </p:cNvSpPr>
              <p:nvPr/>
            </p:nvSpPr>
            <p:spPr bwMode="auto">
              <a:xfrm>
                <a:off x="6108505" y="1990438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7 w 31"/>
                  <a:gd name="T15" fmla="*/ 24 h 26"/>
                  <a:gd name="T16" fmla="*/ 17 w 31"/>
                  <a:gd name="T17" fmla="*/ 10 h 26"/>
                  <a:gd name="T18" fmla="*/ 24 w 31"/>
                  <a:gd name="T19" fmla="*/ 22 h 26"/>
                  <a:gd name="T20" fmla="*/ 5 w 31"/>
                  <a:gd name="T21" fmla="*/ 22 h 26"/>
                  <a:gd name="T22" fmla="*/ 5 w 31"/>
                  <a:gd name="T23" fmla="*/ 24 h 26"/>
                  <a:gd name="T24" fmla="*/ 7 w 31"/>
                  <a:gd name="T25" fmla="*/ 24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7" y="10"/>
                    </a:lnTo>
                    <a:lnTo>
                      <a:pt x="24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6" name="Freeform 674"/>
              <p:cNvSpPr>
                <a:spLocks noEditPoints="1"/>
              </p:cNvSpPr>
              <p:nvPr/>
            </p:nvSpPr>
            <p:spPr bwMode="auto">
              <a:xfrm>
                <a:off x="6546707" y="1791563"/>
                <a:ext cx="47191" cy="40449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7 h 12"/>
                  <a:gd name="T4" fmla="*/ 14 w 14"/>
                  <a:gd name="T5" fmla="*/ 7 h 12"/>
                  <a:gd name="T6" fmla="*/ 12 w 14"/>
                  <a:gd name="T7" fmla="*/ 0 h 12"/>
                  <a:gd name="T8" fmla="*/ 7 w 14"/>
                  <a:gd name="T9" fmla="*/ 0 h 12"/>
                  <a:gd name="T10" fmla="*/ 0 w 14"/>
                  <a:gd name="T11" fmla="*/ 12 h 12"/>
                  <a:gd name="T12" fmla="*/ 7 w 14"/>
                  <a:gd name="T13" fmla="*/ 7 h 12"/>
                  <a:gd name="T14" fmla="*/ 7 w 1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7"/>
                    </a:lnTo>
                    <a:lnTo>
                      <a:pt x="14" y="7"/>
                    </a:lnTo>
                    <a:lnTo>
                      <a:pt x="12" y="0"/>
                    </a:lnTo>
                    <a:close/>
                    <a:moveTo>
                      <a:pt x="7" y="0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7" name="Freeform 675"/>
              <p:cNvSpPr>
                <a:spLocks noEditPoints="1"/>
              </p:cNvSpPr>
              <p:nvPr/>
            </p:nvSpPr>
            <p:spPr bwMode="auto">
              <a:xfrm>
                <a:off x="6546707" y="1791563"/>
                <a:ext cx="47191" cy="40449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7 h 12"/>
                  <a:gd name="T4" fmla="*/ 14 w 14"/>
                  <a:gd name="T5" fmla="*/ 7 h 12"/>
                  <a:gd name="T6" fmla="*/ 12 w 14"/>
                  <a:gd name="T7" fmla="*/ 0 h 12"/>
                  <a:gd name="T8" fmla="*/ 7 w 14"/>
                  <a:gd name="T9" fmla="*/ 0 h 12"/>
                  <a:gd name="T10" fmla="*/ 0 w 14"/>
                  <a:gd name="T11" fmla="*/ 12 h 12"/>
                  <a:gd name="T12" fmla="*/ 7 w 14"/>
                  <a:gd name="T13" fmla="*/ 7 h 12"/>
                  <a:gd name="T14" fmla="*/ 7 w 1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7"/>
                    </a:lnTo>
                    <a:lnTo>
                      <a:pt x="14" y="7"/>
                    </a:lnTo>
                    <a:lnTo>
                      <a:pt x="12" y="0"/>
                    </a:lnTo>
                    <a:moveTo>
                      <a:pt x="7" y="0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8" name="Freeform 676"/>
              <p:cNvSpPr>
                <a:spLocks/>
              </p:cNvSpPr>
              <p:nvPr/>
            </p:nvSpPr>
            <p:spPr bwMode="auto">
              <a:xfrm>
                <a:off x="6570303" y="1784822"/>
                <a:ext cx="16855" cy="30338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3 w 5"/>
                  <a:gd name="T7" fmla="*/ 9 h 9"/>
                  <a:gd name="T8" fmla="*/ 5 w 5"/>
                  <a:gd name="T9" fmla="*/ 9 h 9"/>
                  <a:gd name="T10" fmla="*/ 5 w 5"/>
                  <a:gd name="T11" fmla="*/ 2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9" name="Freeform 677"/>
              <p:cNvSpPr>
                <a:spLocks/>
              </p:cNvSpPr>
              <p:nvPr/>
            </p:nvSpPr>
            <p:spPr bwMode="auto">
              <a:xfrm>
                <a:off x="6570303" y="1784822"/>
                <a:ext cx="16855" cy="30338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3 w 5"/>
                  <a:gd name="T7" fmla="*/ 9 h 9"/>
                  <a:gd name="T8" fmla="*/ 5 w 5"/>
                  <a:gd name="T9" fmla="*/ 9 h 9"/>
                  <a:gd name="T10" fmla="*/ 5 w 5"/>
                  <a:gd name="T11" fmla="*/ 2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0" name="Freeform 678"/>
              <p:cNvSpPr>
                <a:spLocks noEditPoints="1"/>
              </p:cNvSpPr>
              <p:nvPr/>
            </p:nvSpPr>
            <p:spPr bwMode="auto">
              <a:xfrm>
                <a:off x="6553448" y="1821899"/>
                <a:ext cx="64046" cy="26966"/>
              </a:xfrm>
              <a:custGeom>
                <a:avLst/>
                <a:gdLst>
                  <a:gd name="T0" fmla="*/ 5 w 19"/>
                  <a:gd name="T1" fmla="*/ 5 h 8"/>
                  <a:gd name="T2" fmla="*/ 0 w 19"/>
                  <a:gd name="T3" fmla="*/ 8 h 8"/>
                  <a:gd name="T4" fmla="*/ 5 w 19"/>
                  <a:gd name="T5" fmla="*/ 8 h 8"/>
                  <a:gd name="T6" fmla="*/ 5 w 19"/>
                  <a:gd name="T7" fmla="*/ 5 h 8"/>
                  <a:gd name="T8" fmla="*/ 15 w 19"/>
                  <a:gd name="T9" fmla="*/ 0 h 8"/>
                  <a:gd name="T10" fmla="*/ 10 w 19"/>
                  <a:gd name="T11" fmla="*/ 3 h 8"/>
                  <a:gd name="T12" fmla="*/ 10 w 19"/>
                  <a:gd name="T13" fmla="*/ 8 h 8"/>
                  <a:gd name="T14" fmla="*/ 19 w 19"/>
                  <a:gd name="T15" fmla="*/ 8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5" y="5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close/>
                    <a:moveTo>
                      <a:pt x="15" y="0"/>
                    </a:moveTo>
                    <a:lnTo>
                      <a:pt x="10" y="3"/>
                    </a:lnTo>
                    <a:lnTo>
                      <a:pt x="10" y="8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1" name="Freeform 679"/>
              <p:cNvSpPr>
                <a:spLocks noEditPoints="1"/>
              </p:cNvSpPr>
              <p:nvPr/>
            </p:nvSpPr>
            <p:spPr bwMode="auto">
              <a:xfrm>
                <a:off x="6553448" y="1821899"/>
                <a:ext cx="64046" cy="26966"/>
              </a:xfrm>
              <a:custGeom>
                <a:avLst/>
                <a:gdLst>
                  <a:gd name="T0" fmla="*/ 5 w 19"/>
                  <a:gd name="T1" fmla="*/ 5 h 8"/>
                  <a:gd name="T2" fmla="*/ 0 w 19"/>
                  <a:gd name="T3" fmla="*/ 8 h 8"/>
                  <a:gd name="T4" fmla="*/ 5 w 19"/>
                  <a:gd name="T5" fmla="*/ 8 h 8"/>
                  <a:gd name="T6" fmla="*/ 5 w 19"/>
                  <a:gd name="T7" fmla="*/ 5 h 8"/>
                  <a:gd name="T8" fmla="*/ 15 w 19"/>
                  <a:gd name="T9" fmla="*/ 0 h 8"/>
                  <a:gd name="T10" fmla="*/ 10 w 19"/>
                  <a:gd name="T11" fmla="*/ 3 h 8"/>
                  <a:gd name="T12" fmla="*/ 10 w 19"/>
                  <a:gd name="T13" fmla="*/ 8 h 8"/>
                  <a:gd name="T14" fmla="*/ 19 w 19"/>
                  <a:gd name="T15" fmla="*/ 8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5" y="5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moveTo>
                      <a:pt x="15" y="0"/>
                    </a:moveTo>
                    <a:lnTo>
                      <a:pt x="10" y="3"/>
                    </a:lnTo>
                    <a:lnTo>
                      <a:pt x="10" y="8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2" name="Freeform 680"/>
              <p:cNvSpPr>
                <a:spLocks/>
              </p:cNvSpPr>
              <p:nvPr/>
            </p:nvSpPr>
            <p:spPr bwMode="auto">
              <a:xfrm>
                <a:off x="6570303" y="1832013"/>
                <a:ext cx="16855" cy="1685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3" name="Freeform 681"/>
              <p:cNvSpPr>
                <a:spLocks/>
              </p:cNvSpPr>
              <p:nvPr/>
            </p:nvSpPr>
            <p:spPr bwMode="auto">
              <a:xfrm>
                <a:off x="6570303" y="1832013"/>
                <a:ext cx="16855" cy="1685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4" name="Freeform 682"/>
              <p:cNvSpPr>
                <a:spLocks/>
              </p:cNvSpPr>
              <p:nvPr/>
            </p:nvSpPr>
            <p:spPr bwMode="auto">
              <a:xfrm>
                <a:off x="6539965" y="1815158"/>
                <a:ext cx="64046" cy="33708"/>
              </a:xfrm>
              <a:custGeom>
                <a:avLst/>
                <a:gdLst>
                  <a:gd name="T0" fmla="*/ 16 w 19"/>
                  <a:gd name="T1" fmla="*/ 0 h 10"/>
                  <a:gd name="T2" fmla="*/ 14 w 19"/>
                  <a:gd name="T3" fmla="*/ 0 h 10"/>
                  <a:gd name="T4" fmla="*/ 12 w 19"/>
                  <a:gd name="T5" fmla="*/ 0 h 10"/>
                  <a:gd name="T6" fmla="*/ 9 w 19"/>
                  <a:gd name="T7" fmla="*/ 0 h 10"/>
                  <a:gd name="T8" fmla="*/ 2 w 19"/>
                  <a:gd name="T9" fmla="*/ 5 h 10"/>
                  <a:gd name="T10" fmla="*/ 0 w 19"/>
                  <a:gd name="T11" fmla="*/ 10 h 10"/>
                  <a:gd name="T12" fmla="*/ 4 w 19"/>
                  <a:gd name="T13" fmla="*/ 10 h 10"/>
                  <a:gd name="T14" fmla="*/ 9 w 19"/>
                  <a:gd name="T15" fmla="*/ 7 h 10"/>
                  <a:gd name="T16" fmla="*/ 12 w 19"/>
                  <a:gd name="T17" fmla="*/ 5 h 10"/>
                  <a:gd name="T18" fmla="*/ 14 w 19"/>
                  <a:gd name="T19" fmla="*/ 5 h 10"/>
                  <a:gd name="T20" fmla="*/ 19 w 19"/>
                  <a:gd name="T21" fmla="*/ 2 h 10"/>
                  <a:gd name="T22" fmla="*/ 16 w 19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5" name="Freeform 683"/>
              <p:cNvSpPr>
                <a:spLocks/>
              </p:cNvSpPr>
              <p:nvPr/>
            </p:nvSpPr>
            <p:spPr bwMode="auto">
              <a:xfrm>
                <a:off x="6539965" y="1815158"/>
                <a:ext cx="64046" cy="33708"/>
              </a:xfrm>
              <a:custGeom>
                <a:avLst/>
                <a:gdLst>
                  <a:gd name="T0" fmla="*/ 16 w 19"/>
                  <a:gd name="T1" fmla="*/ 0 h 10"/>
                  <a:gd name="T2" fmla="*/ 14 w 19"/>
                  <a:gd name="T3" fmla="*/ 0 h 10"/>
                  <a:gd name="T4" fmla="*/ 12 w 19"/>
                  <a:gd name="T5" fmla="*/ 0 h 10"/>
                  <a:gd name="T6" fmla="*/ 9 w 19"/>
                  <a:gd name="T7" fmla="*/ 0 h 10"/>
                  <a:gd name="T8" fmla="*/ 2 w 19"/>
                  <a:gd name="T9" fmla="*/ 5 h 10"/>
                  <a:gd name="T10" fmla="*/ 0 w 19"/>
                  <a:gd name="T11" fmla="*/ 10 h 10"/>
                  <a:gd name="T12" fmla="*/ 4 w 19"/>
                  <a:gd name="T13" fmla="*/ 10 h 10"/>
                  <a:gd name="T14" fmla="*/ 9 w 19"/>
                  <a:gd name="T15" fmla="*/ 7 h 10"/>
                  <a:gd name="T16" fmla="*/ 12 w 19"/>
                  <a:gd name="T17" fmla="*/ 5 h 10"/>
                  <a:gd name="T18" fmla="*/ 14 w 19"/>
                  <a:gd name="T19" fmla="*/ 5 h 10"/>
                  <a:gd name="T20" fmla="*/ 19 w 19"/>
                  <a:gd name="T21" fmla="*/ 2 h 10"/>
                  <a:gd name="T22" fmla="*/ 16 w 19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6" name="Freeform 684"/>
              <p:cNvSpPr>
                <a:spLocks/>
              </p:cNvSpPr>
              <p:nvPr/>
            </p:nvSpPr>
            <p:spPr bwMode="auto">
              <a:xfrm>
                <a:off x="6523112" y="1767967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7 w 31"/>
                  <a:gd name="T15" fmla="*/ 24 h 26"/>
                  <a:gd name="T16" fmla="*/ 17 w 31"/>
                  <a:gd name="T17" fmla="*/ 9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4 h 26"/>
                  <a:gd name="T24" fmla="*/ 7 w 31"/>
                  <a:gd name="T25" fmla="*/ 24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7" name="Freeform 685"/>
              <p:cNvSpPr>
                <a:spLocks noEditPoints="1"/>
              </p:cNvSpPr>
              <p:nvPr/>
            </p:nvSpPr>
            <p:spPr bwMode="auto">
              <a:xfrm>
                <a:off x="6971425" y="1710664"/>
                <a:ext cx="47191" cy="23597"/>
              </a:xfrm>
              <a:custGeom>
                <a:avLst/>
                <a:gdLst>
                  <a:gd name="T0" fmla="*/ 4 w 14"/>
                  <a:gd name="T1" fmla="*/ 0 h 7"/>
                  <a:gd name="T2" fmla="*/ 0 w 14"/>
                  <a:gd name="T3" fmla="*/ 7 h 7"/>
                  <a:gd name="T4" fmla="*/ 4 w 14"/>
                  <a:gd name="T5" fmla="*/ 7 h 7"/>
                  <a:gd name="T6" fmla="*/ 4 w 14"/>
                  <a:gd name="T7" fmla="*/ 0 h 7"/>
                  <a:gd name="T8" fmla="*/ 9 w 14"/>
                  <a:gd name="T9" fmla="*/ 0 h 7"/>
                  <a:gd name="T10" fmla="*/ 9 w 14"/>
                  <a:gd name="T11" fmla="*/ 7 h 7"/>
                  <a:gd name="T12" fmla="*/ 14 w 14"/>
                  <a:gd name="T13" fmla="*/ 7 h 7"/>
                  <a:gd name="T14" fmla="*/ 9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  <a:moveTo>
                      <a:pt x="9" y="0"/>
                    </a:moveTo>
                    <a:lnTo>
                      <a:pt x="9" y="7"/>
                    </a:lnTo>
                    <a:lnTo>
                      <a:pt x="1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8" name="Freeform 686"/>
              <p:cNvSpPr>
                <a:spLocks noEditPoints="1"/>
              </p:cNvSpPr>
              <p:nvPr/>
            </p:nvSpPr>
            <p:spPr bwMode="auto">
              <a:xfrm>
                <a:off x="6971425" y="1710664"/>
                <a:ext cx="47191" cy="23597"/>
              </a:xfrm>
              <a:custGeom>
                <a:avLst/>
                <a:gdLst>
                  <a:gd name="T0" fmla="*/ 4 w 14"/>
                  <a:gd name="T1" fmla="*/ 0 h 7"/>
                  <a:gd name="T2" fmla="*/ 0 w 14"/>
                  <a:gd name="T3" fmla="*/ 7 h 7"/>
                  <a:gd name="T4" fmla="*/ 4 w 14"/>
                  <a:gd name="T5" fmla="*/ 7 h 7"/>
                  <a:gd name="T6" fmla="*/ 4 w 14"/>
                  <a:gd name="T7" fmla="*/ 0 h 7"/>
                  <a:gd name="T8" fmla="*/ 9 w 14"/>
                  <a:gd name="T9" fmla="*/ 0 h 7"/>
                  <a:gd name="T10" fmla="*/ 9 w 14"/>
                  <a:gd name="T11" fmla="*/ 7 h 7"/>
                  <a:gd name="T12" fmla="*/ 14 w 14"/>
                  <a:gd name="T13" fmla="*/ 7 h 7"/>
                  <a:gd name="T14" fmla="*/ 9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moveTo>
                      <a:pt x="9" y="0"/>
                    </a:moveTo>
                    <a:lnTo>
                      <a:pt x="9" y="7"/>
                    </a:lnTo>
                    <a:lnTo>
                      <a:pt x="1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9" name="Freeform 687"/>
              <p:cNvSpPr>
                <a:spLocks/>
              </p:cNvSpPr>
              <p:nvPr/>
            </p:nvSpPr>
            <p:spPr bwMode="auto">
              <a:xfrm>
                <a:off x="6984908" y="1697181"/>
                <a:ext cx="16855" cy="37080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3 w 5"/>
                  <a:gd name="T7" fmla="*/ 11 h 11"/>
                  <a:gd name="T8" fmla="*/ 5 w 5"/>
                  <a:gd name="T9" fmla="*/ 11 h 11"/>
                  <a:gd name="T10" fmla="*/ 5 w 5"/>
                  <a:gd name="T11" fmla="*/ 4 h 11"/>
                  <a:gd name="T12" fmla="*/ 3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0" name="Freeform 688"/>
              <p:cNvSpPr>
                <a:spLocks/>
              </p:cNvSpPr>
              <p:nvPr/>
            </p:nvSpPr>
            <p:spPr bwMode="auto">
              <a:xfrm>
                <a:off x="6984908" y="1697181"/>
                <a:ext cx="16855" cy="37080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3 w 5"/>
                  <a:gd name="T7" fmla="*/ 11 h 11"/>
                  <a:gd name="T8" fmla="*/ 5 w 5"/>
                  <a:gd name="T9" fmla="*/ 11 h 11"/>
                  <a:gd name="T10" fmla="*/ 5 w 5"/>
                  <a:gd name="T11" fmla="*/ 4 h 11"/>
                  <a:gd name="T12" fmla="*/ 3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1" name="Freeform 689"/>
              <p:cNvSpPr>
                <a:spLocks noEditPoints="1"/>
              </p:cNvSpPr>
              <p:nvPr/>
            </p:nvSpPr>
            <p:spPr bwMode="auto">
              <a:xfrm>
                <a:off x="6961314" y="1751114"/>
                <a:ext cx="70788" cy="16855"/>
              </a:xfrm>
              <a:custGeom>
                <a:avLst/>
                <a:gdLst>
                  <a:gd name="T0" fmla="*/ 7 w 21"/>
                  <a:gd name="T1" fmla="*/ 0 h 5"/>
                  <a:gd name="T2" fmla="*/ 0 w 21"/>
                  <a:gd name="T3" fmla="*/ 2 h 5"/>
                  <a:gd name="T4" fmla="*/ 0 w 21"/>
                  <a:gd name="T5" fmla="*/ 5 h 5"/>
                  <a:gd name="T6" fmla="*/ 7 w 21"/>
                  <a:gd name="T7" fmla="*/ 5 h 5"/>
                  <a:gd name="T8" fmla="*/ 7 w 21"/>
                  <a:gd name="T9" fmla="*/ 0 h 5"/>
                  <a:gd name="T10" fmla="*/ 12 w 21"/>
                  <a:gd name="T11" fmla="*/ 0 h 5"/>
                  <a:gd name="T12" fmla="*/ 12 w 21"/>
                  <a:gd name="T13" fmla="*/ 5 h 5"/>
                  <a:gd name="T14" fmla="*/ 21 w 21"/>
                  <a:gd name="T15" fmla="*/ 5 h 5"/>
                  <a:gd name="T16" fmla="*/ 19 w 21"/>
                  <a:gd name="T17" fmla="*/ 0 h 5"/>
                  <a:gd name="T18" fmla="*/ 12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0"/>
                    </a:lnTo>
                    <a:close/>
                    <a:moveTo>
                      <a:pt x="12" y="0"/>
                    </a:moveTo>
                    <a:lnTo>
                      <a:pt x="12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2" name="Freeform 690"/>
              <p:cNvSpPr>
                <a:spLocks noEditPoints="1"/>
              </p:cNvSpPr>
              <p:nvPr/>
            </p:nvSpPr>
            <p:spPr bwMode="auto">
              <a:xfrm>
                <a:off x="6961314" y="1751114"/>
                <a:ext cx="70788" cy="16855"/>
              </a:xfrm>
              <a:custGeom>
                <a:avLst/>
                <a:gdLst>
                  <a:gd name="T0" fmla="*/ 7 w 21"/>
                  <a:gd name="T1" fmla="*/ 0 h 5"/>
                  <a:gd name="T2" fmla="*/ 0 w 21"/>
                  <a:gd name="T3" fmla="*/ 2 h 5"/>
                  <a:gd name="T4" fmla="*/ 0 w 21"/>
                  <a:gd name="T5" fmla="*/ 5 h 5"/>
                  <a:gd name="T6" fmla="*/ 7 w 21"/>
                  <a:gd name="T7" fmla="*/ 5 h 5"/>
                  <a:gd name="T8" fmla="*/ 7 w 21"/>
                  <a:gd name="T9" fmla="*/ 0 h 5"/>
                  <a:gd name="T10" fmla="*/ 12 w 21"/>
                  <a:gd name="T11" fmla="*/ 0 h 5"/>
                  <a:gd name="T12" fmla="*/ 12 w 21"/>
                  <a:gd name="T13" fmla="*/ 5 h 5"/>
                  <a:gd name="T14" fmla="*/ 21 w 21"/>
                  <a:gd name="T15" fmla="*/ 5 h 5"/>
                  <a:gd name="T16" fmla="*/ 19 w 21"/>
                  <a:gd name="T17" fmla="*/ 0 h 5"/>
                  <a:gd name="T18" fmla="*/ 12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0"/>
                    </a:lnTo>
                    <a:moveTo>
                      <a:pt x="12" y="0"/>
                    </a:moveTo>
                    <a:lnTo>
                      <a:pt x="12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3" name="Freeform 691"/>
              <p:cNvSpPr>
                <a:spLocks/>
              </p:cNvSpPr>
              <p:nvPr/>
            </p:nvSpPr>
            <p:spPr bwMode="auto">
              <a:xfrm>
                <a:off x="6984908" y="1751114"/>
                <a:ext cx="16855" cy="16855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4" name="Freeform 692"/>
              <p:cNvSpPr>
                <a:spLocks/>
              </p:cNvSpPr>
              <p:nvPr/>
            </p:nvSpPr>
            <p:spPr bwMode="auto">
              <a:xfrm>
                <a:off x="6984908" y="1751114"/>
                <a:ext cx="16855" cy="16855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5" name="Freeform 693"/>
              <p:cNvSpPr>
                <a:spLocks/>
              </p:cNvSpPr>
              <p:nvPr/>
            </p:nvSpPr>
            <p:spPr bwMode="auto">
              <a:xfrm>
                <a:off x="6961314" y="1734259"/>
                <a:ext cx="64046" cy="23597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0 h 7"/>
                  <a:gd name="T4" fmla="*/ 3 w 19"/>
                  <a:gd name="T5" fmla="*/ 0 h 7"/>
                  <a:gd name="T6" fmla="*/ 0 w 19"/>
                  <a:gd name="T7" fmla="*/ 7 h 7"/>
                  <a:gd name="T8" fmla="*/ 7 w 19"/>
                  <a:gd name="T9" fmla="*/ 5 h 7"/>
                  <a:gd name="T10" fmla="*/ 10 w 19"/>
                  <a:gd name="T11" fmla="*/ 5 h 7"/>
                  <a:gd name="T12" fmla="*/ 12 w 19"/>
                  <a:gd name="T13" fmla="*/ 5 h 7"/>
                  <a:gd name="T14" fmla="*/ 19 w 19"/>
                  <a:gd name="T15" fmla="*/ 5 h 7"/>
                  <a:gd name="T16" fmla="*/ 17 w 19"/>
                  <a:gd name="T17" fmla="*/ 0 h 7"/>
                  <a:gd name="T18" fmla="*/ 12 w 19"/>
                  <a:gd name="T19" fmla="*/ 0 h 7"/>
                  <a:gd name="T20" fmla="*/ 10 w 1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6" name="Freeform 694"/>
              <p:cNvSpPr>
                <a:spLocks/>
              </p:cNvSpPr>
              <p:nvPr/>
            </p:nvSpPr>
            <p:spPr bwMode="auto">
              <a:xfrm>
                <a:off x="6961314" y="1734259"/>
                <a:ext cx="64046" cy="23597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0 h 7"/>
                  <a:gd name="T4" fmla="*/ 3 w 19"/>
                  <a:gd name="T5" fmla="*/ 0 h 7"/>
                  <a:gd name="T6" fmla="*/ 0 w 19"/>
                  <a:gd name="T7" fmla="*/ 7 h 7"/>
                  <a:gd name="T8" fmla="*/ 7 w 19"/>
                  <a:gd name="T9" fmla="*/ 5 h 7"/>
                  <a:gd name="T10" fmla="*/ 10 w 19"/>
                  <a:gd name="T11" fmla="*/ 5 h 7"/>
                  <a:gd name="T12" fmla="*/ 12 w 19"/>
                  <a:gd name="T13" fmla="*/ 5 h 7"/>
                  <a:gd name="T14" fmla="*/ 19 w 19"/>
                  <a:gd name="T15" fmla="*/ 5 h 7"/>
                  <a:gd name="T16" fmla="*/ 17 w 19"/>
                  <a:gd name="T17" fmla="*/ 0 h 7"/>
                  <a:gd name="T18" fmla="*/ 12 w 19"/>
                  <a:gd name="T19" fmla="*/ 0 h 7"/>
                  <a:gd name="T20" fmla="*/ 10 w 1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7" name="Freeform 695"/>
              <p:cNvSpPr>
                <a:spLocks/>
              </p:cNvSpPr>
              <p:nvPr/>
            </p:nvSpPr>
            <p:spPr bwMode="auto">
              <a:xfrm>
                <a:off x="6944459" y="1680326"/>
                <a:ext cx="104495" cy="94382"/>
              </a:xfrm>
              <a:custGeom>
                <a:avLst/>
                <a:gdLst>
                  <a:gd name="T0" fmla="*/ 5 w 31"/>
                  <a:gd name="T1" fmla="*/ 26 h 28"/>
                  <a:gd name="T2" fmla="*/ 5 w 31"/>
                  <a:gd name="T3" fmla="*/ 28 h 28"/>
                  <a:gd name="T4" fmla="*/ 31 w 31"/>
                  <a:gd name="T5" fmla="*/ 28 h 28"/>
                  <a:gd name="T6" fmla="*/ 15 w 31"/>
                  <a:gd name="T7" fmla="*/ 0 h 28"/>
                  <a:gd name="T8" fmla="*/ 0 w 31"/>
                  <a:gd name="T9" fmla="*/ 28 h 28"/>
                  <a:gd name="T10" fmla="*/ 5 w 31"/>
                  <a:gd name="T11" fmla="*/ 28 h 28"/>
                  <a:gd name="T12" fmla="*/ 5 w 31"/>
                  <a:gd name="T13" fmla="*/ 26 h 28"/>
                  <a:gd name="T14" fmla="*/ 5 w 31"/>
                  <a:gd name="T15" fmla="*/ 26 h 28"/>
                  <a:gd name="T16" fmla="*/ 15 w 31"/>
                  <a:gd name="T17" fmla="*/ 9 h 28"/>
                  <a:gd name="T18" fmla="*/ 22 w 31"/>
                  <a:gd name="T19" fmla="*/ 23 h 28"/>
                  <a:gd name="T20" fmla="*/ 5 w 31"/>
                  <a:gd name="T21" fmla="*/ 23 h 28"/>
                  <a:gd name="T22" fmla="*/ 5 w 31"/>
                  <a:gd name="T23" fmla="*/ 26 h 28"/>
                  <a:gd name="T24" fmla="*/ 5 w 31"/>
                  <a:gd name="T25" fmla="*/ 26 h 28"/>
                  <a:gd name="T26" fmla="*/ 5 w 31"/>
                  <a:gd name="T2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8">
                    <a:moveTo>
                      <a:pt x="5" y="26"/>
                    </a:moveTo>
                    <a:lnTo>
                      <a:pt x="5" y="28"/>
                    </a:lnTo>
                    <a:lnTo>
                      <a:pt x="31" y="28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5" y="9"/>
                    </a:lnTo>
                    <a:lnTo>
                      <a:pt x="22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8" name="Freeform 696"/>
              <p:cNvSpPr>
                <a:spLocks noEditPoints="1"/>
              </p:cNvSpPr>
              <p:nvPr/>
            </p:nvSpPr>
            <p:spPr bwMode="auto">
              <a:xfrm>
                <a:off x="7392774" y="1727517"/>
                <a:ext cx="40449" cy="2359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5 w 12"/>
                  <a:gd name="T5" fmla="*/ 7 h 7"/>
                  <a:gd name="T6" fmla="*/ 5 w 12"/>
                  <a:gd name="T7" fmla="*/ 0 h 7"/>
                  <a:gd name="T8" fmla="*/ 9 w 12"/>
                  <a:gd name="T9" fmla="*/ 0 h 7"/>
                  <a:gd name="T10" fmla="*/ 9 w 12"/>
                  <a:gd name="T11" fmla="*/ 5 h 7"/>
                  <a:gd name="T12" fmla="*/ 12 w 12"/>
                  <a:gd name="T13" fmla="*/ 5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  <a:moveTo>
                      <a:pt x="9" y="0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9" name="Freeform 697"/>
              <p:cNvSpPr>
                <a:spLocks noEditPoints="1"/>
              </p:cNvSpPr>
              <p:nvPr/>
            </p:nvSpPr>
            <p:spPr bwMode="auto">
              <a:xfrm>
                <a:off x="7392774" y="1727517"/>
                <a:ext cx="40449" cy="2359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5 w 12"/>
                  <a:gd name="T5" fmla="*/ 7 h 7"/>
                  <a:gd name="T6" fmla="*/ 5 w 12"/>
                  <a:gd name="T7" fmla="*/ 0 h 7"/>
                  <a:gd name="T8" fmla="*/ 9 w 12"/>
                  <a:gd name="T9" fmla="*/ 0 h 7"/>
                  <a:gd name="T10" fmla="*/ 9 w 12"/>
                  <a:gd name="T11" fmla="*/ 5 h 7"/>
                  <a:gd name="T12" fmla="*/ 12 w 12"/>
                  <a:gd name="T13" fmla="*/ 5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moveTo>
                      <a:pt x="9" y="0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0" name="Freeform 698"/>
              <p:cNvSpPr>
                <a:spLocks/>
              </p:cNvSpPr>
              <p:nvPr/>
            </p:nvSpPr>
            <p:spPr bwMode="auto">
              <a:xfrm>
                <a:off x="7409627" y="1710664"/>
                <a:ext cx="13483" cy="40449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0 w 4"/>
                  <a:gd name="T5" fmla="*/ 12 h 12"/>
                  <a:gd name="T6" fmla="*/ 0 w 4"/>
                  <a:gd name="T7" fmla="*/ 12 h 12"/>
                  <a:gd name="T8" fmla="*/ 4 w 4"/>
                  <a:gd name="T9" fmla="*/ 10 h 12"/>
                  <a:gd name="T10" fmla="*/ 4 w 4"/>
                  <a:gd name="T11" fmla="*/ 5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1" name="Freeform 699"/>
              <p:cNvSpPr>
                <a:spLocks/>
              </p:cNvSpPr>
              <p:nvPr/>
            </p:nvSpPr>
            <p:spPr bwMode="auto">
              <a:xfrm>
                <a:off x="7409627" y="1710664"/>
                <a:ext cx="13483" cy="40449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0 w 4"/>
                  <a:gd name="T5" fmla="*/ 12 h 12"/>
                  <a:gd name="T6" fmla="*/ 0 w 4"/>
                  <a:gd name="T7" fmla="*/ 12 h 12"/>
                  <a:gd name="T8" fmla="*/ 4 w 4"/>
                  <a:gd name="T9" fmla="*/ 10 h 12"/>
                  <a:gd name="T10" fmla="*/ 4 w 4"/>
                  <a:gd name="T11" fmla="*/ 5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2" name="Freeform 700"/>
              <p:cNvSpPr>
                <a:spLocks noEditPoints="1"/>
              </p:cNvSpPr>
              <p:nvPr/>
            </p:nvSpPr>
            <p:spPr bwMode="auto">
              <a:xfrm>
                <a:off x="7375919" y="1757855"/>
                <a:ext cx="70788" cy="16855"/>
              </a:xfrm>
              <a:custGeom>
                <a:avLst/>
                <a:gdLst>
                  <a:gd name="T0" fmla="*/ 3 w 21"/>
                  <a:gd name="T1" fmla="*/ 0 h 5"/>
                  <a:gd name="T2" fmla="*/ 0 w 21"/>
                  <a:gd name="T3" fmla="*/ 5 h 5"/>
                  <a:gd name="T4" fmla="*/ 10 w 21"/>
                  <a:gd name="T5" fmla="*/ 5 h 5"/>
                  <a:gd name="T6" fmla="*/ 10 w 21"/>
                  <a:gd name="T7" fmla="*/ 3 h 5"/>
                  <a:gd name="T8" fmla="*/ 3 w 21"/>
                  <a:gd name="T9" fmla="*/ 0 h 5"/>
                  <a:gd name="T10" fmla="*/ 19 w 21"/>
                  <a:gd name="T11" fmla="*/ 0 h 5"/>
                  <a:gd name="T12" fmla="*/ 14 w 21"/>
                  <a:gd name="T13" fmla="*/ 0 h 5"/>
                  <a:gd name="T14" fmla="*/ 14 w 21"/>
                  <a:gd name="T15" fmla="*/ 5 h 5"/>
                  <a:gd name="T16" fmla="*/ 21 w 21"/>
                  <a:gd name="T17" fmla="*/ 5 h 5"/>
                  <a:gd name="T18" fmla="*/ 19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3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3" y="0"/>
                    </a:lnTo>
                    <a:close/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3" name="Freeform 701"/>
              <p:cNvSpPr>
                <a:spLocks noEditPoints="1"/>
              </p:cNvSpPr>
              <p:nvPr/>
            </p:nvSpPr>
            <p:spPr bwMode="auto">
              <a:xfrm>
                <a:off x="7375919" y="1757855"/>
                <a:ext cx="70788" cy="16855"/>
              </a:xfrm>
              <a:custGeom>
                <a:avLst/>
                <a:gdLst>
                  <a:gd name="T0" fmla="*/ 3 w 21"/>
                  <a:gd name="T1" fmla="*/ 0 h 5"/>
                  <a:gd name="T2" fmla="*/ 0 w 21"/>
                  <a:gd name="T3" fmla="*/ 5 h 5"/>
                  <a:gd name="T4" fmla="*/ 10 w 21"/>
                  <a:gd name="T5" fmla="*/ 5 h 5"/>
                  <a:gd name="T6" fmla="*/ 10 w 21"/>
                  <a:gd name="T7" fmla="*/ 3 h 5"/>
                  <a:gd name="T8" fmla="*/ 3 w 21"/>
                  <a:gd name="T9" fmla="*/ 0 h 5"/>
                  <a:gd name="T10" fmla="*/ 19 w 21"/>
                  <a:gd name="T11" fmla="*/ 0 h 5"/>
                  <a:gd name="T12" fmla="*/ 14 w 21"/>
                  <a:gd name="T13" fmla="*/ 0 h 5"/>
                  <a:gd name="T14" fmla="*/ 14 w 21"/>
                  <a:gd name="T15" fmla="*/ 5 h 5"/>
                  <a:gd name="T16" fmla="*/ 21 w 21"/>
                  <a:gd name="T17" fmla="*/ 5 h 5"/>
                  <a:gd name="T18" fmla="*/ 19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3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3" y="0"/>
                    </a:lnTo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21" y="5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4" name="Freeform 702"/>
              <p:cNvSpPr>
                <a:spLocks/>
              </p:cNvSpPr>
              <p:nvPr/>
            </p:nvSpPr>
            <p:spPr bwMode="auto">
              <a:xfrm>
                <a:off x="7409627" y="1757855"/>
                <a:ext cx="13483" cy="1685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3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5" name="Freeform 703"/>
              <p:cNvSpPr>
                <a:spLocks/>
              </p:cNvSpPr>
              <p:nvPr/>
            </p:nvSpPr>
            <p:spPr bwMode="auto">
              <a:xfrm>
                <a:off x="7409627" y="1757855"/>
                <a:ext cx="13483" cy="1685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3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6" name="Freeform 704"/>
              <p:cNvSpPr>
                <a:spLocks/>
              </p:cNvSpPr>
              <p:nvPr/>
            </p:nvSpPr>
            <p:spPr bwMode="auto">
              <a:xfrm>
                <a:off x="7386033" y="1744372"/>
                <a:ext cx="53933" cy="23597"/>
              </a:xfrm>
              <a:custGeom>
                <a:avLst/>
                <a:gdLst>
                  <a:gd name="T0" fmla="*/ 14 w 16"/>
                  <a:gd name="T1" fmla="*/ 0 h 7"/>
                  <a:gd name="T2" fmla="*/ 11 w 16"/>
                  <a:gd name="T3" fmla="*/ 0 h 7"/>
                  <a:gd name="T4" fmla="*/ 7 w 16"/>
                  <a:gd name="T5" fmla="*/ 2 h 7"/>
                  <a:gd name="T6" fmla="*/ 7 w 16"/>
                  <a:gd name="T7" fmla="*/ 2 h 7"/>
                  <a:gd name="T8" fmla="*/ 2 w 16"/>
                  <a:gd name="T9" fmla="*/ 2 h 7"/>
                  <a:gd name="T10" fmla="*/ 0 w 16"/>
                  <a:gd name="T11" fmla="*/ 4 h 7"/>
                  <a:gd name="T12" fmla="*/ 7 w 16"/>
                  <a:gd name="T13" fmla="*/ 7 h 7"/>
                  <a:gd name="T14" fmla="*/ 9 w 16"/>
                  <a:gd name="T15" fmla="*/ 7 h 7"/>
                  <a:gd name="T16" fmla="*/ 11 w 16"/>
                  <a:gd name="T17" fmla="*/ 4 h 7"/>
                  <a:gd name="T18" fmla="*/ 16 w 16"/>
                  <a:gd name="T19" fmla="*/ 4 h 7"/>
                  <a:gd name="T20" fmla="*/ 14 w 16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7" name="Freeform 705"/>
              <p:cNvSpPr>
                <a:spLocks/>
              </p:cNvSpPr>
              <p:nvPr/>
            </p:nvSpPr>
            <p:spPr bwMode="auto">
              <a:xfrm>
                <a:off x="7386033" y="1744372"/>
                <a:ext cx="53933" cy="23597"/>
              </a:xfrm>
              <a:custGeom>
                <a:avLst/>
                <a:gdLst>
                  <a:gd name="T0" fmla="*/ 14 w 16"/>
                  <a:gd name="T1" fmla="*/ 0 h 7"/>
                  <a:gd name="T2" fmla="*/ 11 w 16"/>
                  <a:gd name="T3" fmla="*/ 0 h 7"/>
                  <a:gd name="T4" fmla="*/ 7 w 16"/>
                  <a:gd name="T5" fmla="*/ 2 h 7"/>
                  <a:gd name="T6" fmla="*/ 7 w 16"/>
                  <a:gd name="T7" fmla="*/ 2 h 7"/>
                  <a:gd name="T8" fmla="*/ 2 w 16"/>
                  <a:gd name="T9" fmla="*/ 2 h 7"/>
                  <a:gd name="T10" fmla="*/ 0 w 16"/>
                  <a:gd name="T11" fmla="*/ 4 h 7"/>
                  <a:gd name="T12" fmla="*/ 7 w 16"/>
                  <a:gd name="T13" fmla="*/ 7 h 7"/>
                  <a:gd name="T14" fmla="*/ 9 w 16"/>
                  <a:gd name="T15" fmla="*/ 7 h 7"/>
                  <a:gd name="T16" fmla="*/ 11 w 16"/>
                  <a:gd name="T17" fmla="*/ 4 h 7"/>
                  <a:gd name="T18" fmla="*/ 16 w 16"/>
                  <a:gd name="T19" fmla="*/ 4 h 7"/>
                  <a:gd name="T20" fmla="*/ 14 w 16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8" name="Freeform 706"/>
              <p:cNvSpPr>
                <a:spLocks/>
              </p:cNvSpPr>
              <p:nvPr/>
            </p:nvSpPr>
            <p:spPr bwMode="auto">
              <a:xfrm>
                <a:off x="7359066" y="1697181"/>
                <a:ext cx="104495" cy="87640"/>
              </a:xfrm>
              <a:custGeom>
                <a:avLst/>
                <a:gdLst>
                  <a:gd name="T0" fmla="*/ 5 w 31"/>
                  <a:gd name="T1" fmla="*/ 23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3 h 26"/>
                  <a:gd name="T14" fmla="*/ 8 w 31"/>
                  <a:gd name="T15" fmla="*/ 26 h 26"/>
                  <a:gd name="T16" fmla="*/ 17 w 31"/>
                  <a:gd name="T17" fmla="*/ 9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3 h 26"/>
                  <a:gd name="T24" fmla="*/ 8 w 31"/>
                  <a:gd name="T25" fmla="*/ 26 h 26"/>
                  <a:gd name="T26" fmla="*/ 5 w 31"/>
                  <a:gd name="T2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3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7" y="9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9" name="Freeform 707"/>
              <p:cNvSpPr>
                <a:spLocks noEditPoints="1"/>
              </p:cNvSpPr>
              <p:nvPr/>
            </p:nvSpPr>
            <p:spPr bwMode="auto">
              <a:xfrm>
                <a:off x="7790527" y="1569091"/>
                <a:ext cx="80899" cy="47191"/>
              </a:xfrm>
              <a:custGeom>
                <a:avLst/>
                <a:gdLst>
                  <a:gd name="T0" fmla="*/ 10 w 24"/>
                  <a:gd name="T1" fmla="*/ 11 h 14"/>
                  <a:gd name="T2" fmla="*/ 0 w 24"/>
                  <a:gd name="T3" fmla="*/ 14 h 14"/>
                  <a:gd name="T4" fmla="*/ 10 w 24"/>
                  <a:gd name="T5" fmla="*/ 14 h 14"/>
                  <a:gd name="T6" fmla="*/ 10 w 24"/>
                  <a:gd name="T7" fmla="*/ 11 h 14"/>
                  <a:gd name="T8" fmla="*/ 10 w 24"/>
                  <a:gd name="T9" fmla="*/ 0 h 14"/>
                  <a:gd name="T10" fmla="*/ 5 w 24"/>
                  <a:gd name="T11" fmla="*/ 9 h 14"/>
                  <a:gd name="T12" fmla="*/ 10 w 24"/>
                  <a:gd name="T13" fmla="*/ 7 h 14"/>
                  <a:gd name="T14" fmla="*/ 10 w 24"/>
                  <a:gd name="T15" fmla="*/ 0 h 14"/>
                  <a:gd name="T16" fmla="*/ 14 w 24"/>
                  <a:gd name="T17" fmla="*/ 0 h 14"/>
                  <a:gd name="T18" fmla="*/ 14 w 24"/>
                  <a:gd name="T19" fmla="*/ 14 h 14"/>
                  <a:gd name="T20" fmla="*/ 24 w 24"/>
                  <a:gd name="T21" fmla="*/ 14 h 14"/>
                  <a:gd name="T22" fmla="*/ 14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0" y="11"/>
                    </a:moveTo>
                    <a:lnTo>
                      <a:pt x="0" y="14"/>
                    </a:lnTo>
                    <a:lnTo>
                      <a:pt x="10" y="14"/>
                    </a:lnTo>
                    <a:lnTo>
                      <a:pt x="10" y="11"/>
                    </a:lnTo>
                    <a:close/>
                    <a:moveTo>
                      <a:pt x="10" y="0"/>
                    </a:moveTo>
                    <a:lnTo>
                      <a:pt x="5" y="9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  <a:moveTo>
                      <a:pt x="14" y="0"/>
                    </a:moveTo>
                    <a:lnTo>
                      <a:pt x="14" y="14"/>
                    </a:lnTo>
                    <a:lnTo>
                      <a:pt x="2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0" name="Freeform 708"/>
              <p:cNvSpPr>
                <a:spLocks noEditPoints="1"/>
              </p:cNvSpPr>
              <p:nvPr/>
            </p:nvSpPr>
            <p:spPr bwMode="auto">
              <a:xfrm>
                <a:off x="7790527" y="1569091"/>
                <a:ext cx="80899" cy="47191"/>
              </a:xfrm>
              <a:custGeom>
                <a:avLst/>
                <a:gdLst>
                  <a:gd name="T0" fmla="*/ 10 w 24"/>
                  <a:gd name="T1" fmla="*/ 11 h 14"/>
                  <a:gd name="T2" fmla="*/ 0 w 24"/>
                  <a:gd name="T3" fmla="*/ 14 h 14"/>
                  <a:gd name="T4" fmla="*/ 10 w 24"/>
                  <a:gd name="T5" fmla="*/ 14 h 14"/>
                  <a:gd name="T6" fmla="*/ 10 w 24"/>
                  <a:gd name="T7" fmla="*/ 11 h 14"/>
                  <a:gd name="T8" fmla="*/ 10 w 24"/>
                  <a:gd name="T9" fmla="*/ 0 h 14"/>
                  <a:gd name="T10" fmla="*/ 5 w 24"/>
                  <a:gd name="T11" fmla="*/ 9 h 14"/>
                  <a:gd name="T12" fmla="*/ 10 w 24"/>
                  <a:gd name="T13" fmla="*/ 7 h 14"/>
                  <a:gd name="T14" fmla="*/ 10 w 24"/>
                  <a:gd name="T15" fmla="*/ 0 h 14"/>
                  <a:gd name="T16" fmla="*/ 14 w 24"/>
                  <a:gd name="T17" fmla="*/ 0 h 14"/>
                  <a:gd name="T18" fmla="*/ 14 w 24"/>
                  <a:gd name="T19" fmla="*/ 14 h 14"/>
                  <a:gd name="T20" fmla="*/ 24 w 24"/>
                  <a:gd name="T21" fmla="*/ 14 h 14"/>
                  <a:gd name="T22" fmla="*/ 14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0" y="11"/>
                    </a:moveTo>
                    <a:lnTo>
                      <a:pt x="0" y="14"/>
                    </a:lnTo>
                    <a:lnTo>
                      <a:pt x="10" y="14"/>
                    </a:lnTo>
                    <a:lnTo>
                      <a:pt x="10" y="11"/>
                    </a:lnTo>
                    <a:moveTo>
                      <a:pt x="10" y="0"/>
                    </a:moveTo>
                    <a:lnTo>
                      <a:pt x="5" y="9"/>
                    </a:lnTo>
                    <a:lnTo>
                      <a:pt x="10" y="7"/>
                    </a:lnTo>
                    <a:lnTo>
                      <a:pt x="10" y="0"/>
                    </a:lnTo>
                    <a:moveTo>
                      <a:pt x="14" y="0"/>
                    </a:moveTo>
                    <a:lnTo>
                      <a:pt x="14" y="14"/>
                    </a:lnTo>
                    <a:lnTo>
                      <a:pt x="24" y="1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1" name="Freeform 709"/>
              <p:cNvSpPr>
                <a:spLocks/>
              </p:cNvSpPr>
              <p:nvPr/>
            </p:nvSpPr>
            <p:spPr bwMode="auto">
              <a:xfrm>
                <a:off x="7824234" y="1558978"/>
                <a:ext cx="13483" cy="57304"/>
              </a:xfrm>
              <a:custGeom>
                <a:avLst/>
                <a:gdLst>
                  <a:gd name="T0" fmla="*/ 2 w 4"/>
                  <a:gd name="T1" fmla="*/ 0 h 17"/>
                  <a:gd name="T2" fmla="*/ 2 w 4"/>
                  <a:gd name="T3" fmla="*/ 0 h 17"/>
                  <a:gd name="T4" fmla="*/ 0 w 4"/>
                  <a:gd name="T5" fmla="*/ 3 h 17"/>
                  <a:gd name="T6" fmla="*/ 0 w 4"/>
                  <a:gd name="T7" fmla="*/ 10 h 17"/>
                  <a:gd name="T8" fmla="*/ 2 w 4"/>
                  <a:gd name="T9" fmla="*/ 7 h 17"/>
                  <a:gd name="T10" fmla="*/ 2 w 4"/>
                  <a:gd name="T11" fmla="*/ 12 h 17"/>
                  <a:gd name="T12" fmla="*/ 0 w 4"/>
                  <a:gd name="T13" fmla="*/ 14 h 17"/>
                  <a:gd name="T14" fmla="*/ 0 w 4"/>
                  <a:gd name="T15" fmla="*/ 17 h 17"/>
                  <a:gd name="T16" fmla="*/ 4 w 4"/>
                  <a:gd name="T17" fmla="*/ 17 h 17"/>
                  <a:gd name="T18" fmla="*/ 4 w 4"/>
                  <a:gd name="T19" fmla="*/ 3 h 17"/>
                  <a:gd name="T20" fmla="*/ 2 w 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2" name="Freeform 710"/>
              <p:cNvSpPr>
                <a:spLocks/>
              </p:cNvSpPr>
              <p:nvPr/>
            </p:nvSpPr>
            <p:spPr bwMode="auto">
              <a:xfrm>
                <a:off x="7824234" y="1558978"/>
                <a:ext cx="13483" cy="57304"/>
              </a:xfrm>
              <a:custGeom>
                <a:avLst/>
                <a:gdLst>
                  <a:gd name="T0" fmla="*/ 2 w 4"/>
                  <a:gd name="T1" fmla="*/ 0 h 17"/>
                  <a:gd name="T2" fmla="*/ 2 w 4"/>
                  <a:gd name="T3" fmla="*/ 0 h 17"/>
                  <a:gd name="T4" fmla="*/ 0 w 4"/>
                  <a:gd name="T5" fmla="*/ 3 h 17"/>
                  <a:gd name="T6" fmla="*/ 0 w 4"/>
                  <a:gd name="T7" fmla="*/ 10 h 17"/>
                  <a:gd name="T8" fmla="*/ 2 w 4"/>
                  <a:gd name="T9" fmla="*/ 7 h 17"/>
                  <a:gd name="T10" fmla="*/ 2 w 4"/>
                  <a:gd name="T11" fmla="*/ 12 h 17"/>
                  <a:gd name="T12" fmla="*/ 0 w 4"/>
                  <a:gd name="T13" fmla="*/ 14 h 17"/>
                  <a:gd name="T14" fmla="*/ 0 w 4"/>
                  <a:gd name="T15" fmla="*/ 17 h 17"/>
                  <a:gd name="T16" fmla="*/ 4 w 4"/>
                  <a:gd name="T17" fmla="*/ 17 h 17"/>
                  <a:gd name="T18" fmla="*/ 4 w 4"/>
                  <a:gd name="T19" fmla="*/ 3 h 17"/>
                  <a:gd name="T20" fmla="*/ 2 w 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3" name="Rectangle 711"/>
              <p:cNvSpPr>
                <a:spLocks noChangeArrowheads="1"/>
              </p:cNvSpPr>
              <p:nvPr/>
            </p:nvSpPr>
            <p:spPr bwMode="auto">
              <a:xfrm>
                <a:off x="7830976" y="1552237"/>
                <a:ext cx="3372" cy="67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4" name="Freeform 712"/>
              <p:cNvSpPr>
                <a:spLocks/>
              </p:cNvSpPr>
              <p:nvPr/>
            </p:nvSpPr>
            <p:spPr bwMode="auto">
              <a:xfrm>
                <a:off x="7830976" y="1552237"/>
                <a:ext cx="0" cy="674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5" name="Freeform 713"/>
              <p:cNvSpPr>
                <a:spLocks/>
              </p:cNvSpPr>
              <p:nvPr/>
            </p:nvSpPr>
            <p:spPr bwMode="auto">
              <a:xfrm>
                <a:off x="7790527" y="1582575"/>
                <a:ext cx="40449" cy="33708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3 h 10"/>
                  <a:gd name="T4" fmla="*/ 5 w 12"/>
                  <a:gd name="T5" fmla="*/ 5 h 10"/>
                  <a:gd name="T6" fmla="*/ 0 w 12"/>
                  <a:gd name="T7" fmla="*/ 10 h 10"/>
                  <a:gd name="T8" fmla="*/ 0 w 12"/>
                  <a:gd name="T9" fmla="*/ 10 h 10"/>
                  <a:gd name="T10" fmla="*/ 10 w 12"/>
                  <a:gd name="T11" fmla="*/ 7 h 10"/>
                  <a:gd name="T12" fmla="*/ 12 w 12"/>
                  <a:gd name="T13" fmla="*/ 5 h 10"/>
                  <a:gd name="T14" fmla="*/ 12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6" name="Freeform 714"/>
              <p:cNvSpPr>
                <a:spLocks/>
              </p:cNvSpPr>
              <p:nvPr/>
            </p:nvSpPr>
            <p:spPr bwMode="auto">
              <a:xfrm>
                <a:off x="7790527" y="1582575"/>
                <a:ext cx="40449" cy="33708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3 h 10"/>
                  <a:gd name="T4" fmla="*/ 5 w 12"/>
                  <a:gd name="T5" fmla="*/ 5 h 10"/>
                  <a:gd name="T6" fmla="*/ 0 w 12"/>
                  <a:gd name="T7" fmla="*/ 10 h 10"/>
                  <a:gd name="T8" fmla="*/ 0 w 12"/>
                  <a:gd name="T9" fmla="*/ 10 h 10"/>
                  <a:gd name="T10" fmla="*/ 10 w 12"/>
                  <a:gd name="T11" fmla="*/ 7 h 10"/>
                  <a:gd name="T12" fmla="*/ 12 w 12"/>
                  <a:gd name="T13" fmla="*/ 5 h 10"/>
                  <a:gd name="T14" fmla="*/ 12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7" name="Freeform 715"/>
              <p:cNvSpPr>
                <a:spLocks/>
              </p:cNvSpPr>
              <p:nvPr/>
            </p:nvSpPr>
            <p:spPr bwMode="auto">
              <a:xfrm>
                <a:off x="7773672" y="1535384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8 w 31"/>
                  <a:gd name="T15" fmla="*/ 26 h 26"/>
                  <a:gd name="T16" fmla="*/ 17 w 31"/>
                  <a:gd name="T17" fmla="*/ 10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4 h 26"/>
                  <a:gd name="T24" fmla="*/ 8 w 31"/>
                  <a:gd name="T25" fmla="*/ 26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17" y="10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10" name="TextBox 409"/>
            <p:cNvSpPr txBox="1"/>
            <p:nvPr/>
          </p:nvSpPr>
          <p:spPr>
            <a:xfrm>
              <a:off x="8020896" y="1354662"/>
              <a:ext cx="939681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noiseless</a:t>
              </a:r>
            </a:p>
            <a:p>
              <a:pPr>
                <a:lnSpc>
                  <a:spcPts val="1600"/>
                </a:lnSpc>
              </a:pPr>
              <a:r>
                <a:rPr lang="en-CA" sz="1600" dirty="0" smtClean="0"/>
                <a:t>BAS</a:t>
              </a:r>
            </a:p>
          </p:txBody>
        </p:sp>
      </p:grpSp>
      <p:sp>
        <p:nvSpPr>
          <p:cNvPr id="412" name="TextBox 411"/>
          <p:cNvSpPr txBox="1"/>
          <p:nvPr/>
        </p:nvSpPr>
        <p:spPr>
          <a:xfrm rot="16200000">
            <a:off x="4565694" y="2076026"/>
            <a:ext cx="150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Fraction correct</a:t>
            </a:r>
            <a:endParaRPr lang="en-C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91"/>
    </mc:Choice>
    <mc:Fallback xmlns="">
      <p:transition spd="slow" advTm="720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roup 535"/>
          <p:cNvGrpSpPr/>
          <p:nvPr/>
        </p:nvGrpSpPr>
        <p:grpSpPr>
          <a:xfrm>
            <a:off x="5826470" y="1561884"/>
            <a:ext cx="2012222" cy="1145522"/>
            <a:chOff x="4526544" y="1231900"/>
            <a:chExt cx="2012222" cy="1145522"/>
          </a:xfrm>
        </p:grpSpPr>
        <p:sp>
          <p:nvSpPr>
            <p:cNvPr id="537" name="Freeform 633"/>
            <p:cNvSpPr>
              <a:spLocks/>
            </p:cNvSpPr>
            <p:nvPr/>
          </p:nvSpPr>
          <p:spPr bwMode="auto">
            <a:xfrm>
              <a:off x="4526544" y="1272212"/>
              <a:ext cx="2005503" cy="1054821"/>
            </a:xfrm>
            <a:custGeom>
              <a:avLst/>
              <a:gdLst/>
              <a:ahLst/>
              <a:cxnLst>
                <a:cxn ang="0">
                  <a:pos x="2" y="314"/>
                </a:cxn>
                <a:cxn ang="0">
                  <a:pos x="26" y="307"/>
                </a:cxn>
                <a:cxn ang="0">
                  <a:pos x="52" y="276"/>
                </a:cxn>
                <a:cxn ang="0">
                  <a:pos x="76" y="242"/>
                </a:cxn>
                <a:cxn ang="0">
                  <a:pos x="102" y="211"/>
                </a:cxn>
                <a:cxn ang="0">
                  <a:pos x="126" y="183"/>
                </a:cxn>
                <a:cxn ang="0">
                  <a:pos x="150" y="159"/>
                </a:cxn>
                <a:cxn ang="0">
                  <a:pos x="176" y="142"/>
                </a:cxn>
                <a:cxn ang="0">
                  <a:pos x="200" y="125"/>
                </a:cxn>
                <a:cxn ang="0">
                  <a:pos x="227" y="113"/>
                </a:cxn>
                <a:cxn ang="0">
                  <a:pos x="251" y="94"/>
                </a:cxn>
                <a:cxn ang="0">
                  <a:pos x="274" y="89"/>
                </a:cxn>
                <a:cxn ang="0">
                  <a:pos x="301" y="77"/>
                </a:cxn>
                <a:cxn ang="0">
                  <a:pos x="325" y="68"/>
                </a:cxn>
                <a:cxn ang="0">
                  <a:pos x="348" y="58"/>
                </a:cxn>
                <a:cxn ang="0">
                  <a:pos x="375" y="56"/>
                </a:cxn>
                <a:cxn ang="0">
                  <a:pos x="399" y="48"/>
                </a:cxn>
                <a:cxn ang="0">
                  <a:pos x="425" y="46"/>
                </a:cxn>
                <a:cxn ang="0">
                  <a:pos x="449" y="39"/>
                </a:cxn>
                <a:cxn ang="0">
                  <a:pos x="475" y="34"/>
                </a:cxn>
                <a:cxn ang="0">
                  <a:pos x="499" y="15"/>
                </a:cxn>
                <a:cxn ang="0">
                  <a:pos x="523" y="12"/>
                </a:cxn>
                <a:cxn ang="0">
                  <a:pos x="549" y="8"/>
                </a:cxn>
                <a:cxn ang="0">
                  <a:pos x="573" y="8"/>
                </a:cxn>
                <a:cxn ang="0">
                  <a:pos x="597" y="5"/>
                </a:cxn>
                <a:cxn ang="0">
                  <a:pos x="597" y="0"/>
                </a:cxn>
                <a:cxn ang="0">
                  <a:pos x="573" y="3"/>
                </a:cxn>
                <a:cxn ang="0">
                  <a:pos x="547" y="3"/>
                </a:cxn>
                <a:cxn ang="0">
                  <a:pos x="523" y="8"/>
                </a:cxn>
                <a:cxn ang="0">
                  <a:pos x="497" y="10"/>
                </a:cxn>
                <a:cxn ang="0">
                  <a:pos x="473" y="29"/>
                </a:cxn>
                <a:cxn ang="0">
                  <a:pos x="446" y="34"/>
                </a:cxn>
                <a:cxn ang="0">
                  <a:pos x="423" y="41"/>
                </a:cxn>
                <a:cxn ang="0">
                  <a:pos x="399" y="44"/>
                </a:cxn>
                <a:cxn ang="0">
                  <a:pos x="372" y="51"/>
                </a:cxn>
                <a:cxn ang="0">
                  <a:pos x="348" y="53"/>
                </a:cxn>
                <a:cxn ang="0">
                  <a:pos x="322" y="63"/>
                </a:cxn>
                <a:cxn ang="0">
                  <a:pos x="298" y="72"/>
                </a:cxn>
                <a:cxn ang="0">
                  <a:pos x="274" y="84"/>
                </a:cxn>
                <a:cxn ang="0">
                  <a:pos x="248" y="92"/>
                </a:cxn>
                <a:cxn ang="0">
                  <a:pos x="224" y="108"/>
                </a:cxn>
                <a:cxn ang="0">
                  <a:pos x="198" y="123"/>
                </a:cxn>
                <a:cxn ang="0">
                  <a:pos x="174" y="137"/>
                </a:cxn>
                <a:cxn ang="0">
                  <a:pos x="148" y="156"/>
                </a:cxn>
                <a:cxn ang="0">
                  <a:pos x="124" y="180"/>
                </a:cxn>
                <a:cxn ang="0">
                  <a:pos x="98" y="209"/>
                </a:cxn>
                <a:cxn ang="0">
                  <a:pos x="74" y="240"/>
                </a:cxn>
                <a:cxn ang="0">
                  <a:pos x="47" y="274"/>
                </a:cxn>
                <a:cxn ang="0">
                  <a:pos x="24" y="302"/>
                </a:cxn>
                <a:cxn ang="0">
                  <a:pos x="0" y="310"/>
                </a:cxn>
                <a:cxn ang="0">
                  <a:pos x="2" y="314"/>
                </a:cxn>
              </a:cxnLst>
              <a:rect l="0" t="0" r="r" b="b"/>
              <a:pathLst>
                <a:path w="597" h="314">
                  <a:moveTo>
                    <a:pt x="2" y="314"/>
                  </a:moveTo>
                  <a:lnTo>
                    <a:pt x="26" y="307"/>
                  </a:lnTo>
                  <a:lnTo>
                    <a:pt x="52" y="276"/>
                  </a:lnTo>
                  <a:lnTo>
                    <a:pt x="76" y="242"/>
                  </a:lnTo>
                  <a:lnTo>
                    <a:pt x="102" y="211"/>
                  </a:lnTo>
                  <a:lnTo>
                    <a:pt x="126" y="183"/>
                  </a:lnTo>
                  <a:lnTo>
                    <a:pt x="150" y="159"/>
                  </a:lnTo>
                  <a:lnTo>
                    <a:pt x="176" y="142"/>
                  </a:lnTo>
                  <a:lnTo>
                    <a:pt x="200" y="125"/>
                  </a:lnTo>
                  <a:lnTo>
                    <a:pt x="227" y="113"/>
                  </a:lnTo>
                  <a:lnTo>
                    <a:pt x="251" y="94"/>
                  </a:lnTo>
                  <a:lnTo>
                    <a:pt x="274" y="89"/>
                  </a:lnTo>
                  <a:lnTo>
                    <a:pt x="301" y="77"/>
                  </a:lnTo>
                  <a:lnTo>
                    <a:pt x="325" y="68"/>
                  </a:lnTo>
                  <a:lnTo>
                    <a:pt x="348" y="58"/>
                  </a:lnTo>
                  <a:lnTo>
                    <a:pt x="375" y="56"/>
                  </a:lnTo>
                  <a:lnTo>
                    <a:pt x="399" y="48"/>
                  </a:lnTo>
                  <a:lnTo>
                    <a:pt x="425" y="46"/>
                  </a:lnTo>
                  <a:lnTo>
                    <a:pt x="449" y="39"/>
                  </a:lnTo>
                  <a:lnTo>
                    <a:pt x="475" y="34"/>
                  </a:lnTo>
                  <a:lnTo>
                    <a:pt x="499" y="15"/>
                  </a:lnTo>
                  <a:lnTo>
                    <a:pt x="523" y="12"/>
                  </a:lnTo>
                  <a:lnTo>
                    <a:pt x="549" y="8"/>
                  </a:lnTo>
                  <a:lnTo>
                    <a:pt x="573" y="8"/>
                  </a:lnTo>
                  <a:lnTo>
                    <a:pt x="597" y="5"/>
                  </a:lnTo>
                  <a:lnTo>
                    <a:pt x="597" y="0"/>
                  </a:lnTo>
                  <a:lnTo>
                    <a:pt x="573" y="3"/>
                  </a:lnTo>
                  <a:lnTo>
                    <a:pt x="547" y="3"/>
                  </a:lnTo>
                  <a:lnTo>
                    <a:pt x="523" y="8"/>
                  </a:lnTo>
                  <a:lnTo>
                    <a:pt x="497" y="10"/>
                  </a:lnTo>
                  <a:lnTo>
                    <a:pt x="473" y="29"/>
                  </a:lnTo>
                  <a:lnTo>
                    <a:pt x="446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3"/>
                  </a:lnTo>
                  <a:lnTo>
                    <a:pt x="322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92"/>
                  </a:lnTo>
                  <a:lnTo>
                    <a:pt x="224" y="108"/>
                  </a:lnTo>
                  <a:lnTo>
                    <a:pt x="198" y="123"/>
                  </a:lnTo>
                  <a:lnTo>
                    <a:pt x="174" y="137"/>
                  </a:lnTo>
                  <a:lnTo>
                    <a:pt x="148" y="156"/>
                  </a:lnTo>
                  <a:lnTo>
                    <a:pt x="124" y="180"/>
                  </a:lnTo>
                  <a:lnTo>
                    <a:pt x="98" y="209"/>
                  </a:lnTo>
                  <a:lnTo>
                    <a:pt x="74" y="240"/>
                  </a:lnTo>
                  <a:lnTo>
                    <a:pt x="47" y="274"/>
                  </a:lnTo>
                  <a:lnTo>
                    <a:pt x="24" y="302"/>
                  </a:lnTo>
                  <a:lnTo>
                    <a:pt x="0" y="310"/>
                  </a:lnTo>
                  <a:lnTo>
                    <a:pt x="2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Freeform 634"/>
            <p:cNvSpPr>
              <a:spLocks/>
            </p:cNvSpPr>
            <p:nvPr/>
          </p:nvSpPr>
          <p:spPr bwMode="auto">
            <a:xfrm>
              <a:off x="4526544" y="1272212"/>
              <a:ext cx="2005503" cy="1054821"/>
            </a:xfrm>
            <a:custGeom>
              <a:avLst/>
              <a:gdLst/>
              <a:ahLst/>
              <a:cxnLst>
                <a:cxn ang="0">
                  <a:pos x="2" y="314"/>
                </a:cxn>
                <a:cxn ang="0">
                  <a:pos x="26" y="307"/>
                </a:cxn>
                <a:cxn ang="0">
                  <a:pos x="52" y="276"/>
                </a:cxn>
                <a:cxn ang="0">
                  <a:pos x="76" y="242"/>
                </a:cxn>
                <a:cxn ang="0">
                  <a:pos x="102" y="211"/>
                </a:cxn>
                <a:cxn ang="0">
                  <a:pos x="126" y="183"/>
                </a:cxn>
                <a:cxn ang="0">
                  <a:pos x="150" y="159"/>
                </a:cxn>
                <a:cxn ang="0">
                  <a:pos x="176" y="142"/>
                </a:cxn>
                <a:cxn ang="0">
                  <a:pos x="200" y="125"/>
                </a:cxn>
                <a:cxn ang="0">
                  <a:pos x="227" y="113"/>
                </a:cxn>
                <a:cxn ang="0">
                  <a:pos x="251" y="94"/>
                </a:cxn>
                <a:cxn ang="0">
                  <a:pos x="274" y="89"/>
                </a:cxn>
                <a:cxn ang="0">
                  <a:pos x="301" y="77"/>
                </a:cxn>
                <a:cxn ang="0">
                  <a:pos x="325" y="68"/>
                </a:cxn>
                <a:cxn ang="0">
                  <a:pos x="348" y="58"/>
                </a:cxn>
                <a:cxn ang="0">
                  <a:pos x="375" y="56"/>
                </a:cxn>
                <a:cxn ang="0">
                  <a:pos x="399" y="48"/>
                </a:cxn>
                <a:cxn ang="0">
                  <a:pos x="425" y="46"/>
                </a:cxn>
                <a:cxn ang="0">
                  <a:pos x="449" y="39"/>
                </a:cxn>
                <a:cxn ang="0">
                  <a:pos x="475" y="34"/>
                </a:cxn>
                <a:cxn ang="0">
                  <a:pos x="499" y="15"/>
                </a:cxn>
                <a:cxn ang="0">
                  <a:pos x="523" y="12"/>
                </a:cxn>
                <a:cxn ang="0">
                  <a:pos x="549" y="8"/>
                </a:cxn>
                <a:cxn ang="0">
                  <a:pos x="573" y="8"/>
                </a:cxn>
                <a:cxn ang="0">
                  <a:pos x="597" y="5"/>
                </a:cxn>
                <a:cxn ang="0">
                  <a:pos x="597" y="0"/>
                </a:cxn>
                <a:cxn ang="0">
                  <a:pos x="573" y="3"/>
                </a:cxn>
                <a:cxn ang="0">
                  <a:pos x="547" y="3"/>
                </a:cxn>
                <a:cxn ang="0">
                  <a:pos x="523" y="8"/>
                </a:cxn>
                <a:cxn ang="0">
                  <a:pos x="497" y="10"/>
                </a:cxn>
                <a:cxn ang="0">
                  <a:pos x="473" y="29"/>
                </a:cxn>
                <a:cxn ang="0">
                  <a:pos x="446" y="34"/>
                </a:cxn>
                <a:cxn ang="0">
                  <a:pos x="423" y="41"/>
                </a:cxn>
                <a:cxn ang="0">
                  <a:pos x="399" y="44"/>
                </a:cxn>
                <a:cxn ang="0">
                  <a:pos x="372" y="51"/>
                </a:cxn>
                <a:cxn ang="0">
                  <a:pos x="348" y="53"/>
                </a:cxn>
                <a:cxn ang="0">
                  <a:pos x="322" y="63"/>
                </a:cxn>
                <a:cxn ang="0">
                  <a:pos x="298" y="72"/>
                </a:cxn>
                <a:cxn ang="0">
                  <a:pos x="274" y="84"/>
                </a:cxn>
                <a:cxn ang="0">
                  <a:pos x="248" y="92"/>
                </a:cxn>
                <a:cxn ang="0">
                  <a:pos x="224" y="108"/>
                </a:cxn>
                <a:cxn ang="0">
                  <a:pos x="198" y="123"/>
                </a:cxn>
                <a:cxn ang="0">
                  <a:pos x="174" y="137"/>
                </a:cxn>
                <a:cxn ang="0">
                  <a:pos x="148" y="156"/>
                </a:cxn>
                <a:cxn ang="0">
                  <a:pos x="124" y="180"/>
                </a:cxn>
                <a:cxn ang="0">
                  <a:pos x="98" y="209"/>
                </a:cxn>
                <a:cxn ang="0">
                  <a:pos x="74" y="240"/>
                </a:cxn>
                <a:cxn ang="0">
                  <a:pos x="47" y="274"/>
                </a:cxn>
                <a:cxn ang="0">
                  <a:pos x="24" y="302"/>
                </a:cxn>
                <a:cxn ang="0">
                  <a:pos x="0" y="310"/>
                </a:cxn>
                <a:cxn ang="0">
                  <a:pos x="2" y="314"/>
                </a:cxn>
              </a:cxnLst>
              <a:rect l="0" t="0" r="r" b="b"/>
              <a:pathLst>
                <a:path w="597" h="314">
                  <a:moveTo>
                    <a:pt x="2" y="314"/>
                  </a:moveTo>
                  <a:lnTo>
                    <a:pt x="26" y="307"/>
                  </a:lnTo>
                  <a:lnTo>
                    <a:pt x="52" y="276"/>
                  </a:lnTo>
                  <a:lnTo>
                    <a:pt x="76" y="242"/>
                  </a:lnTo>
                  <a:lnTo>
                    <a:pt x="102" y="211"/>
                  </a:lnTo>
                  <a:lnTo>
                    <a:pt x="126" y="183"/>
                  </a:lnTo>
                  <a:lnTo>
                    <a:pt x="150" y="159"/>
                  </a:lnTo>
                  <a:lnTo>
                    <a:pt x="176" y="142"/>
                  </a:lnTo>
                  <a:lnTo>
                    <a:pt x="200" y="125"/>
                  </a:lnTo>
                  <a:lnTo>
                    <a:pt x="227" y="113"/>
                  </a:lnTo>
                  <a:lnTo>
                    <a:pt x="251" y="94"/>
                  </a:lnTo>
                  <a:lnTo>
                    <a:pt x="274" y="89"/>
                  </a:lnTo>
                  <a:lnTo>
                    <a:pt x="301" y="77"/>
                  </a:lnTo>
                  <a:lnTo>
                    <a:pt x="325" y="68"/>
                  </a:lnTo>
                  <a:lnTo>
                    <a:pt x="348" y="58"/>
                  </a:lnTo>
                  <a:lnTo>
                    <a:pt x="375" y="56"/>
                  </a:lnTo>
                  <a:lnTo>
                    <a:pt x="399" y="48"/>
                  </a:lnTo>
                  <a:lnTo>
                    <a:pt x="425" y="46"/>
                  </a:lnTo>
                  <a:lnTo>
                    <a:pt x="449" y="39"/>
                  </a:lnTo>
                  <a:lnTo>
                    <a:pt x="475" y="34"/>
                  </a:lnTo>
                  <a:lnTo>
                    <a:pt x="499" y="15"/>
                  </a:lnTo>
                  <a:lnTo>
                    <a:pt x="523" y="12"/>
                  </a:lnTo>
                  <a:lnTo>
                    <a:pt x="549" y="8"/>
                  </a:lnTo>
                  <a:lnTo>
                    <a:pt x="573" y="8"/>
                  </a:lnTo>
                  <a:lnTo>
                    <a:pt x="597" y="5"/>
                  </a:lnTo>
                  <a:lnTo>
                    <a:pt x="597" y="0"/>
                  </a:lnTo>
                  <a:lnTo>
                    <a:pt x="573" y="3"/>
                  </a:lnTo>
                  <a:lnTo>
                    <a:pt x="547" y="3"/>
                  </a:lnTo>
                  <a:lnTo>
                    <a:pt x="523" y="8"/>
                  </a:lnTo>
                  <a:lnTo>
                    <a:pt x="497" y="10"/>
                  </a:lnTo>
                  <a:lnTo>
                    <a:pt x="473" y="29"/>
                  </a:lnTo>
                  <a:lnTo>
                    <a:pt x="446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3"/>
                  </a:lnTo>
                  <a:lnTo>
                    <a:pt x="322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92"/>
                  </a:lnTo>
                  <a:lnTo>
                    <a:pt x="224" y="108"/>
                  </a:lnTo>
                  <a:lnTo>
                    <a:pt x="198" y="123"/>
                  </a:lnTo>
                  <a:lnTo>
                    <a:pt x="174" y="137"/>
                  </a:lnTo>
                  <a:lnTo>
                    <a:pt x="148" y="156"/>
                  </a:lnTo>
                  <a:lnTo>
                    <a:pt x="124" y="180"/>
                  </a:lnTo>
                  <a:lnTo>
                    <a:pt x="98" y="209"/>
                  </a:lnTo>
                  <a:lnTo>
                    <a:pt x="74" y="240"/>
                  </a:lnTo>
                  <a:lnTo>
                    <a:pt x="47" y="274"/>
                  </a:lnTo>
                  <a:lnTo>
                    <a:pt x="24" y="302"/>
                  </a:lnTo>
                  <a:lnTo>
                    <a:pt x="0" y="310"/>
                  </a:lnTo>
                  <a:lnTo>
                    <a:pt x="2" y="3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9" name="Freeform 635"/>
            <p:cNvSpPr>
              <a:spLocks noEditPoints="1"/>
            </p:cNvSpPr>
            <p:nvPr/>
          </p:nvSpPr>
          <p:spPr bwMode="auto">
            <a:xfrm>
              <a:off x="4526544" y="1231900"/>
              <a:ext cx="2005503" cy="1081695"/>
            </a:xfrm>
            <a:custGeom>
              <a:avLst/>
              <a:gdLst/>
              <a:ahLst/>
              <a:cxnLst>
                <a:cxn ang="0">
                  <a:pos x="573" y="20"/>
                </a:cxn>
                <a:cxn ang="0">
                  <a:pos x="523" y="24"/>
                </a:cxn>
                <a:cxn ang="0">
                  <a:pos x="475" y="46"/>
                </a:cxn>
                <a:cxn ang="0">
                  <a:pos x="425" y="58"/>
                </a:cxn>
                <a:cxn ang="0">
                  <a:pos x="375" y="68"/>
                </a:cxn>
                <a:cxn ang="0">
                  <a:pos x="325" y="80"/>
                </a:cxn>
                <a:cxn ang="0">
                  <a:pos x="274" y="101"/>
                </a:cxn>
                <a:cxn ang="0">
                  <a:pos x="227" y="125"/>
                </a:cxn>
                <a:cxn ang="0">
                  <a:pos x="176" y="154"/>
                </a:cxn>
                <a:cxn ang="0">
                  <a:pos x="126" y="195"/>
                </a:cxn>
                <a:cxn ang="0">
                  <a:pos x="76" y="254"/>
                </a:cxn>
                <a:cxn ang="0">
                  <a:pos x="33" y="312"/>
                </a:cxn>
                <a:cxn ang="0">
                  <a:pos x="50" y="302"/>
                </a:cxn>
                <a:cxn ang="0">
                  <a:pos x="100" y="235"/>
                </a:cxn>
                <a:cxn ang="0">
                  <a:pos x="150" y="183"/>
                </a:cxn>
                <a:cxn ang="0">
                  <a:pos x="200" y="149"/>
                </a:cxn>
                <a:cxn ang="0">
                  <a:pos x="248" y="118"/>
                </a:cxn>
                <a:cxn ang="0">
                  <a:pos x="298" y="101"/>
                </a:cxn>
                <a:cxn ang="0">
                  <a:pos x="348" y="82"/>
                </a:cxn>
                <a:cxn ang="0">
                  <a:pos x="399" y="72"/>
                </a:cxn>
                <a:cxn ang="0">
                  <a:pos x="449" y="63"/>
                </a:cxn>
                <a:cxn ang="0">
                  <a:pos x="497" y="41"/>
                </a:cxn>
                <a:cxn ang="0">
                  <a:pos x="547" y="32"/>
                </a:cxn>
                <a:cxn ang="0">
                  <a:pos x="597" y="29"/>
                </a:cxn>
                <a:cxn ang="0">
                  <a:pos x="597" y="0"/>
                </a:cxn>
                <a:cxn ang="0">
                  <a:pos x="547" y="0"/>
                </a:cxn>
                <a:cxn ang="0">
                  <a:pos x="497" y="8"/>
                </a:cxn>
                <a:cxn ang="0">
                  <a:pos x="449" y="34"/>
                </a:cxn>
                <a:cxn ang="0">
                  <a:pos x="399" y="44"/>
                </a:cxn>
                <a:cxn ang="0">
                  <a:pos x="348" y="56"/>
                </a:cxn>
                <a:cxn ang="0">
                  <a:pos x="298" y="72"/>
                </a:cxn>
                <a:cxn ang="0">
                  <a:pos x="248" y="89"/>
                </a:cxn>
                <a:cxn ang="0">
                  <a:pos x="200" y="123"/>
                </a:cxn>
                <a:cxn ang="0">
                  <a:pos x="150" y="154"/>
                </a:cxn>
                <a:cxn ang="0">
                  <a:pos x="100" y="209"/>
                </a:cxn>
                <a:cxn ang="0">
                  <a:pos x="50" y="274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26" y="312"/>
                </a:cxn>
                <a:cxn ang="0">
                  <a:pos x="74" y="252"/>
                </a:cxn>
                <a:cxn ang="0">
                  <a:pos x="124" y="192"/>
                </a:cxn>
                <a:cxn ang="0">
                  <a:pos x="174" y="149"/>
                </a:cxn>
                <a:cxn ang="0">
                  <a:pos x="224" y="120"/>
                </a:cxn>
                <a:cxn ang="0">
                  <a:pos x="274" y="96"/>
                </a:cxn>
                <a:cxn ang="0">
                  <a:pos x="322" y="75"/>
                </a:cxn>
                <a:cxn ang="0">
                  <a:pos x="372" y="63"/>
                </a:cxn>
                <a:cxn ang="0">
                  <a:pos x="423" y="53"/>
                </a:cxn>
                <a:cxn ang="0">
                  <a:pos x="473" y="41"/>
                </a:cxn>
                <a:cxn ang="0">
                  <a:pos x="523" y="20"/>
                </a:cxn>
                <a:cxn ang="0">
                  <a:pos x="573" y="15"/>
                </a:cxn>
                <a:cxn ang="0">
                  <a:pos x="597" y="15"/>
                </a:cxn>
              </a:cxnLst>
              <a:rect l="0" t="0" r="r" b="b"/>
              <a:pathLst>
                <a:path w="597" h="322">
                  <a:moveTo>
                    <a:pt x="597" y="17"/>
                  </a:moveTo>
                  <a:lnTo>
                    <a:pt x="573" y="20"/>
                  </a:lnTo>
                  <a:lnTo>
                    <a:pt x="549" y="20"/>
                  </a:lnTo>
                  <a:lnTo>
                    <a:pt x="523" y="24"/>
                  </a:lnTo>
                  <a:lnTo>
                    <a:pt x="499" y="27"/>
                  </a:lnTo>
                  <a:lnTo>
                    <a:pt x="475" y="46"/>
                  </a:lnTo>
                  <a:lnTo>
                    <a:pt x="449" y="51"/>
                  </a:lnTo>
                  <a:lnTo>
                    <a:pt x="425" y="58"/>
                  </a:lnTo>
                  <a:lnTo>
                    <a:pt x="399" y="60"/>
                  </a:lnTo>
                  <a:lnTo>
                    <a:pt x="375" y="68"/>
                  </a:lnTo>
                  <a:lnTo>
                    <a:pt x="348" y="70"/>
                  </a:lnTo>
                  <a:lnTo>
                    <a:pt x="325" y="80"/>
                  </a:lnTo>
                  <a:lnTo>
                    <a:pt x="301" y="89"/>
                  </a:lnTo>
                  <a:lnTo>
                    <a:pt x="274" y="101"/>
                  </a:lnTo>
                  <a:lnTo>
                    <a:pt x="251" y="106"/>
                  </a:lnTo>
                  <a:lnTo>
                    <a:pt x="227" y="125"/>
                  </a:lnTo>
                  <a:lnTo>
                    <a:pt x="200" y="137"/>
                  </a:lnTo>
                  <a:lnTo>
                    <a:pt x="176" y="154"/>
                  </a:lnTo>
                  <a:lnTo>
                    <a:pt x="150" y="171"/>
                  </a:lnTo>
                  <a:lnTo>
                    <a:pt x="126" y="195"/>
                  </a:lnTo>
                  <a:lnTo>
                    <a:pt x="102" y="223"/>
                  </a:lnTo>
                  <a:lnTo>
                    <a:pt x="76" y="254"/>
                  </a:lnTo>
                  <a:lnTo>
                    <a:pt x="52" y="288"/>
                  </a:lnTo>
                  <a:lnTo>
                    <a:pt x="33" y="312"/>
                  </a:lnTo>
                  <a:lnTo>
                    <a:pt x="43" y="310"/>
                  </a:lnTo>
                  <a:lnTo>
                    <a:pt x="50" y="302"/>
                  </a:lnTo>
                  <a:lnTo>
                    <a:pt x="76" y="266"/>
                  </a:lnTo>
                  <a:lnTo>
                    <a:pt x="100" y="235"/>
                  </a:lnTo>
                  <a:lnTo>
                    <a:pt x="124" y="207"/>
                  </a:lnTo>
                  <a:lnTo>
                    <a:pt x="150" y="183"/>
                  </a:lnTo>
                  <a:lnTo>
                    <a:pt x="174" y="166"/>
                  </a:lnTo>
                  <a:lnTo>
                    <a:pt x="200" y="149"/>
                  </a:lnTo>
                  <a:lnTo>
                    <a:pt x="224" y="135"/>
                  </a:lnTo>
                  <a:lnTo>
                    <a:pt x="248" y="118"/>
                  </a:lnTo>
                  <a:lnTo>
                    <a:pt x="274" y="113"/>
                  </a:lnTo>
                  <a:lnTo>
                    <a:pt x="298" y="101"/>
                  </a:lnTo>
                  <a:lnTo>
                    <a:pt x="325" y="89"/>
                  </a:lnTo>
                  <a:lnTo>
                    <a:pt x="348" y="82"/>
                  </a:lnTo>
                  <a:lnTo>
                    <a:pt x="372" y="80"/>
                  </a:lnTo>
                  <a:lnTo>
                    <a:pt x="399" y="72"/>
                  </a:lnTo>
                  <a:lnTo>
                    <a:pt x="423" y="70"/>
                  </a:lnTo>
                  <a:lnTo>
                    <a:pt x="449" y="63"/>
                  </a:lnTo>
                  <a:lnTo>
                    <a:pt x="473" y="56"/>
                  </a:lnTo>
                  <a:lnTo>
                    <a:pt x="497" y="41"/>
                  </a:lnTo>
                  <a:lnTo>
                    <a:pt x="523" y="36"/>
                  </a:lnTo>
                  <a:lnTo>
                    <a:pt x="547" y="32"/>
                  </a:lnTo>
                  <a:lnTo>
                    <a:pt x="573" y="34"/>
                  </a:lnTo>
                  <a:lnTo>
                    <a:pt x="597" y="29"/>
                  </a:lnTo>
                  <a:lnTo>
                    <a:pt x="597" y="17"/>
                  </a:lnTo>
                  <a:close/>
                  <a:moveTo>
                    <a:pt x="597" y="0"/>
                  </a:moveTo>
                  <a:lnTo>
                    <a:pt x="573" y="3"/>
                  </a:lnTo>
                  <a:lnTo>
                    <a:pt x="547" y="0"/>
                  </a:lnTo>
                  <a:lnTo>
                    <a:pt x="523" y="5"/>
                  </a:lnTo>
                  <a:lnTo>
                    <a:pt x="497" y="8"/>
                  </a:lnTo>
                  <a:lnTo>
                    <a:pt x="473" y="29"/>
                  </a:lnTo>
                  <a:lnTo>
                    <a:pt x="449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6"/>
                  </a:lnTo>
                  <a:lnTo>
                    <a:pt x="325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89"/>
                  </a:lnTo>
                  <a:lnTo>
                    <a:pt x="224" y="108"/>
                  </a:lnTo>
                  <a:lnTo>
                    <a:pt x="200" y="123"/>
                  </a:lnTo>
                  <a:lnTo>
                    <a:pt x="174" y="137"/>
                  </a:lnTo>
                  <a:lnTo>
                    <a:pt x="150" y="154"/>
                  </a:lnTo>
                  <a:lnTo>
                    <a:pt x="124" y="178"/>
                  </a:lnTo>
                  <a:lnTo>
                    <a:pt x="100" y="209"/>
                  </a:lnTo>
                  <a:lnTo>
                    <a:pt x="76" y="240"/>
                  </a:lnTo>
                  <a:lnTo>
                    <a:pt x="50" y="274"/>
                  </a:lnTo>
                  <a:lnTo>
                    <a:pt x="26" y="302"/>
                  </a:lnTo>
                  <a:lnTo>
                    <a:pt x="0" y="312"/>
                  </a:lnTo>
                  <a:lnTo>
                    <a:pt x="0" y="322"/>
                  </a:lnTo>
                  <a:lnTo>
                    <a:pt x="0" y="312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47" y="286"/>
                  </a:lnTo>
                  <a:lnTo>
                    <a:pt x="74" y="252"/>
                  </a:lnTo>
                  <a:lnTo>
                    <a:pt x="98" y="221"/>
                  </a:lnTo>
                  <a:lnTo>
                    <a:pt x="124" y="192"/>
                  </a:lnTo>
                  <a:lnTo>
                    <a:pt x="148" y="168"/>
                  </a:lnTo>
                  <a:lnTo>
                    <a:pt x="174" y="149"/>
                  </a:lnTo>
                  <a:lnTo>
                    <a:pt x="198" y="135"/>
                  </a:lnTo>
                  <a:lnTo>
                    <a:pt x="224" y="120"/>
                  </a:lnTo>
                  <a:lnTo>
                    <a:pt x="248" y="104"/>
                  </a:lnTo>
                  <a:lnTo>
                    <a:pt x="274" y="96"/>
                  </a:lnTo>
                  <a:lnTo>
                    <a:pt x="298" y="84"/>
                  </a:lnTo>
                  <a:lnTo>
                    <a:pt x="322" y="75"/>
                  </a:lnTo>
                  <a:lnTo>
                    <a:pt x="348" y="65"/>
                  </a:lnTo>
                  <a:lnTo>
                    <a:pt x="372" y="63"/>
                  </a:lnTo>
                  <a:lnTo>
                    <a:pt x="399" y="56"/>
                  </a:lnTo>
                  <a:lnTo>
                    <a:pt x="423" y="53"/>
                  </a:lnTo>
                  <a:lnTo>
                    <a:pt x="446" y="46"/>
                  </a:lnTo>
                  <a:lnTo>
                    <a:pt x="473" y="41"/>
                  </a:lnTo>
                  <a:lnTo>
                    <a:pt x="497" y="22"/>
                  </a:lnTo>
                  <a:lnTo>
                    <a:pt x="523" y="20"/>
                  </a:lnTo>
                  <a:lnTo>
                    <a:pt x="547" y="15"/>
                  </a:lnTo>
                  <a:lnTo>
                    <a:pt x="573" y="15"/>
                  </a:lnTo>
                  <a:lnTo>
                    <a:pt x="597" y="12"/>
                  </a:lnTo>
                  <a:lnTo>
                    <a:pt x="597" y="1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BCBD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0" name="Freeform 636"/>
            <p:cNvSpPr>
              <a:spLocks noEditPoints="1"/>
            </p:cNvSpPr>
            <p:nvPr/>
          </p:nvSpPr>
          <p:spPr bwMode="auto">
            <a:xfrm>
              <a:off x="4526544" y="1231900"/>
              <a:ext cx="2005503" cy="1081695"/>
            </a:xfrm>
            <a:custGeom>
              <a:avLst/>
              <a:gdLst/>
              <a:ahLst/>
              <a:cxnLst>
                <a:cxn ang="0">
                  <a:pos x="573" y="20"/>
                </a:cxn>
                <a:cxn ang="0">
                  <a:pos x="523" y="24"/>
                </a:cxn>
                <a:cxn ang="0">
                  <a:pos x="475" y="46"/>
                </a:cxn>
                <a:cxn ang="0">
                  <a:pos x="425" y="58"/>
                </a:cxn>
                <a:cxn ang="0">
                  <a:pos x="375" y="68"/>
                </a:cxn>
                <a:cxn ang="0">
                  <a:pos x="325" y="80"/>
                </a:cxn>
                <a:cxn ang="0">
                  <a:pos x="274" y="101"/>
                </a:cxn>
                <a:cxn ang="0">
                  <a:pos x="227" y="125"/>
                </a:cxn>
                <a:cxn ang="0">
                  <a:pos x="176" y="154"/>
                </a:cxn>
                <a:cxn ang="0">
                  <a:pos x="126" y="195"/>
                </a:cxn>
                <a:cxn ang="0">
                  <a:pos x="76" y="254"/>
                </a:cxn>
                <a:cxn ang="0">
                  <a:pos x="33" y="312"/>
                </a:cxn>
                <a:cxn ang="0">
                  <a:pos x="50" y="302"/>
                </a:cxn>
                <a:cxn ang="0">
                  <a:pos x="100" y="235"/>
                </a:cxn>
                <a:cxn ang="0">
                  <a:pos x="150" y="183"/>
                </a:cxn>
                <a:cxn ang="0">
                  <a:pos x="200" y="149"/>
                </a:cxn>
                <a:cxn ang="0">
                  <a:pos x="248" y="118"/>
                </a:cxn>
                <a:cxn ang="0">
                  <a:pos x="298" y="101"/>
                </a:cxn>
                <a:cxn ang="0">
                  <a:pos x="348" y="82"/>
                </a:cxn>
                <a:cxn ang="0">
                  <a:pos x="399" y="72"/>
                </a:cxn>
                <a:cxn ang="0">
                  <a:pos x="449" y="63"/>
                </a:cxn>
                <a:cxn ang="0">
                  <a:pos x="497" y="41"/>
                </a:cxn>
                <a:cxn ang="0">
                  <a:pos x="547" y="32"/>
                </a:cxn>
                <a:cxn ang="0">
                  <a:pos x="597" y="29"/>
                </a:cxn>
                <a:cxn ang="0">
                  <a:pos x="597" y="0"/>
                </a:cxn>
                <a:cxn ang="0">
                  <a:pos x="547" y="0"/>
                </a:cxn>
                <a:cxn ang="0">
                  <a:pos x="497" y="8"/>
                </a:cxn>
                <a:cxn ang="0">
                  <a:pos x="449" y="34"/>
                </a:cxn>
                <a:cxn ang="0">
                  <a:pos x="399" y="44"/>
                </a:cxn>
                <a:cxn ang="0">
                  <a:pos x="348" y="56"/>
                </a:cxn>
                <a:cxn ang="0">
                  <a:pos x="298" y="72"/>
                </a:cxn>
                <a:cxn ang="0">
                  <a:pos x="248" y="89"/>
                </a:cxn>
                <a:cxn ang="0">
                  <a:pos x="200" y="123"/>
                </a:cxn>
                <a:cxn ang="0">
                  <a:pos x="150" y="154"/>
                </a:cxn>
                <a:cxn ang="0">
                  <a:pos x="100" y="209"/>
                </a:cxn>
                <a:cxn ang="0">
                  <a:pos x="50" y="274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26" y="312"/>
                </a:cxn>
                <a:cxn ang="0">
                  <a:pos x="74" y="252"/>
                </a:cxn>
                <a:cxn ang="0">
                  <a:pos x="124" y="192"/>
                </a:cxn>
                <a:cxn ang="0">
                  <a:pos x="174" y="149"/>
                </a:cxn>
                <a:cxn ang="0">
                  <a:pos x="224" y="120"/>
                </a:cxn>
                <a:cxn ang="0">
                  <a:pos x="274" y="96"/>
                </a:cxn>
                <a:cxn ang="0">
                  <a:pos x="322" y="75"/>
                </a:cxn>
                <a:cxn ang="0">
                  <a:pos x="372" y="63"/>
                </a:cxn>
                <a:cxn ang="0">
                  <a:pos x="423" y="53"/>
                </a:cxn>
                <a:cxn ang="0">
                  <a:pos x="473" y="41"/>
                </a:cxn>
                <a:cxn ang="0">
                  <a:pos x="523" y="20"/>
                </a:cxn>
                <a:cxn ang="0">
                  <a:pos x="573" y="15"/>
                </a:cxn>
                <a:cxn ang="0">
                  <a:pos x="597" y="15"/>
                </a:cxn>
              </a:cxnLst>
              <a:rect l="0" t="0" r="r" b="b"/>
              <a:pathLst>
                <a:path w="597" h="322">
                  <a:moveTo>
                    <a:pt x="597" y="17"/>
                  </a:moveTo>
                  <a:lnTo>
                    <a:pt x="573" y="20"/>
                  </a:lnTo>
                  <a:lnTo>
                    <a:pt x="549" y="20"/>
                  </a:lnTo>
                  <a:lnTo>
                    <a:pt x="523" y="24"/>
                  </a:lnTo>
                  <a:lnTo>
                    <a:pt x="499" y="27"/>
                  </a:lnTo>
                  <a:lnTo>
                    <a:pt x="475" y="46"/>
                  </a:lnTo>
                  <a:lnTo>
                    <a:pt x="449" y="51"/>
                  </a:lnTo>
                  <a:lnTo>
                    <a:pt x="425" y="58"/>
                  </a:lnTo>
                  <a:lnTo>
                    <a:pt x="399" y="60"/>
                  </a:lnTo>
                  <a:lnTo>
                    <a:pt x="375" y="68"/>
                  </a:lnTo>
                  <a:lnTo>
                    <a:pt x="348" y="70"/>
                  </a:lnTo>
                  <a:lnTo>
                    <a:pt x="325" y="80"/>
                  </a:lnTo>
                  <a:lnTo>
                    <a:pt x="301" y="89"/>
                  </a:lnTo>
                  <a:lnTo>
                    <a:pt x="274" y="101"/>
                  </a:lnTo>
                  <a:lnTo>
                    <a:pt x="251" y="106"/>
                  </a:lnTo>
                  <a:lnTo>
                    <a:pt x="227" y="125"/>
                  </a:lnTo>
                  <a:lnTo>
                    <a:pt x="200" y="137"/>
                  </a:lnTo>
                  <a:lnTo>
                    <a:pt x="176" y="154"/>
                  </a:lnTo>
                  <a:lnTo>
                    <a:pt x="150" y="171"/>
                  </a:lnTo>
                  <a:lnTo>
                    <a:pt x="126" y="195"/>
                  </a:lnTo>
                  <a:lnTo>
                    <a:pt x="102" y="223"/>
                  </a:lnTo>
                  <a:lnTo>
                    <a:pt x="76" y="254"/>
                  </a:lnTo>
                  <a:lnTo>
                    <a:pt x="52" y="288"/>
                  </a:lnTo>
                  <a:lnTo>
                    <a:pt x="33" y="312"/>
                  </a:lnTo>
                  <a:lnTo>
                    <a:pt x="43" y="310"/>
                  </a:lnTo>
                  <a:lnTo>
                    <a:pt x="50" y="302"/>
                  </a:lnTo>
                  <a:lnTo>
                    <a:pt x="76" y="266"/>
                  </a:lnTo>
                  <a:lnTo>
                    <a:pt x="100" y="235"/>
                  </a:lnTo>
                  <a:lnTo>
                    <a:pt x="124" y="207"/>
                  </a:lnTo>
                  <a:lnTo>
                    <a:pt x="150" y="183"/>
                  </a:lnTo>
                  <a:lnTo>
                    <a:pt x="174" y="166"/>
                  </a:lnTo>
                  <a:lnTo>
                    <a:pt x="200" y="149"/>
                  </a:lnTo>
                  <a:lnTo>
                    <a:pt x="224" y="135"/>
                  </a:lnTo>
                  <a:lnTo>
                    <a:pt x="248" y="118"/>
                  </a:lnTo>
                  <a:lnTo>
                    <a:pt x="274" y="113"/>
                  </a:lnTo>
                  <a:lnTo>
                    <a:pt x="298" y="101"/>
                  </a:lnTo>
                  <a:lnTo>
                    <a:pt x="325" y="89"/>
                  </a:lnTo>
                  <a:lnTo>
                    <a:pt x="348" y="82"/>
                  </a:lnTo>
                  <a:lnTo>
                    <a:pt x="372" y="80"/>
                  </a:lnTo>
                  <a:lnTo>
                    <a:pt x="399" y="72"/>
                  </a:lnTo>
                  <a:lnTo>
                    <a:pt x="423" y="70"/>
                  </a:lnTo>
                  <a:lnTo>
                    <a:pt x="449" y="63"/>
                  </a:lnTo>
                  <a:lnTo>
                    <a:pt x="473" y="56"/>
                  </a:lnTo>
                  <a:lnTo>
                    <a:pt x="497" y="41"/>
                  </a:lnTo>
                  <a:lnTo>
                    <a:pt x="523" y="36"/>
                  </a:lnTo>
                  <a:lnTo>
                    <a:pt x="547" y="32"/>
                  </a:lnTo>
                  <a:lnTo>
                    <a:pt x="573" y="34"/>
                  </a:lnTo>
                  <a:lnTo>
                    <a:pt x="597" y="29"/>
                  </a:lnTo>
                  <a:lnTo>
                    <a:pt x="597" y="17"/>
                  </a:lnTo>
                  <a:moveTo>
                    <a:pt x="597" y="0"/>
                  </a:moveTo>
                  <a:lnTo>
                    <a:pt x="573" y="3"/>
                  </a:lnTo>
                  <a:lnTo>
                    <a:pt x="547" y="0"/>
                  </a:lnTo>
                  <a:lnTo>
                    <a:pt x="523" y="5"/>
                  </a:lnTo>
                  <a:lnTo>
                    <a:pt x="497" y="8"/>
                  </a:lnTo>
                  <a:lnTo>
                    <a:pt x="473" y="29"/>
                  </a:lnTo>
                  <a:lnTo>
                    <a:pt x="449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6"/>
                  </a:lnTo>
                  <a:lnTo>
                    <a:pt x="325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89"/>
                  </a:lnTo>
                  <a:lnTo>
                    <a:pt x="224" y="108"/>
                  </a:lnTo>
                  <a:lnTo>
                    <a:pt x="200" y="123"/>
                  </a:lnTo>
                  <a:lnTo>
                    <a:pt x="174" y="137"/>
                  </a:lnTo>
                  <a:lnTo>
                    <a:pt x="150" y="154"/>
                  </a:lnTo>
                  <a:lnTo>
                    <a:pt x="124" y="178"/>
                  </a:lnTo>
                  <a:lnTo>
                    <a:pt x="100" y="209"/>
                  </a:lnTo>
                  <a:lnTo>
                    <a:pt x="76" y="240"/>
                  </a:lnTo>
                  <a:lnTo>
                    <a:pt x="50" y="274"/>
                  </a:lnTo>
                  <a:lnTo>
                    <a:pt x="26" y="302"/>
                  </a:lnTo>
                  <a:lnTo>
                    <a:pt x="0" y="312"/>
                  </a:lnTo>
                  <a:lnTo>
                    <a:pt x="0" y="322"/>
                  </a:lnTo>
                  <a:lnTo>
                    <a:pt x="0" y="312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47" y="286"/>
                  </a:lnTo>
                  <a:lnTo>
                    <a:pt x="74" y="252"/>
                  </a:lnTo>
                  <a:lnTo>
                    <a:pt x="98" y="221"/>
                  </a:lnTo>
                  <a:lnTo>
                    <a:pt x="124" y="192"/>
                  </a:lnTo>
                  <a:lnTo>
                    <a:pt x="148" y="168"/>
                  </a:lnTo>
                  <a:lnTo>
                    <a:pt x="174" y="149"/>
                  </a:lnTo>
                  <a:lnTo>
                    <a:pt x="198" y="135"/>
                  </a:lnTo>
                  <a:lnTo>
                    <a:pt x="224" y="120"/>
                  </a:lnTo>
                  <a:lnTo>
                    <a:pt x="248" y="104"/>
                  </a:lnTo>
                  <a:lnTo>
                    <a:pt x="274" y="96"/>
                  </a:lnTo>
                  <a:lnTo>
                    <a:pt x="298" y="84"/>
                  </a:lnTo>
                  <a:lnTo>
                    <a:pt x="322" y="75"/>
                  </a:lnTo>
                  <a:lnTo>
                    <a:pt x="348" y="65"/>
                  </a:lnTo>
                  <a:lnTo>
                    <a:pt x="372" y="63"/>
                  </a:lnTo>
                  <a:lnTo>
                    <a:pt x="399" y="56"/>
                  </a:lnTo>
                  <a:lnTo>
                    <a:pt x="423" y="53"/>
                  </a:lnTo>
                  <a:lnTo>
                    <a:pt x="446" y="46"/>
                  </a:lnTo>
                  <a:lnTo>
                    <a:pt x="473" y="41"/>
                  </a:lnTo>
                  <a:lnTo>
                    <a:pt x="497" y="22"/>
                  </a:lnTo>
                  <a:lnTo>
                    <a:pt x="523" y="20"/>
                  </a:lnTo>
                  <a:lnTo>
                    <a:pt x="547" y="15"/>
                  </a:lnTo>
                  <a:lnTo>
                    <a:pt x="573" y="15"/>
                  </a:lnTo>
                  <a:lnTo>
                    <a:pt x="597" y="12"/>
                  </a:lnTo>
                  <a:lnTo>
                    <a:pt x="597" y="15"/>
                  </a:lnTo>
                  <a:lnTo>
                    <a:pt x="5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1" name="Freeform 637"/>
            <p:cNvSpPr>
              <a:spLocks/>
            </p:cNvSpPr>
            <p:nvPr/>
          </p:nvSpPr>
          <p:spPr bwMode="auto">
            <a:xfrm>
              <a:off x="4613886" y="1272212"/>
              <a:ext cx="1918162" cy="1007791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47" y="3"/>
                </a:cxn>
                <a:cxn ang="0">
                  <a:pos x="521" y="3"/>
                </a:cxn>
                <a:cxn ang="0">
                  <a:pos x="497" y="8"/>
                </a:cxn>
                <a:cxn ang="0">
                  <a:pos x="471" y="10"/>
                </a:cxn>
                <a:cxn ang="0">
                  <a:pos x="447" y="29"/>
                </a:cxn>
                <a:cxn ang="0">
                  <a:pos x="420" y="34"/>
                </a:cxn>
                <a:cxn ang="0">
                  <a:pos x="397" y="41"/>
                </a:cxn>
                <a:cxn ang="0">
                  <a:pos x="373" y="44"/>
                </a:cxn>
                <a:cxn ang="0">
                  <a:pos x="346" y="51"/>
                </a:cxn>
                <a:cxn ang="0">
                  <a:pos x="322" y="53"/>
                </a:cxn>
                <a:cxn ang="0">
                  <a:pos x="296" y="63"/>
                </a:cxn>
                <a:cxn ang="0">
                  <a:pos x="272" y="72"/>
                </a:cxn>
                <a:cxn ang="0">
                  <a:pos x="248" y="84"/>
                </a:cxn>
                <a:cxn ang="0">
                  <a:pos x="222" y="92"/>
                </a:cxn>
                <a:cxn ang="0">
                  <a:pos x="198" y="108"/>
                </a:cxn>
                <a:cxn ang="0">
                  <a:pos x="172" y="123"/>
                </a:cxn>
                <a:cxn ang="0">
                  <a:pos x="148" y="137"/>
                </a:cxn>
                <a:cxn ang="0">
                  <a:pos x="122" y="156"/>
                </a:cxn>
                <a:cxn ang="0">
                  <a:pos x="98" y="180"/>
                </a:cxn>
                <a:cxn ang="0">
                  <a:pos x="72" y="209"/>
                </a:cxn>
                <a:cxn ang="0">
                  <a:pos x="48" y="240"/>
                </a:cxn>
                <a:cxn ang="0">
                  <a:pos x="21" y="274"/>
                </a:cxn>
                <a:cxn ang="0">
                  <a:pos x="0" y="300"/>
                </a:cxn>
                <a:cxn ang="0">
                  <a:pos x="7" y="300"/>
                </a:cxn>
                <a:cxn ang="0">
                  <a:pos x="26" y="276"/>
                </a:cxn>
                <a:cxn ang="0">
                  <a:pos x="50" y="242"/>
                </a:cxn>
                <a:cxn ang="0">
                  <a:pos x="76" y="211"/>
                </a:cxn>
                <a:cxn ang="0">
                  <a:pos x="100" y="183"/>
                </a:cxn>
                <a:cxn ang="0">
                  <a:pos x="124" y="159"/>
                </a:cxn>
                <a:cxn ang="0">
                  <a:pos x="150" y="142"/>
                </a:cxn>
                <a:cxn ang="0">
                  <a:pos x="174" y="125"/>
                </a:cxn>
                <a:cxn ang="0">
                  <a:pos x="201" y="113"/>
                </a:cxn>
                <a:cxn ang="0">
                  <a:pos x="225" y="94"/>
                </a:cxn>
                <a:cxn ang="0">
                  <a:pos x="248" y="89"/>
                </a:cxn>
                <a:cxn ang="0">
                  <a:pos x="275" y="77"/>
                </a:cxn>
                <a:cxn ang="0">
                  <a:pos x="299" y="68"/>
                </a:cxn>
                <a:cxn ang="0">
                  <a:pos x="322" y="58"/>
                </a:cxn>
                <a:cxn ang="0">
                  <a:pos x="349" y="56"/>
                </a:cxn>
                <a:cxn ang="0">
                  <a:pos x="373" y="48"/>
                </a:cxn>
                <a:cxn ang="0">
                  <a:pos x="399" y="46"/>
                </a:cxn>
                <a:cxn ang="0">
                  <a:pos x="423" y="39"/>
                </a:cxn>
                <a:cxn ang="0">
                  <a:pos x="449" y="34"/>
                </a:cxn>
                <a:cxn ang="0">
                  <a:pos x="473" y="15"/>
                </a:cxn>
                <a:cxn ang="0">
                  <a:pos x="497" y="12"/>
                </a:cxn>
                <a:cxn ang="0">
                  <a:pos x="523" y="8"/>
                </a:cxn>
                <a:cxn ang="0">
                  <a:pos x="547" y="8"/>
                </a:cxn>
                <a:cxn ang="0">
                  <a:pos x="571" y="5"/>
                </a:cxn>
                <a:cxn ang="0">
                  <a:pos x="571" y="3"/>
                </a:cxn>
                <a:cxn ang="0">
                  <a:pos x="571" y="0"/>
                </a:cxn>
              </a:cxnLst>
              <a:rect l="0" t="0" r="r" b="b"/>
              <a:pathLst>
                <a:path w="571" h="300">
                  <a:moveTo>
                    <a:pt x="571" y="0"/>
                  </a:moveTo>
                  <a:lnTo>
                    <a:pt x="547" y="3"/>
                  </a:lnTo>
                  <a:lnTo>
                    <a:pt x="521" y="3"/>
                  </a:lnTo>
                  <a:lnTo>
                    <a:pt x="497" y="8"/>
                  </a:lnTo>
                  <a:lnTo>
                    <a:pt x="471" y="10"/>
                  </a:lnTo>
                  <a:lnTo>
                    <a:pt x="447" y="29"/>
                  </a:lnTo>
                  <a:lnTo>
                    <a:pt x="420" y="34"/>
                  </a:lnTo>
                  <a:lnTo>
                    <a:pt x="397" y="41"/>
                  </a:lnTo>
                  <a:lnTo>
                    <a:pt x="373" y="44"/>
                  </a:lnTo>
                  <a:lnTo>
                    <a:pt x="346" y="51"/>
                  </a:lnTo>
                  <a:lnTo>
                    <a:pt x="322" y="53"/>
                  </a:lnTo>
                  <a:lnTo>
                    <a:pt x="296" y="63"/>
                  </a:lnTo>
                  <a:lnTo>
                    <a:pt x="272" y="72"/>
                  </a:lnTo>
                  <a:lnTo>
                    <a:pt x="248" y="84"/>
                  </a:lnTo>
                  <a:lnTo>
                    <a:pt x="222" y="92"/>
                  </a:lnTo>
                  <a:lnTo>
                    <a:pt x="198" y="108"/>
                  </a:lnTo>
                  <a:lnTo>
                    <a:pt x="172" y="123"/>
                  </a:lnTo>
                  <a:lnTo>
                    <a:pt x="148" y="137"/>
                  </a:lnTo>
                  <a:lnTo>
                    <a:pt x="122" y="156"/>
                  </a:lnTo>
                  <a:lnTo>
                    <a:pt x="98" y="180"/>
                  </a:lnTo>
                  <a:lnTo>
                    <a:pt x="72" y="209"/>
                  </a:lnTo>
                  <a:lnTo>
                    <a:pt x="48" y="240"/>
                  </a:lnTo>
                  <a:lnTo>
                    <a:pt x="21" y="274"/>
                  </a:lnTo>
                  <a:lnTo>
                    <a:pt x="0" y="300"/>
                  </a:lnTo>
                  <a:lnTo>
                    <a:pt x="7" y="300"/>
                  </a:lnTo>
                  <a:lnTo>
                    <a:pt x="26" y="276"/>
                  </a:lnTo>
                  <a:lnTo>
                    <a:pt x="50" y="242"/>
                  </a:lnTo>
                  <a:lnTo>
                    <a:pt x="76" y="211"/>
                  </a:lnTo>
                  <a:lnTo>
                    <a:pt x="100" y="183"/>
                  </a:lnTo>
                  <a:lnTo>
                    <a:pt x="124" y="159"/>
                  </a:lnTo>
                  <a:lnTo>
                    <a:pt x="150" y="142"/>
                  </a:lnTo>
                  <a:lnTo>
                    <a:pt x="174" y="125"/>
                  </a:lnTo>
                  <a:lnTo>
                    <a:pt x="201" y="113"/>
                  </a:lnTo>
                  <a:lnTo>
                    <a:pt x="225" y="94"/>
                  </a:lnTo>
                  <a:lnTo>
                    <a:pt x="248" y="89"/>
                  </a:lnTo>
                  <a:lnTo>
                    <a:pt x="275" y="77"/>
                  </a:lnTo>
                  <a:lnTo>
                    <a:pt x="299" y="68"/>
                  </a:lnTo>
                  <a:lnTo>
                    <a:pt x="322" y="58"/>
                  </a:lnTo>
                  <a:lnTo>
                    <a:pt x="349" y="56"/>
                  </a:lnTo>
                  <a:lnTo>
                    <a:pt x="373" y="48"/>
                  </a:lnTo>
                  <a:lnTo>
                    <a:pt x="399" y="46"/>
                  </a:lnTo>
                  <a:lnTo>
                    <a:pt x="423" y="39"/>
                  </a:lnTo>
                  <a:lnTo>
                    <a:pt x="449" y="34"/>
                  </a:lnTo>
                  <a:lnTo>
                    <a:pt x="473" y="15"/>
                  </a:lnTo>
                  <a:lnTo>
                    <a:pt x="497" y="12"/>
                  </a:lnTo>
                  <a:lnTo>
                    <a:pt x="523" y="8"/>
                  </a:lnTo>
                  <a:lnTo>
                    <a:pt x="547" y="8"/>
                  </a:lnTo>
                  <a:lnTo>
                    <a:pt x="571" y="5"/>
                  </a:lnTo>
                  <a:lnTo>
                    <a:pt x="571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2" name="Freeform 638"/>
            <p:cNvSpPr>
              <a:spLocks/>
            </p:cNvSpPr>
            <p:nvPr/>
          </p:nvSpPr>
          <p:spPr bwMode="auto">
            <a:xfrm>
              <a:off x="4613886" y="1272212"/>
              <a:ext cx="1918162" cy="1007791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47" y="3"/>
                </a:cxn>
                <a:cxn ang="0">
                  <a:pos x="521" y="3"/>
                </a:cxn>
                <a:cxn ang="0">
                  <a:pos x="497" y="8"/>
                </a:cxn>
                <a:cxn ang="0">
                  <a:pos x="471" y="10"/>
                </a:cxn>
                <a:cxn ang="0">
                  <a:pos x="447" y="29"/>
                </a:cxn>
                <a:cxn ang="0">
                  <a:pos x="420" y="34"/>
                </a:cxn>
                <a:cxn ang="0">
                  <a:pos x="397" y="41"/>
                </a:cxn>
                <a:cxn ang="0">
                  <a:pos x="373" y="44"/>
                </a:cxn>
                <a:cxn ang="0">
                  <a:pos x="346" y="51"/>
                </a:cxn>
                <a:cxn ang="0">
                  <a:pos x="322" y="53"/>
                </a:cxn>
                <a:cxn ang="0">
                  <a:pos x="296" y="63"/>
                </a:cxn>
                <a:cxn ang="0">
                  <a:pos x="272" y="72"/>
                </a:cxn>
                <a:cxn ang="0">
                  <a:pos x="248" y="84"/>
                </a:cxn>
                <a:cxn ang="0">
                  <a:pos x="222" y="92"/>
                </a:cxn>
                <a:cxn ang="0">
                  <a:pos x="198" y="108"/>
                </a:cxn>
                <a:cxn ang="0">
                  <a:pos x="172" y="123"/>
                </a:cxn>
                <a:cxn ang="0">
                  <a:pos x="148" y="137"/>
                </a:cxn>
                <a:cxn ang="0">
                  <a:pos x="122" y="156"/>
                </a:cxn>
                <a:cxn ang="0">
                  <a:pos x="98" y="180"/>
                </a:cxn>
                <a:cxn ang="0">
                  <a:pos x="72" y="209"/>
                </a:cxn>
                <a:cxn ang="0">
                  <a:pos x="48" y="240"/>
                </a:cxn>
                <a:cxn ang="0">
                  <a:pos x="21" y="274"/>
                </a:cxn>
                <a:cxn ang="0">
                  <a:pos x="0" y="300"/>
                </a:cxn>
                <a:cxn ang="0">
                  <a:pos x="7" y="300"/>
                </a:cxn>
                <a:cxn ang="0">
                  <a:pos x="26" y="276"/>
                </a:cxn>
                <a:cxn ang="0">
                  <a:pos x="50" y="242"/>
                </a:cxn>
                <a:cxn ang="0">
                  <a:pos x="76" y="211"/>
                </a:cxn>
                <a:cxn ang="0">
                  <a:pos x="100" y="183"/>
                </a:cxn>
                <a:cxn ang="0">
                  <a:pos x="124" y="159"/>
                </a:cxn>
                <a:cxn ang="0">
                  <a:pos x="150" y="142"/>
                </a:cxn>
                <a:cxn ang="0">
                  <a:pos x="174" y="125"/>
                </a:cxn>
                <a:cxn ang="0">
                  <a:pos x="201" y="113"/>
                </a:cxn>
                <a:cxn ang="0">
                  <a:pos x="225" y="94"/>
                </a:cxn>
                <a:cxn ang="0">
                  <a:pos x="248" y="89"/>
                </a:cxn>
                <a:cxn ang="0">
                  <a:pos x="275" y="77"/>
                </a:cxn>
                <a:cxn ang="0">
                  <a:pos x="299" y="68"/>
                </a:cxn>
                <a:cxn ang="0">
                  <a:pos x="322" y="58"/>
                </a:cxn>
                <a:cxn ang="0">
                  <a:pos x="349" y="56"/>
                </a:cxn>
                <a:cxn ang="0">
                  <a:pos x="373" y="48"/>
                </a:cxn>
                <a:cxn ang="0">
                  <a:pos x="399" y="46"/>
                </a:cxn>
                <a:cxn ang="0">
                  <a:pos x="423" y="39"/>
                </a:cxn>
                <a:cxn ang="0">
                  <a:pos x="449" y="34"/>
                </a:cxn>
                <a:cxn ang="0">
                  <a:pos x="473" y="15"/>
                </a:cxn>
                <a:cxn ang="0">
                  <a:pos x="497" y="12"/>
                </a:cxn>
                <a:cxn ang="0">
                  <a:pos x="523" y="8"/>
                </a:cxn>
                <a:cxn ang="0">
                  <a:pos x="547" y="8"/>
                </a:cxn>
                <a:cxn ang="0">
                  <a:pos x="571" y="5"/>
                </a:cxn>
                <a:cxn ang="0">
                  <a:pos x="571" y="3"/>
                </a:cxn>
                <a:cxn ang="0">
                  <a:pos x="571" y="0"/>
                </a:cxn>
              </a:cxnLst>
              <a:rect l="0" t="0" r="r" b="b"/>
              <a:pathLst>
                <a:path w="571" h="300">
                  <a:moveTo>
                    <a:pt x="571" y="0"/>
                  </a:moveTo>
                  <a:lnTo>
                    <a:pt x="547" y="3"/>
                  </a:lnTo>
                  <a:lnTo>
                    <a:pt x="521" y="3"/>
                  </a:lnTo>
                  <a:lnTo>
                    <a:pt x="497" y="8"/>
                  </a:lnTo>
                  <a:lnTo>
                    <a:pt x="471" y="10"/>
                  </a:lnTo>
                  <a:lnTo>
                    <a:pt x="447" y="29"/>
                  </a:lnTo>
                  <a:lnTo>
                    <a:pt x="420" y="34"/>
                  </a:lnTo>
                  <a:lnTo>
                    <a:pt x="397" y="41"/>
                  </a:lnTo>
                  <a:lnTo>
                    <a:pt x="373" y="44"/>
                  </a:lnTo>
                  <a:lnTo>
                    <a:pt x="346" y="51"/>
                  </a:lnTo>
                  <a:lnTo>
                    <a:pt x="322" y="53"/>
                  </a:lnTo>
                  <a:lnTo>
                    <a:pt x="296" y="63"/>
                  </a:lnTo>
                  <a:lnTo>
                    <a:pt x="272" y="72"/>
                  </a:lnTo>
                  <a:lnTo>
                    <a:pt x="248" y="84"/>
                  </a:lnTo>
                  <a:lnTo>
                    <a:pt x="222" y="92"/>
                  </a:lnTo>
                  <a:lnTo>
                    <a:pt x="198" y="108"/>
                  </a:lnTo>
                  <a:lnTo>
                    <a:pt x="172" y="123"/>
                  </a:lnTo>
                  <a:lnTo>
                    <a:pt x="148" y="137"/>
                  </a:lnTo>
                  <a:lnTo>
                    <a:pt x="122" y="156"/>
                  </a:lnTo>
                  <a:lnTo>
                    <a:pt x="98" y="180"/>
                  </a:lnTo>
                  <a:lnTo>
                    <a:pt x="72" y="209"/>
                  </a:lnTo>
                  <a:lnTo>
                    <a:pt x="48" y="240"/>
                  </a:lnTo>
                  <a:lnTo>
                    <a:pt x="21" y="274"/>
                  </a:lnTo>
                  <a:lnTo>
                    <a:pt x="0" y="300"/>
                  </a:lnTo>
                  <a:lnTo>
                    <a:pt x="7" y="300"/>
                  </a:lnTo>
                  <a:lnTo>
                    <a:pt x="26" y="276"/>
                  </a:lnTo>
                  <a:lnTo>
                    <a:pt x="50" y="242"/>
                  </a:lnTo>
                  <a:lnTo>
                    <a:pt x="76" y="211"/>
                  </a:lnTo>
                  <a:lnTo>
                    <a:pt x="100" y="183"/>
                  </a:lnTo>
                  <a:lnTo>
                    <a:pt x="124" y="159"/>
                  </a:lnTo>
                  <a:lnTo>
                    <a:pt x="150" y="142"/>
                  </a:lnTo>
                  <a:lnTo>
                    <a:pt x="174" y="125"/>
                  </a:lnTo>
                  <a:lnTo>
                    <a:pt x="201" y="113"/>
                  </a:lnTo>
                  <a:lnTo>
                    <a:pt x="225" y="94"/>
                  </a:lnTo>
                  <a:lnTo>
                    <a:pt x="248" y="89"/>
                  </a:lnTo>
                  <a:lnTo>
                    <a:pt x="275" y="77"/>
                  </a:lnTo>
                  <a:lnTo>
                    <a:pt x="299" y="68"/>
                  </a:lnTo>
                  <a:lnTo>
                    <a:pt x="322" y="58"/>
                  </a:lnTo>
                  <a:lnTo>
                    <a:pt x="349" y="56"/>
                  </a:lnTo>
                  <a:lnTo>
                    <a:pt x="373" y="48"/>
                  </a:lnTo>
                  <a:lnTo>
                    <a:pt x="399" y="46"/>
                  </a:lnTo>
                  <a:lnTo>
                    <a:pt x="423" y="39"/>
                  </a:lnTo>
                  <a:lnTo>
                    <a:pt x="449" y="34"/>
                  </a:lnTo>
                  <a:lnTo>
                    <a:pt x="473" y="15"/>
                  </a:lnTo>
                  <a:lnTo>
                    <a:pt x="497" y="12"/>
                  </a:lnTo>
                  <a:lnTo>
                    <a:pt x="523" y="8"/>
                  </a:lnTo>
                  <a:lnTo>
                    <a:pt x="547" y="8"/>
                  </a:lnTo>
                  <a:lnTo>
                    <a:pt x="571" y="5"/>
                  </a:lnTo>
                  <a:lnTo>
                    <a:pt x="571" y="3"/>
                  </a:lnTo>
                  <a:lnTo>
                    <a:pt x="57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Freeform 639"/>
            <p:cNvSpPr>
              <a:spLocks/>
            </p:cNvSpPr>
            <p:nvPr/>
          </p:nvSpPr>
          <p:spPr bwMode="auto">
            <a:xfrm>
              <a:off x="4526544" y="2031414"/>
              <a:ext cx="2012222" cy="30569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6" y="91"/>
                </a:cxn>
                <a:cxn ang="0">
                  <a:pos x="50" y="88"/>
                </a:cxn>
                <a:cxn ang="0">
                  <a:pos x="76" y="88"/>
                </a:cxn>
                <a:cxn ang="0">
                  <a:pos x="100" y="88"/>
                </a:cxn>
                <a:cxn ang="0">
                  <a:pos x="124" y="84"/>
                </a:cxn>
                <a:cxn ang="0">
                  <a:pos x="150" y="81"/>
                </a:cxn>
                <a:cxn ang="0">
                  <a:pos x="174" y="79"/>
                </a:cxn>
                <a:cxn ang="0">
                  <a:pos x="200" y="79"/>
                </a:cxn>
                <a:cxn ang="0">
                  <a:pos x="224" y="79"/>
                </a:cxn>
                <a:cxn ang="0">
                  <a:pos x="251" y="74"/>
                </a:cxn>
                <a:cxn ang="0">
                  <a:pos x="274" y="69"/>
                </a:cxn>
                <a:cxn ang="0">
                  <a:pos x="298" y="69"/>
                </a:cxn>
                <a:cxn ang="0">
                  <a:pos x="325" y="69"/>
                </a:cxn>
                <a:cxn ang="0">
                  <a:pos x="348" y="64"/>
                </a:cxn>
                <a:cxn ang="0">
                  <a:pos x="375" y="60"/>
                </a:cxn>
                <a:cxn ang="0">
                  <a:pos x="399" y="57"/>
                </a:cxn>
                <a:cxn ang="0">
                  <a:pos x="425" y="50"/>
                </a:cxn>
                <a:cxn ang="0">
                  <a:pos x="449" y="45"/>
                </a:cxn>
                <a:cxn ang="0">
                  <a:pos x="473" y="40"/>
                </a:cxn>
                <a:cxn ang="0">
                  <a:pos x="499" y="33"/>
                </a:cxn>
                <a:cxn ang="0">
                  <a:pos x="523" y="28"/>
                </a:cxn>
                <a:cxn ang="0">
                  <a:pos x="549" y="21"/>
                </a:cxn>
                <a:cxn ang="0">
                  <a:pos x="573" y="12"/>
                </a:cxn>
                <a:cxn ang="0">
                  <a:pos x="599" y="4"/>
                </a:cxn>
                <a:cxn ang="0">
                  <a:pos x="597" y="0"/>
                </a:cxn>
                <a:cxn ang="0">
                  <a:pos x="571" y="7"/>
                </a:cxn>
                <a:cxn ang="0">
                  <a:pos x="547" y="16"/>
                </a:cxn>
                <a:cxn ang="0">
                  <a:pos x="523" y="24"/>
                </a:cxn>
                <a:cxn ang="0">
                  <a:pos x="497" y="28"/>
                </a:cxn>
                <a:cxn ang="0">
                  <a:pos x="473" y="36"/>
                </a:cxn>
                <a:cxn ang="0">
                  <a:pos x="449" y="40"/>
                </a:cxn>
                <a:cxn ang="0">
                  <a:pos x="423" y="45"/>
                </a:cxn>
                <a:cxn ang="0">
                  <a:pos x="399" y="52"/>
                </a:cxn>
                <a:cxn ang="0">
                  <a:pos x="372" y="55"/>
                </a:cxn>
                <a:cxn ang="0">
                  <a:pos x="348" y="60"/>
                </a:cxn>
                <a:cxn ang="0">
                  <a:pos x="325" y="64"/>
                </a:cxn>
                <a:cxn ang="0">
                  <a:pos x="298" y="64"/>
                </a:cxn>
                <a:cxn ang="0">
                  <a:pos x="274" y="64"/>
                </a:cxn>
                <a:cxn ang="0">
                  <a:pos x="248" y="69"/>
                </a:cxn>
                <a:cxn ang="0">
                  <a:pos x="224" y="74"/>
                </a:cxn>
                <a:cxn ang="0">
                  <a:pos x="200" y="74"/>
                </a:cxn>
                <a:cxn ang="0">
                  <a:pos x="174" y="74"/>
                </a:cxn>
                <a:cxn ang="0">
                  <a:pos x="150" y="76"/>
                </a:cxn>
                <a:cxn ang="0">
                  <a:pos x="124" y="79"/>
                </a:cxn>
                <a:cxn ang="0">
                  <a:pos x="100" y="84"/>
                </a:cxn>
                <a:cxn ang="0">
                  <a:pos x="76" y="84"/>
                </a:cxn>
                <a:cxn ang="0">
                  <a:pos x="50" y="84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0" y="91"/>
                </a:cxn>
              </a:cxnLst>
              <a:rect l="0" t="0" r="r" b="b"/>
              <a:pathLst>
                <a:path w="599" h="91">
                  <a:moveTo>
                    <a:pt x="0" y="91"/>
                  </a:moveTo>
                  <a:lnTo>
                    <a:pt x="26" y="91"/>
                  </a:lnTo>
                  <a:lnTo>
                    <a:pt x="50" y="88"/>
                  </a:lnTo>
                  <a:lnTo>
                    <a:pt x="76" y="88"/>
                  </a:lnTo>
                  <a:lnTo>
                    <a:pt x="100" y="88"/>
                  </a:lnTo>
                  <a:lnTo>
                    <a:pt x="124" y="84"/>
                  </a:lnTo>
                  <a:lnTo>
                    <a:pt x="150" y="81"/>
                  </a:lnTo>
                  <a:lnTo>
                    <a:pt x="174" y="79"/>
                  </a:lnTo>
                  <a:lnTo>
                    <a:pt x="200" y="79"/>
                  </a:lnTo>
                  <a:lnTo>
                    <a:pt x="224" y="79"/>
                  </a:lnTo>
                  <a:lnTo>
                    <a:pt x="251" y="74"/>
                  </a:lnTo>
                  <a:lnTo>
                    <a:pt x="274" y="69"/>
                  </a:lnTo>
                  <a:lnTo>
                    <a:pt x="298" y="69"/>
                  </a:lnTo>
                  <a:lnTo>
                    <a:pt x="325" y="69"/>
                  </a:lnTo>
                  <a:lnTo>
                    <a:pt x="348" y="64"/>
                  </a:lnTo>
                  <a:lnTo>
                    <a:pt x="375" y="60"/>
                  </a:lnTo>
                  <a:lnTo>
                    <a:pt x="399" y="57"/>
                  </a:lnTo>
                  <a:lnTo>
                    <a:pt x="425" y="50"/>
                  </a:lnTo>
                  <a:lnTo>
                    <a:pt x="449" y="45"/>
                  </a:lnTo>
                  <a:lnTo>
                    <a:pt x="473" y="40"/>
                  </a:lnTo>
                  <a:lnTo>
                    <a:pt x="499" y="33"/>
                  </a:lnTo>
                  <a:lnTo>
                    <a:pt x="523" y="28"/>
                  </a:lnTo>
                  <a:lnTo>
                    <a:pt x="549" y="21"/>
                  </a:lnTo>
                  <a:lnTo>
                    <a:pt x="573" y="12"/>
                  </a:lnTo>
                  <a:lnTo>
                    <a:pt x="599" y="4"/>
                  </a:lnTo>
                  <a:lnTo>
                    <a:pt x="597" y="0"/>
                  </a:lnTo>
                  <a:lnTo>
                    <a:pt x="571" y="7"/>
                  </a:lnTo>
                  <a:lnTo>
                    <a:pt x="547" y="16"/>
                  </a:lnTo>
                  <a:lnTo>
                    <a:pt x="523" y="24"/>
                  </a:lnTo>
                  <a:lnTo>
                    <a:pt x="497" y="28"/>
                  </a:lnTo>
                  <a:lnTo>
                    <a:pt x="473" y="36"/>
                  </a:lnTo>
                  <a:lnTo>
                    <a:pt x="449" y="40"/>
                  </a:lnTo>
                  <a:lnTo>
                    <a:pt x="423" y="45"/>
                  </a:lnTo>
                  <a:lnTo>
                    <a:pt x="399" y="52"/>
                  </a:lnTo>
                  <a:lnTo>
                    <a:pt x="372" y="55"/>
                  </a:lnTo>
                  <a:lnTo>
                    <a:pt x="348" y="60"/>
                  </a:lnTo>
                  <a:lnTo>
                    <a:pt x="325" y="64"/>
                  </a:lnTo>
                  <a:lnTo>
                    <a:pt x="298" y="64"/>
                  </a:lnTo>
                  <a:lnTo>
                    <a:pt x="274" y="64"/>
                  </a:lnTo>
                  <a:lnTo>
                    <a:pt x="248" y="69"/>
                  </a:lnTo>
                  <a:lnTo>
                    <a:pt x="224" y="74"/>
                  </a:lnTo>
                  <a:lnTo>
                    <a:pt x="200" y="74"/>
                  </a:lnTo>
                  <a:lnTo>
                    <a:pt x="174" y="74"/>
                  </a:lnTo>
                  <a:lnTo>
                    <a:pt x="150" y="76"/>
                  </a:lnTo>
                  <a:lnTo>
                    <a:pt x="124" y="79"/>
                  </a:lnTo>
                  <a:lnTo>
                    <a:pt x="100" y="84"/>
                  </a:lnTo>
                  <a:lnTo>
                    <a:pt x="76" y="84"/>
                  </a:lnTo>
                  <a:lnTo>
                    <a:pt x="50" y="84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3A53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4" name="Freeform 640"/>
            <p:cNvSpPr>
              <a:spLocks/>
            </p:cNvSpPr>
            <p:nvPr/>
          </p:nvSpPr>
          <p:spPr bwMode="auto">
            <a:xfrm>
              <a:off x="4526544" y="2031414"/>
              <a:ext cx="2012222" cy="30569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6" y="91"/>
                </a:cxn>
                <a:cxn ang="0">
                  <a:pos x="50" y="88"/>
                </a:cxn>
                <a:cxn ang="0">
                  <a:pos x="76" y="88"/>
                </a:cxn>
                <a:cxn ang="0">
                  <a:pos x="100" y="88"/>
                </a:cxn>
                <a:cxn ang="0">
                  <a:pos x="124" y="84"/>
                </a:cxn>
                <a:cxn ang="0">
                  <a:pos x="150" y="81"/>
                </a:cxn>
                <a:cxn ang="0">
                  <a:pos x="174" y="79"/>
                </a:cxn>
                <a:cxn ang="0">
                  <a:pos x="200" y="79"/>
                </a:cxn>
                <a:cxn ang="0">
                  <a:pos x="224" y="79"/>
                </a:cxn>
                <a:cxn ang="0">
                  <a:pos x="251" y="74"/>
                </a:cxn>
                <a:cxn ang="0">
                  <a:pos x="274" y="69"/>
                </a:cxn>
                <a:cxn ang="0">
                  <a:pos x="298" y="69"/>
                </a:cxn>
                <a:cxn ang="0">
                  <a:pos x="325" y="69"/>
                </a:cxn>
                <a:cxn ang="0">
                  <a:pos x="348" y="64"/>
                </a:cxn>
                <a:cxn ang="0">
                  <a:pos x="375" y="60"/>
                </a:cxn>
                <a:cxn ang="0">
                  <a:pos x="399" y="57"/>
                </a:cxn>
                <a:cxn ang="0">
                  <a:pos x="425" y="50"/>
                </a:cxn>
                <a:cxn ang="0">
                  <a:pos x="449" y="45"/>
                </a:cxn>
                <a:cxn ang="0">
                  <a:pos x="473" y="40"/>
                </a:cxn>
                <a:cxn ang="0">
                  <a:pos x="499" y="33"/>
                </a:cxn>
                <a:cxn ang="0">
                  <a:pos x="523" y="28"/>
                </a:cxn>
                <a:cxn ang="0">
                  <a:pos x="549" y="21"/>
                </a:cxn>
                <a:cxn ang="0">
                  <a:pos x="573" y="12"/>
                </a:cxn>
                <a:cxn ang="0">
                  <a:pos x="599" y="4"/>
                </a:cxn>
                <a:cxn ang="0">
                  <a:pos x="597" y="0"/>
                </a:cxn>
                <a:cxn ang="0">
                  <a:pos x="571" y="7"/>
                </a:cxn>
                <a:cxn ang="0">
                  <a:pos x="547" y="16"/>
                </a:cxn>
                <a:cxn ang="0">
                  <a:pos x="523" y="24"/>
                </a:cxn>
                <a:cxn ang="0">
                  <a:pos x="497" y="28"/>
                </a:cxn>
                <a:cxn ang="0">
                  <a:pos x="473" y="36"/>
                </a:cxn>
                <a:cxn ang="0">
                  <a:pos x="449" y="40"/>
                </a:cxn>
                <a:cxn ang="0">
                  <a:pos x="423" y="45"/>
                </a:cxn>
                <a:cxn ang="0">
                  <a:pos x="399" y="52"/>
                </a:cxn>
                <a:cxn ang="0">
                  <a:pos x="372" y="55"/>
                </a:cxn>
                <a:cxn ang="0">
                  <a:pos x="348" y="60"/>
                </a:cxn>
                <a:cxn ang="0">
                  <a:pos x="325" y="64"/>
                </a:cxn>
                <a:cxn ang="0">
                  <a:pos x="298" y="64"/>
                </a:cxn>
                <a:cxn ang="0">
                  <a:pos x="274" y="64"/>
                </a:cxn>
                <a:cxn ang="0">
                  <a:pos x="248" y="69"/>
                </a:cxn>
                <a:cxn ang="0">
                  <a:pos x="224" y="74"/>
                </a:cxn>
                <a:cxn ang="0">
                  <a:pos x="200" y="74"/>
                </a:cxn>
                <a:cxn ang="0">
                  <a:pos x="174" y="74"/>
                </a:cxn>
                <a:cxn ang="0">
                  <a:pos x="150" y="76"/>
                </a:cxn>
                <a:cxn ang="0">
                  <a:pos x="124" y="79"/>
                </a:cxn>
                <a:cxn ang="0">
                  <a:pos x="100" y="84"/>
                </a:cxn>
                <a:cxn ang="0">
                  <a:pos x="76" y="84"/>
                </a:cxn>
                <a:cxn ang="0">
                  <a:pos x="50" y="84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0" y="91"/>
                </a:cxn>
              </a:cxnLst>
              <a:rect l="0" t="0" r="r" b="b"/>
              <a:pathLst>
                <a:path w="599" h="91">
                  <a:moveTo>
                    <a:pt x="0" y="91"/>
                  </a:moveTo>
                  <a:lnTo>
                    <a:pt x="26" y="91"/>
                  </a:lnTo>
                  <a:lnTo>
                    <a:pt x="50" y="88"/>
                  </a:lnTo>
                  <a:lnTo>
                    <a:pt x="76" y="88"/>
                  </a:lnTo>
                  <a:lnTo>
                    <a:pt x="100" y="88"/>
                  </a:lnTo>
                  <a:lnTo>
                    <a:pt x="124" y="84"/>
                  </a:lnTo>
                  <a:lnTo>
                    <a:pt x="150" y="81"/>
                  </a:lnTo>
                  <a:lnTo>
                    <a:pt x="174" y="79"/>
                  </a:lnTo>
                  <a:lnTo>
                    <a:pt x="200" y="79"/>
                  </a:lnTo>
                  <a:lnTo>
                    <a:pt x="224" y="79"/>
                  </a:lnTo>
                  <a:lnTo>
                    <a:pt x="251" y="74"/>
                  </a:lnTo>
                  <a:lnTo>
                    <a:pt x="274" y="69"/>
                  </a:lnTo>
                  <a:lnTo>
                    <a:pt x="298" y="69"/>
                  </a:lnTo>
                  <a:lnTo>
                    <a:pt x="325" y="69"/>
                  </a:lnTo>
                  <a:lnTo>
                    <a:pt x="348" y="64"/>
                  </a:lnTo>
                  <a:lnTo>
                    <a:pt x="375" y="60"/>
                  </a:lnTo>
                  <a:lnTo>
                    <a:pt x="399" y="57"/>
                  </a:lnTo>
                  <a:lnTo>
                    <a:pt x="425" y="50"/>
                  </a:lnTo>
                  <a:lnTo>
                    <a:pt x="449" y="45"/>
                  </a:lnTo>
                  <a:lnTo>
                    <a:pt x="473" y="40"/>
                  </a:lnTo>
                  <a:lnTo>
                    <a:pt x="499" y="33"/>
                  </a:lnTo>
                  <a:lnTo>
                    <a:pt x="523" y="28"/>
                  </a:lnTo>
                  <a:lnTo>
                    <a:pt x="549" y="21"/>
                  </a:lnTo>
                  <a:lnTo>
                    <a:pt x="573" y="12"/>
                  </a:lnTo>
                  <a:lnTo>
                    <a:pt x="599" y="4"/>
                  </a:lnTo>
                  <a:lnTo>
                    <a:pt x="597" y="0"/>
                  </a:lnTo>
                  <a:lnTo>
                    <a:pt x="571" y="7"/>
                  </a:lnTo>
                  <a:lnTo>
                    <a:pt x="547" y="16"/>
                  </a:lnTo>
                  <a:lnTo>
                    <a:pt x="523" y="24"/>
                  </a:lnTo>
                  <a:lnTo>
                    <a:pt x="497" y="28"/>
                  </a:lnTo>
                  <a:lnTo>
                    <a:pt x="473" y="36"/>
                  </a:lnTo>
                  <a:lnTo>
                    <a:pt x="449" y="40"/>
                  </a:lnTo>
                  <a:lnTo>
                    <a:pt x="423" y="45"/>
                  </a:lnTo>
                  <a:lnTo>
                    <a:pt x="399" y="52"/>
                  </a:lnTo>
                  <a:lnTo>
                    <a:pt x="372" y="55"/>
                  </a:lnTo>
                  <a:lnTo>
                    <a:pt x="348" y="60"/>
                  </a:lnTo>
                  <a:lnTo>
                    <a:pt x="325" y="64"/>
                  </a:lnTo>
                  <a:lnTo>
                    <a:pt x="298" y="64"/>
                  </a:lnTo>
                  <a:lnTo>
                    <a:pt x="274" y="64"/>
                  </a:lnTo>
                  <a:lnTo>
                    <a:pt x="248" y="69"/>
                  </a:lnTo>
                  <a:lnTo>
                    <a:pt x="224" y="74"/>
                  </a:lnTo>
                  <a:lnTo>
                    <a:pt x="200" y="74"/>
                  </a:lnTo>
                  <a:lnTo>
                    <a:pt x="174" y="74"/>
                  </a:lnTo>
                  <a:lnTo>
                    <a:pt x="150" y="76"/>
                  </a:lnTo>
                  <a:lnTo>
                    <a:pt x="124" y="79"/>
                  </a:lnTo>
                  <a:lnTo>
                    <a:pt x="100" y="84"/>
                  </a:lnTo>
                  <a:lnTo>
                    <a:pt x="76" y="84"/>
                  </a:lnTo>
                  <a:lnTo>
                    <a:pt x="50" y="84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0" y="9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5" name="Freeform 641"/>
            <p:cNvSpPr>
              <a:spLocks noEditPoints="1"/>
            </p:cNvSpPr>
            <p:nvPr/>
          </p:nvSpPr>
          <p:spPr bwMode="auto">
            <a:xfrm>
              <a:off x="4526544" y="1933994"/>
              <a:ext cx="2005503" cy="443428"/>
            </a:xfrm>
            <a:custGeom>
              <a:avLst/>
              <a:gdLst/>
              <a:ahLst/>
              <a:cxnLst>
                <a:cxn ang="0">
                  <a:pos x="573" y="41"/>
                </a:cxn>
                <a:cxn ang="0">
                  <a:pos x="523" y="57"/>
                </a:cxn>
                <a:cxn ang="0">
                  <a:pos x="473" y="69"/>
                </a:cxn>
                <a:cxn ang="0">
                  <a:pos x="425" y="79"/>
                </a:cxn>
                <a:cxn ang="0">
                  <a:pos x="375" y="89"/>
                </a:cxn>
                <a:cxn ang="0">
                  <a:pos x="325" y="98"/>
                </a:cxn>
                <a:cxn ang="0">
                  <a:pos x="274" y="98"/>
                </a:cxn>
                <a:cxn ang="0">
                  <a:pos x="224" y="108"/>
                </a:cxn>
                <a:cxn ang="0">
                  <a:pos x="174" y="108"/>
                </a:cxn>
                <a:cxn ang="0">
                  <a:pos x="124" y="113"/>
                </a:cxn>
                <a:cxn ang="0">
                  <a:pos x="76" y="117"/>
                </a:cxn>
                <a:cxn ang="0">
                  <a:pos x="50" y="120"/>
                </a:cxn>
                <a:cxn ang="0">
                  <a:pos x="21" y="125"/>
                </a:cxn>
                <a:cxn ang="0">
                  <a:pos x="0" y="132"/>
                </a:cxn>
                <a:cxn ang="0">
                  <a:pos x="50" y="129"/>
                </a:cxn>
                <a:cxn ang="0">
                  <a:pos x="100" y="129"/>
                </a:cxn>
                <a:cxn ang="0">
                  <a:pos x="150" y="125"/>
                </a:cxn>
                <a:cxn ang="0">
                  <a:pos x="200" y="122"/>
                </a:cxn>
                <a:cxn ang="0">
                  <a:pos x="248" y="120"/>
                </a:cxn>
                <a:cxn ang="0">
                  <a:pos x="298" y="115"/>
                </a:cxn>
                <a:cxn ang="0">
                  <a:pos x="348" y="108"/>
                </a:cxn>
                <a:cxn ang="0">
                  <a:pos x="399" y="105"/>
                </a:cxn>
                <a:cxn ang="0">
                  <a:pos x="449" y="96"/>
                </a:cxn>
                <a:cxn ang="0">
                  <a:pos x="497" y="91"/>
                </a:cxn>
                <a:cxn ang="0">
                  <a:pos x="547" y="79"/>
                </a:cxn>
                <a:cxn ang="0">
                  <a:pos x="597" y="62"/>
                </a:cxn>
                <a:cxn ang="0">
                  <a:pos x="597" y="0"/>
                </a:cxn>
                <a:cxn ang="0">
                  <a:pos x="547" y="17"/>
                </a:cxn>
                <a:cxn ang="0">
                  <a:pos x="497" y="29"/>
                </a:cxn>
                <a:cxn ang="0">
                  <a:pos x="449" y="50"/>
                </a:cxn>
                <a:cxn ang="0">
                  <a:pos x="399" y="62"/>
                </a:cxn>
                <a:cxn ang="0">
                  <a:pos x="348" y="72"/>
                </a:cxn>
                <a:cxn ang="0">
                  <a:pos x="298" y="79"/>
                </a:cxn>
                <a:cxn ang="0">
                  <a:pos x="248" y="84"/>
                </a:cxn>
                <a:cxn ang="0">
                  <a:pos x="200" y="89"/>
                </a:cxn>
                <a:cxn ang="0">
                  <a:pos x="153" y="93"/>
                </a:cxn>
                <a:cxn ang="0">
                  <a:pos x="124" y="103"/>
                </a:cxn>
                <a:cxn ang="0">
                  <a:pos x="83" y="113"/>
                </a:cxn>
                <a:cxn ang="0">
                  <a:pos x="124" y="108"/>
                </a:cxn>
                <a:cxn ang="0">
                  <a:pos x="174" y="103"/>
                </a:cxn>
                <a:cxn ang="0">
                  <a:pos x="224" y="103"/>
                </a:cxn>
                <a:cxn ang="0">
                  <a:pos x="274" y="93"/>
                </a:cxn>
                <a:cxn ang="0">
                  <a:pos x="325" y="93"/>
                </a:cxn>
                <a:cxn ang="0">
                  <a:pos x="372" y="84"/>
                </a:cxn>
                <a:cxn ang="0">
                  <a:pos x="423" y="74"/>
                </a:cxn>
                <a:cxn ang="0">
                  <a:pos x="473" y="65"/>
                </a:cxn>
                <a:cxn ang="0">
                  <a:pos x="523" y="53"/>
                </a:cxn>
                <a:cxn ang="0">
                  <a:pos x="571" y="36"/>
                </a:cxn>
                <a:cxn ang="0">
                  <a:pos x="597" y="31"/>
                </a:cxn>
              </a:cxnLst>
              <a:rect l="0" t="0" r="r" b="b"/>
              <a:pathLst>
                <a:path w="597" h="132">
                  <a:moveTo>
                    <a:pt x="597" y="33"/>
                  </a:moveTo>
                  <a:lnTo>
                    <a:pt x="573" y="41"/>
                  </a:lnTo>
                  <a:lnTo>
                    <a:pt x="549" y="50"/>
                  </a:lnTo>
                  <a:lnTo>
                    <a:pt x="523" y="57"/>
                  </a:lnTo>
                  <a:lnTo>
                    <a:pt x="499" y="62"/>
                  </a:lnTo>
                  <a:lnTo>
                    <a:pt x="473" y="69"/>
                  </a:lnTo>
                  <a:lnTo>
                    <a:pt x="449" y="74"/>
                  </a:lnTo>
                  <a:lnTo>
                    <a:pt x="425" y="79"/>
                  </a:lnTo>
                  <a:lnTo>
                    <a:pt x="399" y="86"/>
                  </a:lnTo>
                  <a:lnTo>
                    <a:pt x="375" y="89"/>
                  </a:lnTo>
                  <a:lnTo>
                    <a:pt x="348" y="93"/>
                  </a:lnTo>
                  <a:lnTo>
                    <a:pt x="325" y="98"/>
                  </a:lnTo>
                  <a:lnTo>
                    <a:pt x="298" y="98"/>
                  </a:lnTo>
                  <a:lnTo>
                    <a:pt x="274" y="98"/>
                  </a:lnTo>
                  <a:lnTo>
                    <a:pt x="251" y="103"/>
                  </a:lnTo>
                  <a:lnTo>
                    <a:pt x="224" y="108"/>
                  </a:lnTo>
                  <a:lnTo>
                    <a:pt x="200" y="108"/>
                  </a:lnTo>
                  <a:lnTo>
                    <a:pt x="174" y="108"/>
                  </a:lnTo>
                  <a:lnTo>
                    <a:pt x="150" y="110"/>
                  </a:lnTo>
                  <a:lnTo>
                    <a:pt x="124" y="113"/>
                  </a:lnTo>
                  <a:lnTo>
                    <a:pt x="100" y="117"/>
                  </a:lnTo>
                  <a:lnTo>
                    <a:pt x="76" y="117"/>
                  </a:lnTo>
                  <a:lnTo>
                    <a:pt x="64" y="117"/>
                  </a:lnTo>
                  <a:lnTo>
                    <a:pt x="50" y="120"/>
                  </a:lnTo>
                  <a:lnTo>
                    <a:pt x="26" y="122"/>
                  </a:lnTo>
                  <a:lnTo>
                    <a:pt x="21" y="125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6" y="132"/>
                  </a:lnTo>
                  <a:lnTo>
                    <a:pt x="50" y="129"/>
                  </a:lnTo>
                  <a:lnTo>
                    <a:pt x="76" y="129"/>
                  </a:lnTo>
                  <a:lnTo>
                    <a:pt x="100" y="129"/>
                  </a:lnTo>
                  <a:lnTo>
                    <a:pt x="124" y="127"/>
                  </a:lnTo>
                  <a:lnTo>
                    <a:pt x="150" y="125"/>
                  </a:lnTo>
                  <a:lnTo>
                    <a:pt x="174" y="122"/>
                  </a:lnTo>
                  <a:lnTo>
                    <a:pt x="200" y="122"/>
                  </a:lnTo>
                  <a:lnTo>
                    <a:pt x="224" y="120"/>
                  </a:lnTo>
                  <a:lnTo>
                    <a:pt x="248" y="120"/>
                  </a:lnTo>
                  <a:lnTo>
                    <a:pt x="274" y="115"/>
                  </a:lnTo>
                  <a:lnTo>
                    <a:pt x="298" y="115"/>
                  </a:lnTo>
                  <a:lnTo>
                    <a:pt x="325" y="113"/>
                  </a:lnTo>
                  <a:lnTo>
                    <a:pt x="348" y="108"/>
                  </a:lnTo>
                  <a:lnTo>
                    <a:pt x="372" y="108"/>
                  </a:lnTo>
                  <a:lnTo>
                    <a:pt x="399" y="105"/>
                  </a:lnTo>
                  <a:lnTo>
                    <a:pt x="423" y="98"/>
                  </a:lnTo>
                  <a:lnTo>
                    <a:pt x="449" y="96"/>
                  </a:lnTo>
                  <a:lnTo>
                    <a:pt x="473" y="91"/>
                  </a:lnTo>
                  <a:lnTo>
                    <a:pt x="497" y="91"/>
                  </a:lnTo>
                  <a:lnTo>
                    <a:pt x="523" y="89"/>
                  </a:lnTo>
                  <a:lnTo>
                    <a:pt x="547" y="79"/>
                  </a:lnTo>
                  <a:lnTo>
                    <a:pt x="573" y="69"/>
                  </a:lnTo>
                  <a:lnTo>
                    <a:pt x="597" y="62"/>
                  </a:lnTo>
                  <a:lnTo>
                    <a:pt x="597" y="33"/>
                  </a:lnTo>
                  <a:close/>
                  <a:moveTo>
                    <a:pt x="597" y="0"/>
                  </a:moveTo>
                  <a:lnTo>
                    <a:pt x="573" y="7"/>
                  </a:lnTo>
                  <a:lnTo>
                    <a:pt x="547" y="17"/>
                  </a:lnTo>
                  <a:lnTo>
                    <a:pt x="523" y="24"/>
                  </a:lnTo>
                  <a:lnTo>
                    <a:pt x="497" y="29"/>
                  </a:lnTo>
                  <a:lnTo>
                    <a:pt x="473" y="45"/>
                  </a:lnTo>
                  <a:lnTo>
                    <a:pt x="449" y="50"/>
                  </a:lnTo>
                  <a:lnTo>
                    <a:pt x="423" y="55"/>
                  </a:lnTo>
                  <a:lnTo>
                    <a:pt x="399" y="62"/>
                  </a:lnTo>
                  <a:lnTo>
                    <a:pt x="372" y="65"/>
                  </a:lnTo>
                  <a:lnTo>
                    <a:pt x="348" y="72"/>
                  </a:lnTo>
                  <a:lnTo>
                    <a:pt x="325" y="77"/>
                  </a:lnTo>
                  <a:lnTo>
                    <a:pt x="298" y="79"/>
                  </a:lnTo>
                  <a:lnTo>
                    <a:pt x="274" y="79"/>
                  </a:lnTo>
                  <a:lnTo>
                    <a:pt x="248" y="84"/>
                  </a:lnTo>
                  <a:lnTo>
                    <a:pt x="224" y="89"/>
                  </a:lnTo>
                  <a:lnTo>
                    <a:pt x="200" y="89"/>
                  </a:lnTo>
                  <a:lnTo>
                    <a:pt x="174" y="91"/>
                  </a:lnTo>
                  <a:lnTo>
                    <a:pt x="153" y="93"/>
                  </a:lnTo>
                  <a:lnTo>
                    <a:pt x="150" y="93"/>
                  </a:lnTo>
                  <a:lnTo>
                    <a:pt x="124" y="103"/>
                  </a:lnTo>
                  <a:lnTo>
                    <a:pt x="100" y="108"/>
                  </a:lnTo>
                  <a:lnTo>
                    <a:pt x="83" y="113"/>
                  </a:lnTo>
                  <a:lnTo>
                    <a:pt x="100" y="113"/>
                  </a:lnTo>
                  <a:lnTo>
                    <a:pt x="124" y="108"/>
                  </a:lnTo>
                  <a:lnTo>
                    <a:pt x="150" y="105"/>
                  </a:lnTo>
                  <a:lnTo>
                    <a:pt x="174" y="103"/>
                  </a:lnTo>
                  <a:lnTo>
                    <a:pt x="200" y="103"/>
                  </a:lnTo>
                  <a:lnTo>
                    <a:pt x="224" y="103"/>
                  </a:lnTo>
                  <a:lnTo>
                    <a:pt x="248" y="98"/>
                  </a:lnTo>
                  <a:lnTo>
                    <a:pt x="274" y="93"/>
                  </a:lnTo>
                  <a:lnTo>
                    <a:pt x="298" y="93"/>
                  </a:lnTo>
                  <a:lnTo>
                    <a:pt x="325" y="93"/>
                  </a:lnTo>
                  <a:lnTo>
                    <a:pt x="348" y="89"/>
                  </a:lnTo>
                  <a:lnTo>
                    <a:pt x="372" y="84"/>
                  </a:lnTo>
                  <a:lnTo>
                    <a:pt x="399" y="81"/>
                  </a:lnTo>
                  <a:lnTo>
                    <a:pt x="423" y="74"/>
                  </a:lnTo>
                  <a:lnTo>
                    <a:pt x="449" y="69"/>
                  </a:lnTo>
                  <a:lnTo>
                    <a:pt x="473" y="65"/>
                  </a:lnTo>
                  <a:lnTo>
                    <a:pt x="497" y="57"/>
                  </a:lnTo>
                  <a:lnTo>
                    <a:pt x="523" y="53"/>
                  </a:lnTo>
                  <a:lnTo>
                    <a:pt x="547" y="45"/>
                  </a:lnTo>
                  <a:lnTo>
                    <a:pt x="571" y="36"/>
                  </a:lnTo>
                  <a:lnTo>
                    <a:pt x="597" y="29"/>
                  </a:lnTo>
                  <a:lnTo>
                    <a:pt x="597" y="3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B7BA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6" name="Freeform 642"/>
            <p:cNvSpPr>
              <a:spLocks noEditPoints="1"/>
            </p:cNvSpPr>
            <p:nvPr/>
          </p:nvSpPr>
          <p:spPr bwMode="auto">
            <a:xfrm>
              <a:off x="4526544" y="1933994"/>
              <a:ext cx="2005503" cy="443428"/>
            </a:xfrm>
            <a:custGeom>
              <a:avLst/>
              <a:gdLst/>
              <a:ahLst/>
              <a:cxnLst>
                <a:cxn ang="0">
                  <a:pos x="573" y="41"/>
                </a:cxn>
                <a:cxn ang="0">
                  <a:pos x="523" y="57"/>
                </a:cxn>
                <a:cxn ang="0">
                  <a:pos x="473" y="69"/>
                </a:cxn>
                <a:cxn ang="0">
                  <a:pos x="425" y="79"/>
                </a:cxn>
                <a:cxn ang="0">
                  <a:pos x="375" y="89"/>
                </a:cxn>
                <a:cxn ang="0">
                  <a:pos x="325" y="98"/>
                </a:cxn>
                <a:cxn ang="0">
                  <a:pos x="274" y="98"/>
                </a:cxn>
                <a:cxn ang="0">
                  <a:pos x="224" y="108"/>
                </a:cxn>
                <a:cxn ang="0">
                  <a:pos x="174" y="108"/>
                </a:cxn>
                <a:cxn ang="0">
                  <a:pos x="124" y="113"/>
                </a:cxn>
                <a:cxn ang="0">
                  <a:pos x="76" y="117"/>
                </a:cxn>
                <a:cxn ang="0">
                  <a:pos x="50" y="120"/>
                </a:cxn>
                <a:cxn ang="0">
                  <a:pos x="21" y="125"/>
                </a:cxn>
                <a:cxn ang="0">
                  <a:pos x="0" y="132"/>
                </a:cxn>
                <a:cxn ang="0">
                  <a:pos x="50" y="129"/>
                </a:cxn>
                <a:cxn ang="0">
                  <a:pos x="100" y="129"/>
                </a:cxn>
                <a:cxn ang="0">
                  <a:pos x="150" y="125"/>
                </a:cxn>
                <a:cxn ang="0">
                  <a:pos x="200" y="122"/>
                </a:cxn>
                <a:cxn ang="0">
                  <a:pos x="248" y="120"/>
                </a:cxn>
                <a:cxn ang="0">
                  <a:pos x="298" y="115"/>
                </a:cxn>
                <a:cxn ang="0">
                  <a:pos x="348" y="108"/>
                </a:cxn>
                <a:cxn ang="0">
                  <a:pos x="399" y="105"/>
                </a:cxn>
                <a:cxn ang="0">
                  <a:pos x="449" y="96"/>
                </a:cxn>
                <a:cxn ang="0">
                  <a:pos x="497" y="91"/>
                </a:cxn>
                <a:cxn ang="0">
                  <a:pos x="547" y="79"/>
                </a:cxn>
                <a:cxn ang="0">
                  <a:pos x="597" y="62"/>
                </a:cxn>
                <a:cxn ang="0">
                  <a:pos x="597" y="0"/>
                </a:cxn>
                <a:cxn ang="0">
                  <a:pos x="547" y="17"/>
                </a:cxn>
                <a:cxn ang="0">
                  <a:pos x="497" y="29"/>
                </a:cxn>
                <a:cxn ang="0">
                  <a:pos x="449" y="50"/>
                </a:cxn>
                <a:cxn ang="0">
                  <a:pos x="399" y="62"/>
                </a:cxn>
                <a:cxn ang="0">
                  <a:pos x="348" y="72"/>
                </a:cxn>
                <a:cxn ang="0">
                  <a:pos x="298" y="79"/>
                </a:cxn>
                <a:cxn ang="0">
                  <a:pos x="248" y="84"/>
                </a:cxn>
                <a:cxn ang="0">
                  <a:pos x="200" y="89"/>
                </a:cxn>
                <a:cxn ang="0">
                  <a:pos x="153" y="93"/>
                </a:cxn>
                <a:cxn ang="0">
                  <a:pos x="124" y="103"/>
                </a:cxn>
                <a:cxn ang="0">
                  <a:pos x="83" y="113"/>
                </a:cxn>
                <a:cxn ang="0">
                  <a:pos x="124" y="108"/>
                </a:cxn>
                <a:cxn ang="0">
                  <a:pos x="174" y="103"/>
                </a:cxn>
                <a:cxn ang="0">
                  <a:pos x="224" y="103"/>
                </a:cxn>
                <a:cxn ang="0">
                  <a:pos x="274" y="93"/>
                </a:cxn>
                <a:cxn ang="0">
                  <a:pos x="325" y="93"/>
                </a:cxn>
                <a:cxn ang="0">
                  <a:pos x="372" y="84"/>
                </a:cxn>
                <a:cxn ang="0">
                  <a:pos x="423" y="74"/>
                </a:cxn>
                <a:cxn ang="0">
                  <a:pos x="473" y="65"/>
                </a:cxn>
                <a:cxn ang="0">
                  <a:pos x="523" y="53"/>
                </a:cxn>
                <a:cxn ang="0">
                  <a:pos x="571" y="36"/>
                </a:cxn>
                <a:cxn ang="0">
                  <a:pos x="597" y="31"/>
                </a:cxn>
              </a:cxnLst>
              <a:rect l="0" t="0" r="r" b="b"/>
              <a:pathLst>
                <a:path w="597" h="132">
                  <a:moveTo>
                    <a:pt x="597" y="33"/>
                  </a:moveTo>
                  <a:lnTo>
                    <a:pt x="573" y="41"/>
                  </a:lnTo>
                  <a:lnTo>
                    <a:pt x="549" y="50"/>
                  </a:lnTo>
                  <a:lnTo>
                    <a:pt x="523" y="57"/>
                  </a:lnTo>
                  <a:lnTo>
                    <a:pt x="499" y="62"/>
                  </a:lnTo>
                  <a:lnTo>
                    <a:pt x="473" y="69"/>
                  </a:lnTo>
                  <a:lnTo>
                    <a:pt x="449" y="74"/>
                  </a:lnTo>
                  <a:lnTo>
                    <a:pt x="425" y="79"/>
                  </a:lnTo>
                  <a:lnTo>
                    <a:pt x="399" y="86"/>
                  </a:lnTo>
                  <a:lnTo>
                    <a:pt x="375" y="89"/>
                  </a:lnTo>
                  <a:lnTo>
                    <a:pt x="348" y="93"/>
                  </a:lnTo>
                  <a:lnTo>
                    <a:pt x="325" y="98"/>
                  </a:lnTo>
                  <a:lnTo>
                    <a:pt x="298" y="98"/>
                  </a:lnTo>
                  <a:lnTo>
                    <a:pt x="274" y="98"/>
                  </a:lnTo>
                  <a:lnTo>
                    <a:pt x="251" y="103"/>
                  </a:lnTo>
                  <a:lnTo>
                    <a:pt x="224" y="108"/>
                  </a:lnTo>
                  <a:lnTo>
                    <a:pt x="200" y="108"/>
                  </a:lnTo>
                  <a:lnTo>
                    <a:pt x="174" y="108"/>
                  </a:lnTo>
                  <a:lnTo>
                    <a:pt x="150" y="110"/>
                  </a:lnTo>
                  <a:lnTo>
                    <a:pt x="124" y="113"/>
                  </a:lnTo>
                  <a:lnTo>
                    <a:pt x="100" y="117"/>
                  </a:lnTo>
                  <a:lnTo>
                    <a:pt x="76" y="117"/>
                  </a:lnTo>
                  <a:lnTo>
                    <a:pt x="64" y="117"/>
                  </a:lnTo>
                  <a:lnTo>
                    <a:pt x="50" y="120"/>
                  </a:lnTo>
                  <a:lnTo>
                    <a:pt x="26" y="122"/>
                  </a:lnTo>
                  <a:lnTo>
                    <a:pt x="21" y="125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6" y="132"/>
                  </a:lnTo>
                  <a:lnTo>
                    <a:pt x="50" y="129"/>
                  </a:lnTo>
                  <a:lnTo>
                    <a:pt x="76" y="129"/>
                  </a:lnTo>
                  <a:lnTo>
                    <a:pt x="100" y="129"/>
                  </a:lnTo>
                  <a:lnTo>
                    <a:pt x="124" y="127"/>
                  </a:lnTo>
                  <a:lnTo>
                    <a:pt x="150" y="125"/>
                  </a:lnTo>
                  <a:lnTo>
                    <a:pt x="174" y="122"/>
                  </a:lnTo>
                  <a:lnTo>
                    <a:pt x="200" y="122"/>
                  </a:lnTo>
                  <a:lnTo>
                    <a:pt x="224" y="120"/>
                  </a:lnTo>
                  <a:lnTo>
                    <a:pt x="248" y="120"/>
                  </a:lnTo>
                  <a:lnTo>
                    <a:pt x="274" y="115"/>
                  </a:lnTo>
                  <a:lnTo>
                    <a:pt x="298" y="115"/>
                  </a:lnTo>
                  <a:lnTo>
                    <a:pt x="325" y="113"/>
                  </a:lnTo>
                  <a:lnTo>
                    <a:pt x="348" y="108"/>
                  </a:lnTo>
                  <a:lnTo>
                    <a:pt x="372" y="108"/>
                  </a:lnTo>
                  <a:lnTo>
                    <a:pt x="399" y="105"/>
                  </a:lnTo>
                  <a:lnTo>
                    <a:pt x="423" y="98"/>
                  </a:lnTo>
                  <a:lnTo>
                    <a:pt x="449" y="96"/>
                  </a:lnTo>
                  <a:lnTo>
                    <a:pt x="473" y="91"/>
                  </a:lnTo>
                  <a:lnTo>
                    <a:pt x="497" y="91"/>
                  </a:lnTo>
                  <a:lnTo>
                    <a:pt x="523" y="89"/>
                  </a:lnTo>
                  <a:lnTo>
                    <a:pt x="547" y="79"/>
                  </a:lnTo>
                  <a:lnTo>
                    <a:pt x="573" y="69"/>
                  </a:lnTo>
                  <a:lnTo>
                    <a:pt x="597" y="62"/>
                  </a:lnTo>
                  <a:lnTo>
                    <a:pt x="597" y="33"/>
                  </a:lnTo>
                  <a:moveTo>
                    <a:pt x="597" y="0"/>
                  </a:moveTo>
                  <a:lnTo>
                    <a:pt x="573" y="7"/>
                  </a:lnTo>
                  <a:lnTo>
                    <a:pt x="547" y="17"/>
                  </a:lnTo>
                  <a:lnTo>
                    <a:pt x="523" y="24"/>
                  </a:lnTo>
                  <a:lnTo>
                    <a:pt x="497" y="29"/>
                  </a:lnTo>
                  <a:lnTo>
                    <a:pt x="473" y="45"/>
                  </a:lnTo>
                  <a:lnTo>
                    <a:pt x="449" y="50"/>
                  </a:lnTo>
                  <a:lnTo>
                    <a:pt x="423" y="55"/>
                  </a:lnTo>
                  <a:lnTo>
                    <a:pt x="399" y="62"/>
                  </a:lnTo>
                  <a:lnTo>
                    <a:pt x="372" y="65"/>
                  </a:lnTo>
                  <a:lnTo>
                    <a:pt x="348" y="72"/>
                  </a:lnTo>
                  <a:lnTo>
                    <a:pt x="325" y="77"/>
                  </a:lnTo>
                  <a:lnTo>
                    <a:pt x="298" y="79"/>
                  </a:lnTo>
                  <a:lnTo>
                    <a:pt x="274" y="79"/>
                  </a:lnTo>
                  <a:lnTo>
                    <a:pt x="248" y="84"/>
                  </a:lnTo>
                  <a:lnTo>
                    <a:pt x="224" y="89"/>
                  </a:lnTo>
                  <a:lnTo>
                    <a:pt x="200" y="89"/>
                  </a:lnTo>
                  <a:lnTo>
                    <a:pt x="174" y="91"/>
                  </a:lnTo>
                  <a:lnTo>
                    <a:pt x="153" y="93"/>
                  </a:lnTo>
                  <a:lnTo>
                    <a:pt x="150" y="93"/>
                  </a:lnTo>
                  <a:lnTo>
                    <a:pt x="124" y="103"/>
                  </a:lnTo>
                  <a:lnTo>
                    <a:pt x="100" y="108"/>
                  </a:lnTo>
                  <a:lnTo>
                    <a:pt x="83" y="113"/>
                  </a:lnTo>
                  <a:lnTo>
                    <a:pt x="100" y="113"/>
                  </a:lnTo>
                  <a:lnTo>
                    <a:pt x="124" y="108"/>
                  </a:lnTo>
                  <a:lnTo>
                    <a:pt x="150" y="105"/>
                  </a:lnTo>
                  <a:lnTo>
                    <a:pt x="174" y="103"/>
                  </a:lnTo>
                  <a:lnTo>
                    <a:pt x="200" y="103"/>
                  </a:lnTo>
                  <a:lnTo>
                    <a:pt x="224" y="103"/>
                  </a:lnTo>
                  <a:lnTo>
                    <a:pt x="248" y="98"/>
                  </a:lnTo>
                  <a:lnTo>
                    <a:pt x="274" y="93"/>
                  </a:lnTo>
                  <a:lnTo>
                    <a:pt x="298" y="93"/>
                  </a:lnTo>
                  <a:lnTo>
                    <a:pt x="325" y="93"/>
                  </a:lnTo>
                  <a:lnTo>
                    <a:pt x="348" y="89"/>
                  </a:lnTo>
                  <a:lnTo>
                    <a:pt x="372" y="84"/>
                  </a:lnTo>
                  <a:lnTo>
                    <a:pt x="399" y="81"/>
                  </a:lnTo>
                  <a:lnTo>
                    <a:pt x="423" y="74"/>
                  </a:lnTo>
                  <a:lnTo>
                    <a:pt x="449" y="69"/>
                  </a:lnTo>
                  <a:lnTo>
                    <a:pt x="473" y="65"/>
                  </a:lnTo>
                  <a:lnTo>
                    <a:pt x="497" y="57"/>
                  </a:lnTo>
                  <a:lnTo>
                    <a:pt x="523" y="53"/>
                  </a:lnTo>
                  <a:lnTo>
                    <a:pt x="547" y="45"/>
                  </a:lnTo>
                  <a:lnTo>
                    <a:pt x="571" y="36"/>
                  </a:lnTo>
                  <a:lnTo>
                    <a:pt x="597" y="29"/>
                  </a:lnTo>
                  <a:lnTo>
                    <a:pt x="597" y="31"/>
                  </a:lnTo>
                  <a:lnTo>
                    <a:pt x="5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7" name="Freeform 643"/>
            <p:cNvSpPr>
              <a:spLocks/>
            </p:cNvSpPr>
            <p:nvPr/>
          </p:nvSpPr>
          <p:spPr bwMode="auto">
            <a:xfrm>
              <a:off x="4526544" y="2337110"/>
              <a:ext cx="70545" cy="30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A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8" name="Freeform 644"/>
            <p:cNvSpPr>
              <a:spLocks/>
            </p:cNvSpPr>
            <p:nvPr/>
          </p:nvSpPr>
          <p:spPr bwMode="auto">
            <a:xfrm>
              <a:off x="4526544" y="2337110"/>
              <a:ext cx="70545" cy="30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9" name="Freeform 645"/>
            <p:cNvSpPr>
              <a:spLocks/>
            </p:cNvSpPr>
            <p:nvPr/>
          </p:nvSpPr>
          <p:spPr bwMode="auto">
            <a:xfrm>
              <a:off x="4741539" y="2031414"/>
              <a:ext cx="1790508" cy="295619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507" y="7"/>
                </a:cxn>
                <a:cxn ang="0">
                  <a:pos x="483" y="16"/>
                </a:cxn>
                <a:cxn ang="0">
                  <a:pos x="459" y="24"/>
                </a:cxn>
                <a:cxn ang="0">
                  <a:pos x="433" y="28"/>
                </a:cxn>
                <a:cxn ang="0">
                  <a:pos x="409" y="36"/>
                </a:cxn>
                <a:cxn ang="0">
                  <a:pos x="385" y="40"/>
                </a:cxn>
                <a:cxn ang="0">
                  <a:pos x="359" y="45"/>
                </a:cxn>
                <a:cxn ang="0">
                  <a:pos x="335" y="52"/>
                </a:cxn>
                <a:cxn ang="0">
                  <a:pos x="308" y="55"/>
                </a:cxn>
                <a:cxn ang="0">
                  <a:pos x="284" y="60"/>
                </a:cxn>
                <a:cxn ang="0">
                  <a:pos x="261" y="64"/>
                </a:cxn>
                <a:cxn ang="0">
                  <a:pos x="234" y="64"/>
                </a:cxn>
                <a:cxn ang="0">
                  <a:pos x="210" y="64"/>
                </a:cxn>
                <a:cxn ang="0">
                  <a:pos x="184" y="69"/>
                </a:cxn>
                <a:cxn ang="0">
                  <a:pos x="160" y="74"/>
                </a:cxn>
                <a:cxn ang="0">
                  <a:pos x="136" y="74"/>
                </a:cxn>
                <a:cxn ang="0">
                  <a:pos x="110" y="74"/>
                </a:cxn>
                <a:cxn ang="0">
                  <a:pos x="86" y="76"/>
                </a:cxn>
                <a:cxn ang="0">
                  <a:pos x="60" y="79"/>
                </a:cxn>
                <a:cxn ang="0">
                  <a:pos x="36" y="84"/>
                </a:cxn>
                <a:cxn ang="0">
                  <a:pos x="19" y="84"/>
                </a:cxn>
                <a:cxn ang="0">
                  <a:pos x="12" y="86"/>
                </a:cxn>
                <a:cxn ang="0">
                  <a:pos x="0" y="88"/>
                </a:cxn>
                <a:cxn ang="0">
                  <a:pos x="12" y="88"/>
                </a:cxn>
                <a:cxn ang="0">
                  <a:pos x="36" y="88"/>
                </a:cxn>
                <a:cxn ang="0">
                  <a:pos x="60" y="84"/>
                </a:cxn>
                <a:cxn ang="0">
                  <a:pos x="86" y="81"/>
                </a:cxn>
                <a:cxn ang="0">
                  <a:pos x="110" y="79"/>
                </a:cxn>
                <a:cxn ang="0">
                  <a:pos x="136" y="79"/>
                </a:cxn>
                <a:cxn ang="0">
                  <a:pos x="160" y="79"/>
                </a:cxn>
                <a:cxn ang="0">
                  <a:pos x="187" y="74"/>
                </a:cxn>
                <a:cxn ang="0">
                  <a:pos x="210" y="69"/>
                </a:cxn>
                <a:cxn ang="0">
                  <a:pos x="234" y="69"/>
                </a:cxn>
                <a:cxn ang="0">
                  <a:pos x="261" y="69"/>
                </a:cxn>
                <a:cxn ang="0">
                  <a:pos x="284" y="64"/>
                </a:cxn>
                <a:cxn ang="0">
                  <a:pos x="311" y="60"/>
                </a:cxn>
                <a:cxn ang="0">
                  <a:pos x="335" y="57"/>
                </a:cxn>
                <a:cxn ang="0">
                  <a:pos x="361" y="50"/>
                </a:cxn>
                <a:cxn ang="0">
                  <a:pos x="385" y="45"/>
                </a:cxn>
                <a:cxn ang="0">
                  <a:pos x="409" y="40"/>
                </a:cxn>
                <a:cxn ang="0">
                  <a:pos x="435" y="33"/>
                </a:cxn>
                <a:cxn ang="0">
                  <a:pos x="459" y="28"/>
                </a:cxn>
                <a:cxn ang="0">
                  <a:pos x="485" y="21"/>
                </a:cxn>
                <a:cxn ang="0">
                  <a:pos x="509" y="12"/>
                </a:cxn>
                <a:cxn ang="0">
                  <a:pos x="533" y="4"/>
                </a:cxn>
                <a:cxn ang="0">
                  <a:pos x="533" y="2"/>
                </a:cxn>
                <a:cxn ang="0">
                  <a:pos x="533" y="0"/>
                </a:cxn>
              </a:cxnLst>
              <a:rect l="0" t="0" r="r" b="b"/>
              <a:pathLst>
                <a:path w="533" h="88">
                  <a:moveTo>
                    <a:pt x="533" y="0"/>
                  </a:moveTo>
                  <a:lnTo>
                    <a:pt x="507" y="7"/>
                  </a:lnTo>
                  <a:lnTo>
                    <a:pt x="483" y="16"/>
                  </a:lnTo>
                  <a:lnTo>
                    <a:pt x="459" y="24"/>
                  </a:lnTo>
                  <a:lnTo>
                    <a:pt x="433" y="28"/>
                  </a:lnTo>
                  <a:lnTo>
                    <a:pt x="409" y="36"/>
                  </a:lnTo>
                  <a:lnTo>
                    <a:pt x="385" y="40"/>
                  </a:lnTo>
                  <a:lnTo>
                    <a:pt x="359" y="45"/>
                  </a:lnTo>
                  <a:lnTo>
                    <a:pt x="335" y="52"/>
                  </a:lnTo>
                  <a:lnTo>
                    <a:pt x="308" y="55"/>
                  </a:lnTo>
                  <a:lnTo>
                    <a:pt x="284" y="60"/>
                  </a:lnTo>
                  <a:lnTo>
                    <a:pt x="261" y="64"/>
                  </a:lnTo>
                  <a:lnTo>
                    <a:pt x="234" y="64"/>
                  </a:lnTo>
                  <a:lnTo>
                    <a:pt x="210" y="64"/>
                  </a:lnTo>
                  <a:lnTo>
                    <a:pt x="184" y="69"/>
                  </a:lnTo>
                  <a:lnTo>
                    <a:pt x="160" y="74"/>
                  </a:lnTo>
                  <a:lnTo>
                    <a:pt x="136" y="74"/>
                  </a:lnTo>
                  <a:lnTo>
                    <a:pt x="110" y="74"/>
                  </a:lnTo>
                  <a:lnTo>
                    <a:pt x="86" y="76"/>
                  </a:lnTo>
                  <a:lnTo>
                    <a:pt x="60" y="79"/>
                  </a:lnTo>
                  <a:lnTo>
                    <a:pt x="36" y="84"/>
                  </a:lnTo>
                  <a:lnTo>
                    <a:pt x="19" y="84"/>
                  </a:lnTo>
                  <a:lnTo>
                    <a:pt x="12" y="86"/>
                  </a:lnTo>
                  <a:lnTo>
                    <a:pt x="0" y="88"/>
                  </a:lnTo>
                  <a:lnTo>
                    <a:pt x="12" y="88"/>
                  </a:lnTo>
                  <a:lnTo>
                    <a:pt x="36" y="88"/>
                  </a:lnTo>
                  <a:lnTo>
                    <a:pt x="60" y="84"/>
                  </a:lnTo>
                  <a:lnTo>
                    <a:pt x="86" y="81"/>
                  </a:lnTo>
                  <a:lnTo>
                    <a:pt x="110" y="79"/>
                  </a:lnTo>
                  <a:lnTo>
                    <a:pt x="136" y="79"/>
                  </a:lnTo>
                  <a:lnTo>
                    <a:pt x="160" y="79"/>
                  </a:lnTo>
                  <a:lnTo>
                    <a:pt x="187" y="74"/>
                  </a:lnTo>
                  <a:lnTo>
                    <a:pt x="210" y="69"/>
                  </a:lnTo>
                  <a:lnTo>
                    <a:pt x="234" y="69"/>
                  </a:lnTo>
                  <a:lnTo>
                    <a:pt x="261" y="69"/>
                  </a:lnTo>
                  <a:lnTo>
                    <a:pt x="284" y="64"/>
                  </a:lnTo>
                  <a:lnTo>
                    <a:pt x="311" y="60"/>
                  </a:lnTo>
                  <a:lnTo>
                    <a:pt x="335" y="57"/>
                  </a:lnTo>
                  <a:lnTo>
                    <a:pt x="361" y="50"/>
                  </a:lnTo>
                  <a:lnTo>
                    <a:pt x="385" y="45"/>
                  </a:lnTo>
                  <a:lnTo>
                    <a:pt x="409" y="40"/>
                  </a:lnTo>
                  <a:lnTo>
                    <a:pt x="435" y="33"/>
                  </a:lnTo>
                  <a:lnTo>
                    <a:pt x="459" y="28"/>
                  </a:lnTo>
                  <a:lnTo>
                    <a:pt x="485" y="21"/>
                  </a:lnTo>
                  <a:lnTo>
                    <a:pt x="509" y="12"/>
                  </a:lnTo>
                  <a:lnTo>
                    <a:pt x="533" y="4"/>
                  </a:lnTo>
                  <a:lnTo>
                    <a:pt x="533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3A54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0" name="Freeform 646"/>
            <p:cNvSpPr>
              <a:spLocks/>
            </p:cNvSpPr>
            <p:nvPr/>
          </p:nvSpPr>
          <p:spPr bwMode="auto">
            <a:xfrm>
              <a:off x="4741539" y="2031414"/>
              <a:ext cx="1790508" cy="295619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507" y="7"/>
                </a:cxn>
                <a:cxn ang="0">
                  <a:pos x="483" y="16"/>
                </a:cxn>
                <a:cxn ang="0">
                  <a:pos x="459" y="24"/>
                </a:cxn>
                <a:cxn ang="0">
                  <a:pos x="433" y="28"/>
                </a:cxn>
                <a:cxn ang="0">
                  <a:pos x="409" y="36"/>
                </a:cxn>
                <a:cxn ang="0">
                  <a:pos x="385" y="40"/>
                </a:cxn>
                <a:cxn ang="0">
                  <a:pos x="359" y="45"/>
                </a:cxn>
                <a:cxn ang="0">
                  <a:pos x="335" y="52"/>
                </a:cxn>
                <a:cxn ang="0">
                  <a:pos x="308" y="55"/>
                </a:cxn>
                <a:cxn ang="0">
                  <a:pos x="284" y="60"/>
                </a:cxn>
                <a:cxn ang="0">
                  <a:pos x="261" y="64"/>
                </a:cxn>
                <a:cxn ang="0">
                  <a:pos x="234" y="64"/>
                </a:cxn>
                <a:cxn ang="0">
                  <a:pos x="210" y="64"/>
                </a:cxn>
                <a:cxn ang="0">
                  <a:pos x="184" y="69"/>
                </a:cxn>
                <a:cxn ang="0">
                  <a:pos x="160" y="74"/>
                </a:cxn>
                <a:cxn ang="0">
                  <a:pos x="136" y="74"/>
                </a:cxn>
                <a:cxn ang="0">
                  <a:pos x="110" y="74"/>
                </a:cxn>
                <a:cxn ang="0">
                  <a:pos x="86" y="76"/>
                </a:cxn>
                <a:cxn ang="0">
                  <a:pos x="60" y="79"/>
                </a:cxn>
                <a:cxn ang="0">
                  <a:pos x="36" y="84"/>
                </a:cxn>
                <a:cxn ang="0">
                  <a:pos x="19" y="84"/>
                </a:cxn>
                <a:cxn ang="0">
                  <a:pos x="12" y="86"/>
                </a:cxn>
                <a:cxn ang="0">
                  <a:pos x="0" y="88"/>
                </a:cxn>
                <a:cxn ang="0">
                  <a:pos x="12" y="88"/>
                </a:cxn>
                <a:cxn ang="0">
                  <a:pos x="36" y="88"/>
                </a:cxn>
                <a:cxn ang="0">
                  <a:pos x="60" y="84"/>
                </a:cxn>
                <a:cxn ang="0">
                  <a:pos x="86" y="81"/>
                </a:cxn>
                <a:cxn ang="0">
                  <a:pos x="110" y="79"/>
                </a:cxn>
                <a:cxn ang="0">
                  <a:pos x="136" y="79"/>
                </a:cxn>
                <a:cxn ang="0">
                  <a:pos x="160" y="79"/>
                </a:cxn>
                <a:cxn ang="0">
                  <a:pos x="187" y="74"/>
                </a:cxn>
                <a:cxn ang="0">
                  <a:pos x="210" y="69"/>
                </a:cxn>
                <a:cxn ang="0">
                  <a:pos x="234" y="69"/>
                </a:cxn>
                <a:cxn ang="0">
                  <a:pos x="261" y="69"/>
                </a:cxn>
                <a:cxn ang="0">
                  <a:pos x="284" y="64"/>
                </a:cxn>
                <a:cxn ang="0">
                  <a:pos x="311" y="60"/>
                </a:cxn>
                <a:cxn ang="0">
                  <a:pos x="335" y="57"/>
                </a:cxn>
                <a:cxn ang="0">
                  <a:pos x="361" y="50"/>
                </a:cxn>
                <a:cxn ang="0">
                  <a:pos x="385" y="45"/>
                </a:cxn>
                <a:cxn ang="0">
                  <a:pos x="409" y="40"/>
                </a:cxn>
                <a:cxn ang="0">
                  <a:pos x="435" y="33"/>
                </a:cxn>
                <a:cxn ang="0">
                  <a:pos x="459" y="28"/>
                </a:cxn>
                <a:cxn ang="0">
                  <a:pos x="485" y="21"/>
                </a:cxn>
                <a:cxn ang="0">
                  <a:pos x="509" y="12"/>
                </a:cxn>
                <a:cxn ang="0">
                  <a:pos x="533" y="4"/>
                </a:cxn>
                <a:cxn ang="0">
                  <a:pos x="533" y="2"/>
                </a:cxn>
                <a:cxn ang="0">
                  <a:pos x="533" y="0"/>
                </a:cxn>
              </a:cxnLst>
              <a:rect l="0" t="0" r="r" b="b"/>
              <a:pathLst>
                <a:path w="533" h="88">
                  <a:moveTo>
                    <a:pt x="533" y="0"/>
                  </a:moveTo>
                  <a:lnTo>
                    <a:pt x="507" y="7"/>
                  </a:lnTo>
                  <a:lnTo>
                    <a:pt x="483" y="16"/>
                  </a:lnTo>
                  <a:lnTo>
                    <a:pt x="459" y="24"/>
                  </a:lnTo>
                  <a:lnTo>
                    <a:pt x="433" y="28"/>
                  </a:lnTo>
                  <a:lnTo>
                    <a:pt x="409" y="36"/>
                  </a:lnTo>
                  <a:lnTo>
                    <a:pt x="385" y="40"/>
                  </a:lnTo>
                  <a:lnTo>
                    <a:pt x="359" y="45"/>
                  </a:lnTo>
                  <a:lnTo>
                    <a:pt x="335" y="52"/>
                  </a:lnTo>
                  <a:lnTo>
                    <a:pt x="308" y="55"/>
                  </a:lnTo>
                  <a:lnTo>
                    <a:pt x="284" y="60"/>
                  </a:lnTo>
                  <a:lnTo>
                    <a:pt x="261" y="64"/>
                  </a:lnTo>
                  <a:lnTo>
                    <a:pt x="234" y="64"/>
                  </a:lnTo>
                  <a:lnTo>
                    <a:pt x="210" y="64"/>
                  </a:lnTo>
                  <a:lnTo>
                    <a:pt x="184" y="69"/>
                  </a:lnTo>
                  <a:lnTo>
                    <a:pt x="160" y="74"/>
                  </a:lnTo>
                  <a:lnTo>
                    <a:pt x="136" y="74"/>
                  </a:lnTo>
                  <a:lnTo>
                    <a:pt x="110" y="74"/>
                  </a:lnTo>
                  <a:lnTo>
                    <a:pt x="86" y="76"/>
                  </a:lnTo>
                  <a:lnTo>
                    <a:pt x="60" y="79"/>
                  </a:lnTo>
                  <a:lnTo>
                    <a:pt x="36" y="84"/>
                  </a:lnTo>
                  <a:lnTo>
                    <a:pt x="19" y="84"/>
                  </a:lnTo>
                  <a:lnTo>
                    <a:pt x="12" y="86"/>
                  </a:lnTo>
                  <a:lnTo>
                    <a:pt x="0" y="88"/>
                  </a:lnTo>
                  <a:lnTo>
                    <a:pt x="12" y="88"/>
                  </a:lnTo>
                  <a:lnTo>
                    <a:pt x="36" y="88"/>
                  </a:lnTo>
                  <a:lnTo>
                    <a:pt x="60" y="84"/>
                  </a:lnTo>
                  <a:lnTo>
                    <a:pt x="86" y="81"/>
                  </a:lnTo>
                  <a:lnTo>
                    <a:pt x="110" y="79"/>
                  </a:lnTo>
                  <a:lnTo>
                    <a:pt x="136" y="79"/>
                  </a:lnTo>
                  <a:lnTo>
                    <a:pt x="160" y="79"/>
                  </a:lnTo>
                  <a:lnTo>
                    <a:pt x="187" y="74"/>
                  </a:lnTo>
                  <a:lnTo>
                    <a:pt x="210" y="69"/>
                  </a:lnTo>
                  <a:lnTo>
                    <a:pt x="234" y="69"/>
                  </a:lnTo>
                  <a:lnTo>
                    <a:pt x="261" y="69"/>
                  </a:lnTo>
                  <a:lnTo>
                    <a:pt x="284" y="64"/>
                  </a:lnTo>
                  <a:lnTo>
                    <a:pt x="311" y="60"/>
                  </a:lnTo>
                  <a:lnTo>
                    <a:pt x="335" y="57"/>
                  </a:lnTo>
                  <a:lnTo>
                    <a:pt x="361" y="50"/>
                  </a:lnTo>
                  <a:lnTo>
                    <a:pt x="385" y="45"/>
                  </a:lnTo>
                  <a:lnTo>
                    <a:pt x="409" y="40"/>
                  </a:lnTo>
                  <a:lnTo>
                    <a:pt x="435" y="33"/>
                  </a:lnTo>
                  <a:lnTo>
                    <a:pt x="459" y="28"/>
                  </a:lnTo>
                  <a:lnTo>
                    <a:pt x="485" y="21"/>
                  </a:lnTo>
                  <a:lnTo>
                    <a:pt x="509" y="12"/>
                  </a:lnTo>
                  <a:lnTo>
                    <a:pt x="533" y="4"/>
                  </a:lnTo>
                  <a:lnTo>
                    <a:pt x="533" y="2"/>
                  </a:lnTo>
                  <a:lnTo>
                    <a:pt x="53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1" name="Freeform 647"/>
            <p:cNvSpPr>
              <a:spLocks/>
            </p:cNvSpPr>
            <p:nvPr/>
          </p:nvSpPr>
          <p:spPr bwMode="auto">
            <a:xfrm>
              <a:off x="4660916" y="2273284"/>
              <a:ext cx="73905" cy="134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22" y="0"/>
                </a:cxn>
              </a:cxnLst>
              <a:rect l="0" t="0" r="r" b="b"/>
              <a:pathLst>
                <a:path w="22" h="4">
                  <a:moveTo>
                    <a:pt x="22" y="0"/>
                  </a:moveTo>
                  <a:lnTo>
                    <a:pt x="10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7BA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2" name="Freeform 648"/>
            <p:cNvSpPr>
              <a:spLocks/>
            </p:cNvSpPr>
            <p:nvPr/>
          </p:nvSpPr>
          <p:spPr bwMode="auto">
            <a:xfrm>
              <a:off x="4660916" y="2273284"/>
              <a:ext cx="73905" cy="134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22" y="0"/>
                </a:cxn>
              </a:cxnLst>
              <a:rect l="0" t="0" r="r" b="b"/>
              <a:pathLst>
                <a:path w="22" h="4">
                  <a:moveTo>
                    <a:pt x="22" y="0"/>
                  </a:moveTo>
                  <a:lnTo>
                    <a:pt x="10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3" name="Freeform 649"/>
            <p:cNvSpPr>
              <a:spLocks noEditPoints="1"/>
            </p:cNvSpPr>
            <p:nvPr/>
          </p:nvSpPr>
          <p:spPr bwMode="auto">
            <a:xfrm>
              <a:off x="4526544" y="2273284"/>
              <a:ext cx="144450" cy="4031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43" y="0"/>
                </a:cxn>
                <a:cxn ang="0">
                  <a:pos x="33" y="2"/>
                </a:cxn>
                <a:cxn ang="0">
                  <a:pos x="31" y="4"/>
                </a:cxn>
                <a:cxn ang="0">
                  <a:pos x="40" y="4"/>
                </a:cxn>
                <a:cxn ang="0">
                  <a:pos x="43" y="0"/>
                </a:cxn>
              </a:cxnLst>
              <a:rect l="0" t="0" r="r" b="b"/>
              <a:pathLst>
                <a:path w="43" h="12">
                  <a:moveTo>
                    <a:pt x="26" y="2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4" y="4"/>
                  </a:lnTo>
                  <a:lnTo>
                    <a:pt x="26" y="2"/>
                  </a:lnTo>
                  <a:close/>
                  <a:moveTo>
                    <a:pt x="43" y="0"/>
                  </a:moveTo>
                  <a:lnTo>
                    <a:pt x="33" y="2"/>
                  </a:lnTo>
                  <a:lnTo>
                    <a:pt x="31" y="4"/>
                  </a:lnTo>
                  <a:lnTo>
                    <a:pt x="4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79A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4" name="Freeform 650"/>
            <p:cNvSpPr>
              <a:spLocks noEditPoints="1"/>
            </p:cNvSpPr>
            <p:nvPr/>
          </p:nvSpPr>
          <p:spPr bwMode="auto">
            <a:xfrm>
              <a:off x="4526544" y="2273284"/>
              <a:ext cx="144450" cy="4031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43" y="0"/>
                </a:cxn>
                <a:cxn ang="0">
                  <a:pos x="33" y="2"/>
                </a:cxn>
                <a:cxn ang="0">
                  <a:pos x="31" y="4"/>
                </a:cxn>
                <a:cxn ang="0">
                  <a:pos x="40" y="4"/>
                </a:cxn>
                <a:cxn ang="0">
                  <a:pos x="43" y="0"/>
                </a:cxn>
              </a:cxnLst>
              <a:rect l="0" t="0" r="r" b="b"/>
              <a:pathLst>
                <a:path w="43" h="12">
                  <a:moveTo>
                    <a:pt x="26" y="2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4" y="4"/>
                  </a:lnTo>
                  <a:lnTo>
                    <a:pt x="26" y="2"/>
                  </a:lnTo>
                  <a:moveTo>
                    <a:pt x="43" y="0"/>
                  </a:moveTo>
                  <a:lnTo>
                    <a:pt x="33" y="2"/>
                  </a:lnTo>
                  <a:lnTo>
                    <a:pt x="31" y="4"/>
                  </a:lnTo>
                  <a:lnTo>
                    <a:pt x="40" y="4"/>
                  </a:lnTo>
                  <a:lnTo>
                    <a:pt x="4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5" name="Freeform 651"/>
            <p:cNvSpPr>
              <a:spLocks/>
            </p:cNvSpPr>
            <p:nvPr/>
          </p:nvSpPr>
          <p:spPr bwMode="auto">
            <a:xfrm>
              <a:off x="4607167" y="2280002"/>
              <a:ext cx="30234" cy="67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F50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6" name="Freeform 652"/>
            <p:cNvSpPr>
              <a:spLocks/>
            </p:cNvSpPr>
            <p:nvPr/>
          </p:nvSpPr>
          <p:spPr bwMode="auto">
            <a:xfrm>
              <a:off x="4607167" y="2280002"/>
              <a:ext cx="30234" cy="67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" name="Freeform 653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98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26" y="211"/>
                </a:cxn>
                <a:cxn ang="0">
                  <a:pos x="0" y="213"/>
                </a:cxn>
                <a:cxn ang="0">
                  <a:pos x="0" y="218"/>
                </a:cxn>
              </a:cxnLst>
              <a:rect l="0" t="0" r="r" b="b"/>
              <a:pathLst>
                <a:path w="597" h="218">
                  <a:moveTo>
                    <a:pt x="0" y="218"/>
                  </a:moveTo>
                  <a:lnTo>
                    <a:pt x="26" y="215"/>
                  </a:lnTo>
                  <a:lnTo>
                    <a:pt x="50" y="213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98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0"/>
                  </a:ln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26" y="211"/>
                  </a:lnTo>
                  <a:lnTo>
                    <a:pt x="0" y="213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ED22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9" name="Freeform 654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98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26" y="211"/>
                </a:cxn>
                <a:cxn ang="0">
                  <a:pos x="0" y="213"/>
                </a:cxn>
                <a:cxn ang="0">
                  <a:pos x="0" y="218"/>
                </a:cxn>
              </a:cxnLst>
              <a:rect l="0" t="0" r="r" b="b"/>
              <a:pathLst>
                <a:path w="597" h="218">
                  <a:moveTo>
                    <a:pt x="0" y="218"/>
                  </a:moveTo>
                  <a:lnTo>
                    <a:pt x="26" y="215"/>
                  </a:lnTo>
                  <a:lnTo>
                    <a:pt x="50" y="213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98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0"/>
                  </a:ln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26" y="211"/>
                  </a:lnTo>
                  <a:lnTo>
                    <a:pt x="0" y="213"/>
                  </a:lnTo>
                  <a:lnTo>
                    <a:pt x="0" y="21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1" name="Freeform 655"/>
            <p:cNvSpPr>
              <a:spLocks noEditPoints="1"/>
            </p:cNvSpPr>
            <p:nvPr/>
          </p:nvSpPr>
          <p:spPr bwMode="auto">
            <a:xfrm>
              <a:off x="4734821" y="1554393"/>
              <a:ext cx="1797227" cy="718891"/>
            </a:xfrm>
            <a:custGeom>
              <a:avLst/>
              <a:gdLst/>
              <a:ahLst/>
              <a:cxnLst>
                <a:cxn ang="0">
                  <a:pos x="511" y="22"/>
                </a:cxn>
                <a:cxn ang="0">
                  <a:pos x="461" y="39"/>
                </a:cxn>
                <a:cxn ang="0">
                  <a:pos x="413" y="70"/>
                </a:cxn>
                <a:cxn ang="0">
                  <a:pos x="363" y="87"/>
                </a:cxn>
                <a:cxn ang="0">
                  <a:pos x="313" y="106"/>
                </a:cxn>
                <a:cxn ang="0">
                  <a:pos x="286" y="115"/>
                </a:cxn>
                <a:cxn ang="0">
                  <a:pos x="239" y="132"/>
                </a:cxn>
                <a:cxn ang="0">
                  <a:pos x="189" y="156"/>
                </a:cxn>
                <a:cxn ang="0">
                  <a:pos x="138" y="175"/>
                </a:cxn>
                <a:cxn ang="0">
                  <a:pos x="88" y="199"/>
                </a:cxn>
                <a:cxn ang="0">
                  <a:pos x="55" y="211"/>
                </a:cxn>
                <a:cxn ang="0">
                  <a:pos x="88" y="206"/>
                </a:cxn>
                <a:cxn ang="0">
                  <a:pos x="112" y="197"/>
                </a:cxn>
                <a:cxn ang="0">
                  <a:pos x="162" y="173"/>
                </a:cxn>
                <a:cxn ang="0">
                  <a:pos x="212" y="151"/>
                </a:cxn>
                <a:cxn ang="0">
                  <a:pos x="263" y="130"/>
                </a:cxn>
                <a:cxn ang="0">
                  <a:pos x="310" y="118"/>
                </a:cxn>
                <a:cxn ang="0">
                  <a:pos x="361" y="96"/>
                </a:cxn>
                <a:cxn ang="0">
                  <a:pos x="411" y="79"/>
                </a:cxn>
                <a:cxn ang="0">
                  <a:pos x="461" y="53"/>
                </a:cxn>
                <a:cxn ang="0">
                  <a:pos x="511" y="36"/>
                </a:cxn>
                <a:cxn ang="0">
                  <a:pos x="535" y="19"/>
                </a:cxn>
                <a:cxn ang="0">
                  <a:pos x="511" y="5"/>
                </a:cxn>
                <a:cxn ang="0">
                  <a:pos x="461" y="22"/>
                </a:cxn>
                <a:cxn ang="0">
                  <a:pos x="411" y="55"/>
                </a:cxn>
                <a:cxn ang="0">
                  <a:pos x="361" y="72"/>
                </a:cxn>
                <a:cxn ang="0">
                  <a:pos x="310" y="91"/>
                </a:cxn>
                <a:cxn ang="0">
                  <a:pos x="263" y="111"/>
                </a:cxn>
                <a:cxn ang="0">
                  <a:pos x="212" y="130"/>
                </a:cxn>
                <a:cxn ang="0">
                  <a:pos x="162" y="154"/>
                </a:cxn>
                <a:cxn ang="0">
                  <a:pos x="112" y="178"/>
                </a:cxn>
                <a:cxn ang="0">
                  <a:pos x="62" y="197"/>
                </a:cxn>
                <a:cxn ang="0">
                  <a:pos x="14" y="211"/>
                </a:cxn>
                <a:cxn ang="0">
                  <a:pos x="14" y="214"/>
                </a:cxn>
                <a:cxn ang="0">
                  <a:pos x="38" y="211"/>
                </a:cxn>
                <a:cxn ang="0">
                  <a:pos x="86" y="194"/>
                </a:cxn>
                <a:cxn ang="0">
                  <a:pos x="136" y="170"/>
                </a:cxn>
                <a:cxn ang="0">
                  <a:pos x="162" y="161"/>
                </a:cxn>
                <a:cxn ang="0">
                  <a:pos x="210" y="139"/>
                </a:cxn>
                <a:cxn ang="0">
                  <a:pos x="260" y="118"/>
                </a:cxn>
                <a:cxn ang="0">
                  <a:pos x="310" y="101"/>
                </a:cxn>
                <a:cxn ang="0">
                  <a:pos x="361" y="82"/>
                </a:cxn>
                <a:cxn ang="0">
                  <a:pos x="411" y="65"/>
                </a:cxn>
                <a:cxn ang="0">
                  <a:pos x="461" y="34"/>
                </a:cxn>
                <a:cxn ang="0">
                  <a:pos x="509" y="17"/>
                </a:cxn>
                <a:cxn ang="0">
                  <a:pos x="535" y="17"/>
                </a:cxn>
              </a:cxnLst>
              <a:rect l="0" t="0" r="r" b="b"/>
              <a:pathLst>
                <a:path w="535" h="214">
                  <a:moveTo>
                    <a:pt x="535" y="19"/>
                  </a:moveTo>
                  <a:lnTo>
                    <a:pt x="511" y="22"/>
                  </a:lnTo>
                  <a:lnTo>
                    <a:pt x="487" y="31"/>
                  </a:lnTo>
                  <a:lnTo>
                    <a:pt x="461" y="39"/>
                  </a:lnTo>
                  <a:lnTo>
                    <a:pt x="437" y="46"/>
                  </a:lnTo>
                  <a:lnTo>
                    <a:pt x="413" y="70"/>
                  </a:lnTo>
                  <a:lnTo>
                    <a:pt x="387" y="77"/>
                  </a:lnTo>
                  <a:lnTo>
                    <a:pt x="363" y="87"/>
                  </a:lnTo>
                  <a:lnTo>
                    <a:pt x="337" y="96"/>
                  </a:lnTo>
                  <a:lnTo>
                    <a:pt x="313" y="106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63" y="123"/>
                  </a:lnTo>
                  <a:lnTo>
                    <a:pt x="239" y="132"/>
                  </a:lnTo>
                  <a:lnTo>
                    <a:pt x="212" y="144"/>
                  </a:lnTo>
                  <a:lnTo>
                    <a:pt x="189" y="156"/>
                  </a:lnTo>
                  <a:lnTo>
                    <a:pt x="162" y="166"/>
                  </a:lnTo>
                  <a:lnTo>
                    <a:pt x="138" y="175"/>
                  </a:lnTo>
                  <a:lnTo>
                    <a:pt x="114" y="190"/>
                  </a:lnTo>
                  <a:lnTo>
                    <a:pt x="88" y="199"/>
                  </a:lnTo>
                  <a:lnTo>
                    <a:pt x="64" y="209"/>
                  </a:lnTo>
                  <a:lnTo>
                    <a:pt x="55" y="211"/>
                  </a:lnTo>
                  <a:lnTo>
                    <a:pt x="62" y="209"/>
                  </a:lnTo>
                  <a:lnTo>
                    <a:pt x="88" y="206"/>
                  </a:lnTo>
                  <a:lnTo>
                    <a:pt x="91" y="206"/>
                  </a:lnTo>
                  <a:lnTo>
                    <a:pt x="112" y="197"/>
                  </a:lnTo>
                  <a:lnTo>
                    <a:pt x="138" y="182"/>
                  </a:lnTo>
                  <a:lnTo>
                    <a:pt x="162" y="173"/>
                  </a:lnTo>
                  <a:lnTo>
                    <a:pt x="186" y="163"/>
                  </a:lnTo>
                  <a:lnTo>
                    <a:pt x="212" y="151"/>
                  </a:lnTo>
                  <a:lnTo>
                    <a:pt x="236" y="139"/>
                  </a:lnTo>
                  <a:lnTo>
                    <a:pt x="263" y="130"/>
                  </a:lnTo>
                  <a:lnTo>
                    <a:pt x="286" y="123"/>
                  </a:lnTo>
                  <a:lnTo>
                    <a:pt x="310" y="118"/>
                  </a:lnTo>
                  <a:lnTo>
                    <a:pt x="337" y="106"/>
                  </a:lnTo>
                  <a:lnTo>
                    <a:pt x="361" y="96"/>
                  </a:lnTo>
                  <a:lnTo>
                    <a:pt x="387" y="87"/>
                  </a:lnTo>
                  <a:lnTo>
                    <a:pt x="411" y="79"/>
                  </a:lnTo>
                  <a:lnTo>
                    <a:pt x="435" y="60"/>
                  </a:lnTo>
                  <a:lnTo>
                    <a:pt x="461" y="53"/>
                  </a:lnTo>
                  <a:lnTo>
                    <a:pt x="485" y="43"/>
                  </a:lnTo>
                  <a:lnTo>
                    <a:pt x="511" y="36"/>
                  </a:lnTo>
                  <a:lnTo>
                    <a:pt x="535" y="31"/>
                  </a:lnTo>
                  <a:lnTo>
                    <a:pt x="535" y="19"/>
                  </a:lnTo>
                  <a:close/>
                  <a:moveTo>
                    <a:pt x="535" y="0"/>
                  </a:moveTo>
                  <a:lnTo>
                    <a:pt x="511" y="5"/>
                  </a:lnTo>
                  <a:lnTo>
                    <a:pt x="485" y="12"/>
                  </a:lnTo>
                  <a:lnTo>
                    <a:pt x="461" y="22"/>
                  </a:lnTo>
                  <a:lnTo>
                    <a:pt x="435" y="27"/>
                  </a:lnTo>
                  <a:lnTo>
                    <a:pt x="411" y="55"/>
                  </a:lnTo>
                  <a:lnTo>
                    <a:pt x="387" y="63"/>
                  </a:lnTo>
                  <a:lnTo>
                    <a:pt x="361" y="72"/>
                  </a:lnTo>
                  <a:lnTo>
                    <a:pt x="337" y="82"/>
                  </a:lnTo>
                  <a:lnTo>
                    <a:pt x="310" y="91"/>
                  </a:lnTo>
                  <a:lnTo>
                    <a:pt x="286" y="101"/>
                  </a:lnTo>
                  <a:lnTo>
                    <a:pt x="263" y="111"/>
                  </a:lnTo>
                  <a:lnTo>
                    <a:pt x="236" y="120"/>
                  </a:lnTo>
                  <a:lnTo>
                    <a:pt x="212" y="130"/>
                  </a:lnTo>
                  <a:lnTo>
                    <a:pt x="186" y="142"/>
                  </a:lnTo>
                  <a:lnTo>
                    <a:pt x="162" y="154"/>
                  </a:lnTo>
                  <a:lnTo>
                    <a:pt x="138" y="166"/>
                  </a:lnTo>
                  <a:lnTo>
                    <a:pt x="112" y="178"/>
                  </a:lnTo>
                  <a:lnTo>
                    <a:pt x="88" y="187"/>
                  </a:lnTo>
                  <a:lnTo>
                    <a:pt x="62" y="197"/>
                  </a:lnTo>
                  <a:lnTo>
                    <a:pt x="38" y="204"/>
                  </a:lnTo>
                  <a:lnTo>
                    <a:pt x="14" y="211"/>
                  </a:lnTo>
                  <a:lnTo>
                    <a:pt x="0" y="214"/>
                  </a:lnTo>
                  <a:lnTo>
                    <a:pt x="14" y="214"/>
                  </a:lnTo>
                  <a:lnTo>
                    <a:pt x="26" y="214"/>
                  </a:lnTo>
                  <a:lnTo>
                    <a:pt x="38" y="211"/>
                  </a:lnTo>
                  <a:lnTo>
                    <a:pt x="62" y="204"/>
                  </a:lnTo>
                  <a:lnTo>
                    <a:pt x="86" y="194"/>
                  </a:lnTo>
                  <a:lnTo>
                    <a:pt x="112" y="185"/>
                  </a:lnTo>
                  <a:lnTo>
                    <a:pt x="136" y="170"/>
                  </a:lnTo>
                  <a:lnTo>
                    <a:pt x="162" y="161"/>
                  </a:lnTo>
                  <a:lnTo>
                    <a:pt x="162" y="161"/>
                  </a:lnTo>
                  <a:lnTo>
                    <a:pt x="186" y="151"/>
                  </a:lnTo>
                  <a:lnTo>
                    <a:pt x="210" y="139"/>
                  </a:lnTo>
                  <a:lnTo>
                    <a:pt x="236" y="127"/>
                  </a:lnTo>
                  <a:lnTo>
                    <a:pt x="260" y="118"/>
                  </a:lnTo>
                  <a:lnTo>
                    <a:pt x="286" y="111"/>
                  </a:lnTo>
                  <a:lnTo>
                    <a:pt x="310" y="101"/>
                  </a:lnTo>
                  <a:lnTo>
                    <a:pt x="337" y="91"/>
                  </a:lnTo>
                  <a:lnTo>
                    <a:pt x="361" y="82"/>
                  </a:lnTo>
                  <a:lnTo>
                    <a:pt x="384" y="72"/>
                  </a:lnTo>
                  <a:lnTo>
                    <a:pt x="411" y="65"/>
                  </a:lnTo>
                  <a:lnTo>
                    <a:pt x="435" y="41"/>
                  </a:lnTo>
                  <a:lnTo>
                    <a:pt x="461" y="34"/>
                  </a:lnTo>
                  <a:lnTo>
                    <a:pt x="485" y="27"/>
                  </a:lnTo>
                  <a:lnTo>
                    <a:pt x="509" y="17"/>
                  </a:lnTo>
                  <a:lnTo>
                    <a:pt x="535" y="15"/>
                  </a:lnTo>
                  <a:lnTo>
                    <a:pt x="535" y="1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BBE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7" name="Freeform 656"/>
            <p:cNvSpPr>
              <a:spLocks noEditPoints="1"/>
            </p:cNvSpPr>
            <p:nvPr/>
          </p:nvSpPr>
          <p:spPr bwMode="auto">
            <a:xfrm>
              <a:off x="4734821" y="1554393"/>
              <a:ext cx="1797227" cy="718891"/>
            </a:xfrm>
            <a:custGeom>
              <a:avLst/>
              <a:gdLst/>
              <a:ahLst/>
              <a:cxnLst>
                <a:cxn ang="0">
                  <a:pos x="511" y="22"/>
                </a:cxn>
                <a:cxn ang="0">
                  <a:pos x="461" y="39"/>
                </a:cxn>
                <a:cxn ang="0">
                  <a:pos x="413" y="70"/>
                </a:cxn>
                <a:cxn ang="0">
                  <a:pos x="363" y="87"/>
                </a:cxn>
                <a:cxn ang="0">
                  <a:pos x="313" y="106"/>
                </a:cxn>
                <a:cxn ang="0">
                  <a:pos x="286" y="115"/>
                </a:cxn>
                <a:cxn ang="0">
                  <a:pos x="239" y="132"/>
                </a:cxn>
                <a:cxn ang="0">
                  <a:pos x="189" y="156"/>
                </a:cxn>
                <a:cxn ang="0">
                  <a:pos x="138" y="175"/>
                </a:cxn>
                <a:cxn ang="0">
                  <a:pos x="88" y="199"/>
                </a:cxn>
                <a:cxn ang="0">
                  <a:pos x="55" y="211"/>
                </a:cxn>
                <a:cxn ang="0">
                  <a:pos x="88" y="206"/>
                </a:cxn>
                <a:cxn ang="0">
                  <a:pos x="112" y="197"/>
                </a:cxn>
                <a:cxn ang="0">
                  <a:pos x="162" y="173"/>
                </a:cxn>
                <a:cxn ang="0">
                  <a:pos x="212" y="151"/>
                </a:cxn>
                <a:cxn ang="0">
                  <a:pos x="263" y="130"/>
                </a:cxn>
                <a:cxn ang="0">
                  <a:pos x="310" y="118"/>
                </a:cxn>
                <a:cxn ang="0">
                  <a:pos x="361" y="96"/>
                </a:cxn>
                <a:cxn ang="0">
                  <a:pos x="411" y="79"/>
                </a:cxn>
                <a:cxn ang="0">
                  <a:pos x="461" y="53"/>
                </a:cxn>
                <a:cxn ang="0">
                  <a:pos x="511" y="36"/>
                </a:cxn>
                <a:cxn ang="0">
                  <a:pos x="535" y="19"/>
                </a:cxn>
                <a:cxn ang="0">
                  <a:pos x="511" y="5"/>
                </a:cxn>
                <a:cxn ang="0">
                  <a:pos x="461" y="22"/>
                </a:cxn>
                <a:cxn ang="0">
                  <a:pos x="411" y="55"/>
                </a:cxn>
                <a:cxn ang="0">
                  <a:pos x="361" y="72"/>
                </a:cxn>
                <a:cxn ang="0">
                  <a:pos x="310" y="91"/>
                </a:cxn>
                <a:cxn ang="0">
                  <a:pos x="263" y="111"/>
                </a:cxn>
                <a:cxn ang="0">
                  <a:pos x="212" y="130"/>
                </a:cxn>
                <a:cxn ang="0">
                  <a:pos x="162" y="154"/>
                </a:cxn>
                <a:cxn ang="0">
                  <a:pos x="112" y="178"/>
                </a:cxn>
                <a:cxn ang="0">
                  <a:pos x="62" y="197"/>
                </a:cxn>
                <a:cxn ang="0">
                  <a:pos x="14" y="211"/>
                </a:cxn>
                <a:cxn ang="0">
                  <a:pos x="14" y="214"/>
                </a:cxn>
                <a:cxn ang="0">
                  <a:pos x="38" y="211"/>
                </a:cxn>
                <a:cxn ang="0">
                  <a:pos x="86" y="194"/>
                </a:cxn>
                <a:cxn ang="0">
                  <a:pos x="136" y="170"/>
                </a:cxn>
                <a:cxn ang="0">
                  <a:pos x="162" y="161"/>
                </a:cxn>
                <a:cxn ang="0">
                  <a:pos x="210" y="139"/>
                </a:cxn>
                <a:cxn ang="0">
                  <a:pos x="260" y="118"/>
                </a:cxn>
                <a:cxn ang="0">
                  <a:pos x="310" y="101"/>
                </a:cxn>
                <a:cxn ang="0">
                  <a:pos x="361" y="82"/>
                </a:cxn>
                <a:cxn ang="0">
                  <a:pos x="411" y="65"/>
                </a:cxn>
                <a:cxn ang="0">
                  <a:pos x="461" y="34"/>
                </a:cxn>
                <a:cxn ang="0">
                  <a:pos x="509" y="17"/>
                </a:cxn>
                <a:cxn ang="0">
                  <a:pos x="535" y="17"/>
                </a:cxn>
              </a:cxnLst>
              <a:rect l="0" t="0" r="r" b="b"/>
              <a:pathLst>
                <a:path w="535" h="214">
                  <a:moveTo>
                    <a:pt x="535" y="19"/>
                  </a:moveTo>
                  <a:lnTo>
                    <a:pt x="511" y="22"/>
                  </a:lnTo>
                  <a:lnTo>
                    <a:pt x="487" y="31"/>
                  </a:lnTo>
                  <a:lnTo>
                    <a:pt x="461" y="39"/>
                  </a:lnTo>
                  <a:lnTo>
                    <a:pt x="437" y="46"/>
                  </a:lnTo>
                  <a:lnTo>
                    <a:pt x="413" y="70"/>
                  </a:lnTo>
                  <a:lnTo>
                    <a:pt x="387" y="77"/>
                  </a:lnTo>
                  <a:lnTo>
                    <a:pt x="363" y="87"/>
                  </a:lnTo>
                  <a:lnTo>
                    <a:pt x="337" y="96"/>
                  </a:lnTo>
                  <a:lnTo>
                    <a:pt x="313" y="106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63" y="123"/>
                  </a:lnTo>
                  <a:lnTo>
                    <a:pt x="239" y="132"/>
                  </a:lnTo>
                  <a:lnTo>
                    <a:pt x="212" y="144"/>
                  </a:lnTo>
                  <a:lnTo>
                    <a:pt x="189" y="156"/>
                  </a:lnTo>
                  <a:lnTo>
                    <a:pt x="162" y="166"/>
                  </a:lnTo>
                  <a:lnTo>
                    <a:pt x="138" y="175"/>
                  </a:lnTo>
                  <a:lnTo>
                    <a:pt x="114" y="190"/>
                  </a:lnTo>
                  <a:lnTo>
                    <a:pt x="88" y="199"/>
                  </a:lnTo>
                  <a:lnTo>
                    <a:pt x="64" y="209"/>
                  </a:lnTo>
                  <a:lnTo>
                    <a:pt x="55" y="211"/>
                  </a:lnTo>
                  <a:lnTo>
                    <a:pt x="62" y="209"/>
                  </a:lnTo>
                  <a:lnTo>
                    <a:pt x="88" y="206"/>
                  </a:lnTo>
                  <a:lnTo>
                    <a:pt x="91" y="206"/>
                  </a:lnTo>
                  <a:lnTo>
                    <a:pt x="112" y="197"/>
                  </a:lnTo>
                  <a:lnTo>
                    <a:pt x="138" y="182"/>
                  </a:lnTo>
                  <a:lnTo>
                    <a:pt x="162" y="173"/>
                  </a:lnTo>
                  <a:lnTo>
                    <a:pt x="186" y="163"/>
                  </a:lnTo>
                  <a:lnTo>
                    <a:pt x="212" y="151"/>
                  </a:lnTo>
                  <a:lnTo>
                    <a:pt x="236" y="139"/>
                  </a:lnTo>
                  <a:lnTo>
                    <a:pt x="263" y="130"/>
                  </a:lnTo>
                  <a:lnTo>
                    <a:pt x="286" y="123"/>
                  </a:lnTo>
                  <a:lnTo>
                    <a:pt x="310" y="118"/>
                  </a:lnTo>
                  <a:lnTo>
                    <a:pt x="337" y="106"/>
                  </a:lnTo>
                  <a:lnTo>
                    <a:pt x="361" y="96"/>
                  </a:lnTo>
                  <a:lnTo>
                    <a:pt x="387" y="87"/>
                  </a:lnTo>
                  <a:lnTo>
                    <a:pt x="411" y="79"/>
                  </a:lnTo>
                  <a:lnTo>
                    <a:pt x="435" y="60"/>
                  </a:lnTo>
                  <a:lnTo>
                    <a:pt x="461" y="53"/>
                  </a:lnTo>
                  <a:lnTo>
                    <a:pt x="485" y="43"/>
                  </a:lnTo>
                  <a:lnTo>
                    <a:pt x="511" y="36"/>
                  </a:lnTo>
                  <a:lnTo>
                    <a:pt x="535" y="31"/>
                  </a:lnTo>
                  <a:lnTo>
                    <a:pt x="535" y="19"/>
                  </a:lnTo>
                  <a:moveTo>
                    <a:pt x="535" y="0"/>
                  </a:moveTo>
                  <a:lnTo>
                    <a:pt x="511" y="5"/>
                  </a:lnTo>
                  <a:lnTo>
                    <a:pt x="485" y="12"/>
                  </a:lnTo>
                  <a:lnTo>
                    <a:pt x="461" y="22"/>
                  </a:lnTo>
                  <a:lnTo>
                    <a:pt x="435" y="27"/>
                  </a:lnTo>
                  <a:lnTo>
                    <a:pt x="411" y="55"/>
                  </a:lnTo>
                  <a:lnTo>
                    <a:pt x="387" y="63"/>
                  </a:lnTo>
                  <a:lnTo>
                    <a:pt x="361" y="72"/>
                  </a:lnTo>
                  <a:lnTo>
                    <a:pt x="337" y="82"/>
                  </a:lnTo>
                  <a:lnTo>
                    <a:pt x="310" y="91"/>
                  </a:lnTo>
                  <a:lnTo>
                    <a:pt x="286" y="101"/>
                  </a:lnTo>
                  <a:lnTo>
                    <a:pt x="263" y="111"/>
                  </a:lnTo>
                  <a:lnTo>
                    <a:pt x="236" y="120"/>
                  </a:lnTo>
                  <a:lnTo>
                    <a:pt x="212" y="130"/>
                  </a:lnTo>
                  <a:lnTo>
                    <a:pt x="186" y="142"/>
                  </a:lnTo>
                  <a:lnTo>
                    <a:pt x="162" y="154"/>
                  </a:lnTo>
                  <a:lnTo>
                    <a:pt x="138" y="166"/>
                  </a:lnTo>
                  <a:lnTo>
                    <a:pt x="112" y="178"/>
                  </a:lnTo>
                  <a:lnTo>
                    <a:pt x="88" y="187"/>
                  </a:lnTo>
                  <a:lnTo>
                    <a:pt x="62" y="197"/>
                  </a:lnTo>
                  <a:lnTo>
                    <a:pt x="38" y="204"/>
                  </a:lnTo>
                  <a:lnTo>
                    <a:pt x="14" y="211"/>
                  </a:lnTo>
                  <a:lnTo>
                    <a:pt x="0" y="214"/>
                  </a:lnTo>
                  <a:lnTo>
                    <a:pt x="14" y="214"/>
                  </a:lnTo>
                  <a:lnTo>
                    <a:pt x="26" y="214"/>
                  </a:lnTo>
                  <a:lnTo>
                    <a:pt x="38" y="211"/>
                  </a:lnTo>
                  <a:lnTo>
                    <a:pt x="62" y="204"/>
                  </a:lnTo>
                  <a:lnTo>
                    <a:pt x="86" y="194"/>
                  </a:lnTo>
                  <a:lnTo>
                    <a:pt x="112" y="185"/>
                  </a:lnTo>
                  <a:lnTo>
                    <a:pt x="136" y="170"/>
                  </a:lnTo>
                  <a:lnTo>
                    <a:pt x="162" y="161"/>
                  </a:lnTo>
                  <a:lnTo>
                    <a:pt x="162" y="161"/>
                  </a:lnTo>
                  <a:lnTo>
                    <a:pt x="186" y="151"/>
                  </a:lnTo>
                  <a:lnTo>
                    <a:pt x="210" y="139"/>
                  </a:lnTo>
                  <a:lnTo>
                    <a:pt x="236" y="127"/>
                  </a:lnTo>
                  <a:lnTo>
                    <a:pt x="260" y="118"/>
                  </a:lnTo>
                  <a:lnTo>
                    <a:pt x="286" y="111"/>
                  </a:lnTo>
                  <a:lnTo>
                    <a:pt x="310" y="101"/>
                  </a:lnTo>
                  <a:lnTo>
                    <a:pt x="337" y="91"/>
                  </a:lnTo>
                  <a:lnTo>
                    <a:pt x="361" y="82"/>
                  </a:lnTo>
                  <a:lnTo>
                    <a:pt x="384" y="72"/>
                  </a:lnTo>
                  <a:lnTo>
                    <a:pt x="411" y="65"/>
                  </a:lnTo>
                  <a:lnTo>
                    <a:pt x="435" y="41"/>
                  </a:lnTo>
                  <a:lnTo>
                    <a:pt x="461" y="34"/>
                  </a:lnTo>
                  <a:lnTo>
                    <a:pt x="485" y="27"/>
                  </a:lnTo>
                  <a:lnTo>
                    <a:pt x="509" y="17"/>
                  </a:lnTo>
                  <a:lnTo>
                    <a:pt x="535" y="15"/>
                  </a:lnTo>
                  <a:lnTo>
                    <a:pt x="535" y="17"/>
                  </a:lnTo>
                  <a:lnTo>
                    <a:pt x="53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8" name="Freeform 657"/>
            <p:cNvSpPr>
              <a:spLocks noEditPoints="1"/>
            </p:cNvSpPr>
            <p:nvPr/>
          </p:nvSpPr>
          <p:spPr bwMode="auto">
            <a:xfrm>
              <a:off x="4597089" y="2246409"/>
              <a:ext cx="443428" cy="10749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24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0" y="32"/>
                </a:cxn>
                <a:cxn ang="0">
                  <a:pos x="5" y="29"/>
                </a:cxn>
                <a:cxn ang="0">
                  <a:pos x="29" y="27"/>
                </a:cxn>
                <a:cxn ang="0">
                  <a:pos x="43" y="24"/>
                </a:cxn>
                <a:cxn ang="0">
                  <a:pos x="132" y="0"/>
                </a:cxn>
                <a:cxn ang="0">
                  <a:pos x="129" y="0"/>
                </a:cxn>
                <a:cxn ang="0">
                  <a:pos x="103" y="3"/>
                </a:cxn>
                <a:cxn ang="0">
                  <a:pos x="96" y="5"/>
                </a:cxn>
                <a:cxn ang="0">
                  <a:pos x="79" y="10"/>
                </a:cxn>
                <a:cxn ang="0">
                  <a:pos x="55" y="15"/>
                </a:cxn>
                <a:cxn ang="0">
                  <a:pos x="36" y="20"/>
                </a:cxn>
                <a:cxn ang="0">
                  <a:pos x="55" y="20"/>
                </a:cxn>
                <a:cxn ang="0">
                  <a:pos x="62" y="20"/>
                </a:cxn>
                <a:cxn ang="0">
                  <a:pos x="79" y="15"/>
                </a:cxn>
                <a:cxn ang="0">
                  <a:pos x="103" y="10"/>
                </a:cxn>
                <a:cxn ang="0">
                  <a:pos x="129" y="0"/>
                </a:cxn>
                <a:cxn ang="0">
                  <a:pos x="132" y="0"/>
                </a:cxn>
              </a:cxnLst>
              <a:rect l="0" t="0" r="r" b="b"/>
              <a:pathLst>
                <a:path w="132" h="32">
                  <a:moveTo>
                    <a:pt x="43" y="24"/>
                  </a:moveTo>
                  <a:lnTo>
                    <a:pt x="29" y="24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5" y="29"/>
                  </a:lnTo>
                  <a:lnTo>
                    <a:pt x="29" y="27"/>
                  </a:lnTo>
                  <a:lnTo>
                    <a:pt x="43" y="24"/>
                  </a:lnTo>
                  <a:close/>
                  <a:moveTo>
                    <a:pt x="132" y="0"/>
                  </a:moveTo>
                  <a:lnTo>
                    <a:pt x="129" y="0"/>
                  </a:lnTo>
                  <a:lnTo>
                    <a:pt x="103" y="3"/>
                  </a:lnTo>
                  <a:lnTo>
                    <a:pt x="96" y="5"/>
                  </a:lnTo>
                  <a:lnTo>
                    <a:pt x="79" y="10"/>
                  </a:lnTo>
                  <a:lnTo>
                    <a:pt x="55" y="15"/>
                  </a:lnTo>
                  <a:lnTo>
                    <a:pt x="36" y="20"/>
                  </a:lnTo>
                  <a:lnTo>
                    <a:pt x="55" y="20"/>
                  </a:lnTo>
                  <a:lnTo>
                    <a:pt x="62" y="20"/>
                  </a:lnTo>
                  <a:lnTo>
                    <a:pt x="79" y="15"/>
                  </a:lnTo>
                  <a:lnTo>
                    <a:pt x="103" y="10"/>
                  </a:lnTo>
                  <a:lnTo>
                    <a:pt x="12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E9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9" name="Freeform 658"/>
            <p:cNvSpPr>
              <a:spLocks noEditPoints="1"/>
            </p:cNvSpPr>
            <p:nvPr/>
          </p:nvSpPr>
          <p:spPr bwMode="auto">
            <a:xfrm>
              <a:off x="4597089" y="2246409"/>
              <a:ext cx="443428" cy="10749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24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0" y="32"/>
                </a:cxn>
                <a:cxn ang="0">
                  <a:pos x="5" y="29"/>
                </a:cxn>
                <a:cxn ang="0">
                  <a:pos x="29" y="27"/>
                </a:cxn>
                <a:cxn ang="0">
                  <a:pos x="43" y="24"/>
                </a:cxn>
                <a:cxn ang="0">
                  <a:pos x="132" y="0"/>
                </a:cxn>
                <a:cxn ang="0">
                  <a:pos x="129" y="0"/>
                </a:cxn>
                <a:cxn ang="0">
                  <a:pos x="103" y="3"/>
                </a:cxn>
                <a:cxn ang="0">
                  <a:pos x="96" y="5"/>
                </a:cxn>
                <a:cxn ang="0">
                  <a:pos x="79" y="10"/>
                </a:cxn>
                <a:cxn ang="0">
                  <a:pos x="55" y="15"/>
                </a:cxn>
                <a:cxn ang="0">
                  <a:pos x="36" y="20"/>
                </a:cxn>
                <a:cxn ang="0">
                  <a:pos x="55" y="20"/>
                </a:cxn>
                <a:cxn ang="0">
                  <a:pos x="62" y="20"/>
                </a:cxn>
                <a:cxn ang="0">
                  <a:pos x="79" y="15"/>
                </a:cxn>
                <a:cxn ang="0">
                  <a:pos x="103" y="10"/>
                </a:cxn>
                <a:cxn ang="0">
                  <a:pos x="129" y="0"/>
                </a:cxn>
                <a:cxn ang="0">
                  <a:pos x="132" y="0"/>
                </a:cxn>
              </a:cxnLst>
              <a:rect l="0" t="0" r="r" b="b"/>
              <a:pathLst>
                <a:path w="132" h="32">
                  <a:moveTo>
                    <a:pt x="43" y="24"/>
                  </a:moveTo>
                  <a:lnTo>
                    <a:pt x="29" y="24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5" y="29"/>
                  </a:lnTo>
                  <a:lnTo>
                    <a:pt x="29" y="27"/>
                  </a:lnTo>
                  <a:lnTo>
                    <a:pt x="43" y="24"/>
                  </a:lnTo>
                  <a:moveTo>
                    <a:pt x="132" y="0"/>
                  </a:moveTo>
                  <a:lnTo>
                    <a:pt x="129" y="0"/>
                  </a:lnTo>
                  <a:lnTo>
                    <a:pt x="103" y="3"/>
                  </a:lnTo>
                  <a:lnTo>
                    <a:pt x="96" y="5"/>
                  </a:lnTo>
                  <a:lnTo>
                    <a:pt x="79" y="10"/>
                  </a:lnTo>
                  <a:lnTo>
                    <a:pt x="55" y="15"/>
                  </a:lnTo>
                  <a:lnTo>
                    <a:pt x="36" y="20"/>
                  </a:lnTo>
                  <a:lnTo>
                    <a:pt x="55" y="20"/>
                  </a:lnTo>
                  <a:lnTo>
                    <a:pt x="62" y="20"/>
                  </a:lnTo>
                  <a:lnTo>
                    <a:pt x="79" y="15"/>
                  </a:lnTo>
                  <a:lnTo>
                    <a:pt x="103" y="10"/>
                  </a:lnTo>
                  <a:lnTo>
                    <a:pt x="129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0" name="Freeform 659"/>
            <p:cNvSpPr>
              <a:spLocks/>
            </p:cNvSpPr>
            <p:nvPr/>
          </p:nvSpPr>
          <p:spPr bwMode="auto">
            <a:xfrm>
              <a:off x="4526544" y="2337110"/>
              <a:ext cx="94060" cy="167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1" y="5"/>
                </a:cxn>
                <a:cxn ang="0">
                  <a:pos x="26" y="2"/>
                </a:cxn>
                <a:cxn ang="0">
                  <a:pos x="28" y="0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483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1" name="Freeform 660"/>
            <p:cNvSpPr>
              <a:spLocks/>
            </p:cNvSpPr>
            <p:nvPr/>
          </p:nvSpPr>
          <p:spPr bwMode="auto">
            <a:xfrm>
              <a:off x="4526544" y="2337110"/>
              <a:ext cx="94060" cy="167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1" y="5"/>
                </a:cxn>
                <a:cxn ang="0">
                  <a:pos x="26" y="2"/>
                </a:cxn>
                <a:cxn ang="0">
                  <a:pos x="28" y="0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2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2" name="Freeform 661"/>
            <p:cNvSpPr>
              <a:spLocks noEditPoints="1"/>
            </p:cNvSpPr>
            <p:nvPr/>
          </p:nvSpPr>
          <p:spPr bwMode="auto">
            <a:xfrm>
              <a:off x="4526544" y="2313595"/>
              <a:ext cx="278822" cy="23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50" y="2"/>
                </a:cxn>
                <a:cxn ang="0">
                  <a:pos x="26" y="4"/>
                </a:cxn>
                <a:cxn ang="0">
                  <a:pos x="4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50" y="4"/>
                </a:cxn>
                <a:cxn ang="0">
                  <a:pos x="64" y="4"/>
                </a:cxn>
                <a:cxn ang="0">
                  <a:pos x="76" y="2"/>
                </a:cxn>
                <a:cxn ang="0">
                  <a:pos x="83" y="0"/>
                </a:cxn>
                <a:cxn ang="0">
                  <a:pos x="76" y="0"/>
                </a:cxn>
              </a:cxnLst>
              <a:rect l="0" t="0" r="r" b="b"/>
              <a:pathLst>
                <a:path w="83" h="7">
                  <a:moveTo>
                    <a:pt x="0" y="4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close/>
                  <a:moveTo>
                    <a:pt x="76" y="0"/>
                  </a:moveTo>
                  <a:lnTo>
                    <a:pt x="57" y="0"/>
                  </a:lnTo>
                  <a:lnTo>
                    <a:pt x="50" y="2"/>
                  </a:lnTo>
                  <a:lnTo>
                    <a:pt x="26" y="4"/>
                  </a:lnTo>
                  <a:lnTo>
                    <a:pt x="4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50" y="4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E4D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3" name="Freeform 662"/>
            <p:cNvSpPr>
              <a:spLocks noEditPoints="1"/>
            </p:cNvSpPr>
            <p:nvPr/>
          </p:nvSpPr>
          <p:spPr bwMode="auto">
            <a:xfrm>
              <a:off x="4526544" y="2313595"/>
              <a:ext cx="278822" cy="23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50" y="2"/>
                </a:cxn>
                <a:cxn ang="0">
                  <a:pos x="26" y="4"/>
                </a:cxn>
                <a:cxn ang="0">
                  <a:pos x="4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50" y="4"/>
                </a:cxn>
                <a:cxn ang="0">
                  <a:pos x="64" y="4"/>
                </a:cxn>
                <a:cxn ang="0">
                  <a:pos x="76" y="2"/>
                </a:cxn>
                <a:cxn ang="0">
                  <a:pos x="83" y="0"/>
                </a:cxn>
                <a:cxn ang="0">
                  <a:pos x="76" y="0"/>
                </a:cxn>
              </a:cxnLst>
              <a:rect l="0" t="0" r="r" b="b"/>
              <a:pathLst>
                <a:path w="83" h="7">
                  <a:moveTo>
                    <a:pt x="0" y="4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moveTo>
                    <a:pt x="76" y="0"/>
                  </a:moveTo>
                  <a:lnTo>
                    <a:pt x="57" y="0"/>
                  </a:lnTo>
                  <a:lnTo>
                    <a:pt x="50" y="2"/>
                  </a:lnTo>
                  <a:lnTo>
                    <a:pt x="26" y="4"/>
                  </a:lnTo>
                  <a:lnTo>
                    <a:pt x="4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50" y="4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7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4" name="Freeform 663"/>
            <p:cNvSpPr>
              <a:spLocks/>
            </p:cNvSpPr>
            <p:nvPr/>
          </p:nvSpPr>
          <p:spPr bwMode="auto">
            <a:xfrm>
              <a:off x="4647479" y="2273284"/>
              <a:ext cx="174684" cy="302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6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0" y="9"/>
                </a:cxn>
                <a:cxn ang="0">
                  <a:pos x="14" y="9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40" y="0"/>
                </a:cxn>
              </a:cxnLst>
              <a:rect l="0" t="0" r="r" b="b"/>
              <a:pathLst>
                <a:path w="52" h="9">
                  <a:moveTo>
                    <a:pt x="40" y="0"/>
                  </a:moveTo>
                  <a:lnTo>
                    <a:pt x="26" y="0"/>
                  </a:lnTo>
                  <a:lnTo>
                    <a:pt x="1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E9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5" name="Freeform 664"/>
            <p:cNvSpPr>
              <a:spLocks/>
            </p:cNvSpPr>
            <p:nvPr/>
          </p:nvSpPr>
          <p:spPr bwMode="auto">
            <a:xfrm>
              <a:off x="4647479" y="2273284"/>
              <a:ext cx="174684" cy="302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6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0" y="9"/>
                </a:cxn>
                <a:cxn ang="0">
                  <a:pos x="14" y="9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40" y="0"/>
                </a:cxn>
              </a:cxnLst>
              <a:rect l="0" t="0" r="r" b="b"/>
              <a:pathLst>
                <a:path w="52" h="9">
                  <a:moveTo>
                    <a:pt x="40" y="0"/>
                  </a:moveTo>
                  <a:lnTo>
                    <a:pt x="26" y="0"/>
                  </a:lnTo>
                  <a:lnTo>
                    <a:pt x="1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6" name="Freeform 665"/>
            <p:cNvSpPr>
              <a:spLocks noEditPoints="1"/>
            </p:cNvSpPr>
            <p:nvPr/>
          </p:nvSpPr>
          <p:spPr bwMode="auto">
            <a:xfrm>
              <a:off x="4526544" y="2286721"/>
              <a:ext cx="134372" cy="268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6" y="5"/>
                </a:cxn>
                <a:cxn ang="0">
                  <a:pos x="19" y="8"/>
                </a:cxn>
                <a:cxn ang="0">
                  <a:pos x="26" y="8"/>
                </a:cxn>
                <a:cxn ang="0">
                  <a:pos x="36" y="5"/>
                </a:cxn>
                <a:cxn ang="0">
                  <a:pos x="40" y="0"/>
                </a:cxn>
              </a:cxnLst>
              <a:rect l="0" t="0" r="r" b="b"/>
              <a:pathLst>
                <a:path w="40" h="8">
                  <a:moveTo>
                    <a:pt x="24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40" y="0"/>
                  </a:moveTo>
                  <a:lnTo>
                    <a:pt x="31" y="0"/>
                  </a:lnTo>
                  <a:lnTo>
                    <a:pt x="26" y="5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6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483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7" name="Freeform 666"/>
            <p:cNvSpPr>
              <a:spLocks noEditPoints="1"/>
            </p:cNvSpPr>
            <p:nvPr/>
          </p:nvSpPr>
          <p:spPr bwMode="auto">
            <a:xfrm>
              <a:off x="4526544" y="2286721"/>
              <a:ext cx="134372" cy="268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6" y="5"/>
                </a:cxn>
                <a:cxn ang="0">
                  <a:pos x="19" y="8"/>
                </a:cxn>
                <a:cxn ang="0">
                  <a:pos x="26" y="8"/>
                </a:cxn>
                <a:cxn ang="0">
                  <a:pos x="36" y="5"/>
                </a:cxn>
                <a:cxn ang="0">
                  <a:pos x="40" y="0"/>
                </a:cxn>
              </a:cxnLst>
              <a:rect l="0" t="0" r="r" b="b"/>
              <a:pathLst>
                <a:path w="40" h="8">
                  <a:moveTo>
                    <a:pt x="24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moveTo>
                    <a:pt x="40" y="0"/>
                  </a:moveTo>
                  <a:lnTo>
                    <a:pt x="31" y="0"/>
                  </a:lnTo>
                  <a:lnTo>
                    <a:pt x="26" y="5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6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8" name="Freeform 667"/>
            <p:cNvSpPr>
              <a:spLocks/>
            </p:cNvSpPr>
            <p:nvPr/>
          </p:nvSpPr>
          <p:spPr bwMode="auto">
            <a:xfrm>
              <a:off x="4526544" y="2286721"/>
              <a:ext cx="104138" cy="3359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9" y="8"/>
                </a:cxn>
                <a:cxn ang="0">
                  <a:pos x="26" y="5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B59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9" name="Freeform 668"/>
            <p:cNvSpPr>
              <a:spLocks/>
            </p:cNvSpPr>
            <p:nvPr/>
          </p:nvSpPr>
          <p:spPr bwMode="auto">
            <a:xfrm>
              <a:off x="4526544" y="2286721"/>
              <a:ext cx="104138" cy="3359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9" y="8"/>
                </a:cxn>
                <a:cxn ang="0">
                  <a:pos x="26" y="5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0" name="Rectangle 669"/>
            <p:cNvSpPr>
              <a:spLocks noChangeArrowheads="1"/>
            </p:cNvSpPr>
            <p:nvPr/>
          </p:nvSpPr>
          <p:spPr bwMode="auto">
            <a:xfrm>
              <a:off x="4526544" y="2320314"/>
              <a:ext cx="13437" cy="3359"/>
            </a:xfrm>
            <a:prstGeom prst="rect">
              <a:avLst/>
            </a:prstGeom>
            <a:solidFill>
              <a:srgbClr val="7E4D7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1" name="Freeform 670"/>
            <p:cNvSpPr>
              <a:spLocks/>
            </p:cNvSpPr>
            <p:nvPr/>
          </p:nvSpPr>
          <p:spPr bwMode="auto">
            <a:xfrm>
              <a:off x="4526544" y="2320314"/>
              <a:ext cx="13437" cy="33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2" name="Freeform 671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88" y="199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36" y="208"/>
                </a:cxn>
                <a:cxn ang="0">
                  <a:pos x="26" y="211"/>
                </a:cxn>
                <a:cxn ang="0">
                  <a:pos x="19" y="211"/>
                </a:cxn>
                <a:cxn ang="0">
                  <a:pos x="4" y="213"/>
                </a:cxn>
                <a:cxn ang="0">
                  <a:pos x="0" y="213"/>
                </a:cxn>
                <a:cxn ang="0">
                  <a:pos x="0" y="215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4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57" y="211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17" y="196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2"/>
                </a:cxn>
                <a:cxn ang="0">
                  <a:pos x="597" y="0"/>
                </a:cxn>
              </a:cxnLst>
              <a:rect l="0" t="0" r="r" b="b"/>
              <a:pathLst>
                <a:path w="597" h="218">
                  <a:moveTo>
                    <a:pt x="597" y="0"/>
                  </a:move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88" y="199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36" y="208"/>
                  </a:lnTo>
                  <a:lnTo>
                    <a:pt x="26" y="211"/>
                  </a:lnTo>
                  <a:lnTo>
                    <a:pt x="19" y="211"/>
                  </a:lnTo>
                  <a:lnTo>
                    <a:pt x="4" y="213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4" y="218"/>
                  </a:lnTo>
                  <a:lnTo>
                    <a:pt x="26" y="215"/>
                  </a:lnTo>
                  <a:lnTo>
                    <a:pt x="50" y="213"/>
                  </a:lnTo>
                  <a:lnTo>
                    <a:pt x="57" y="211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17" y="196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ED22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3" name="Freeform 672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88" y="199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36" y="208"/>
                </a:cxn>
                <a:cxn ang="0">
                  <a:pos x="26" y="211"/>
                </a:cxn>
                <a:cxn ang="0">
                  <a:pos x="19" y="211"/>
                </a:cxn>
                <a:cxn ang="0">
                  <a:pos x="4" y="213"/>
                </a:cxn>
                <a:cxn ang="0">
                  <a:pos x="0" y="213"/>
                </a:cxn>
                <a:cxn ang="0">
                  <a:pos x="0" y="215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4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57" y="211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17" y="196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2"/>
                </a:cxn>
                <a:cxn ang="0">
                  <a:pos x="597" y="0"/>
                </a:cxn>
              </a:cxnLst>
              <a:rect l="0" t="0" r="r" b="b"/>
              <a:pathLst>
                <a:path w="597" h="218">
                  <a:moveTo>
                    <a:pt x="597" y="0"/>
                  </a:move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88" y="199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36" y="208"/>
                  </a:lnTo>
                  <a:lnTo>
                    <a:pt x="26" y="211"/>
                  </a:lnTo>
                  <a:lnTo>
                    <a:pt x="19" y="211"/>
                  </a:lnTo>
                  <a:lnTo>
                    <a:pt x="4" y="213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4" y="218"/>
                  </a:lnTo>
                  <a:lnTo>
                    <a:pt x="26" y="215"/>
                  </a:lnTo>
                  <a:lnTo>
                    <a:pt x="50" y="213"/>
                  </a:lnTo>
                  <a:lnTo>
                    <a:pt x="57" y="211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17" y="196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2"/>
                  </a:lnTo>
                  <a:lnTo>
                    <a:pt x="5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3" name="Rectangle 592"/>
          <p:cNvSpPr>
            <a:spLocks noChangeArrowheads="1"/>
          </p:cNvSpPr>
          <p:nvPr/>
        </p:nvSpPr>
        <p:spPr bwMode="auto">
          <a:xfrm>
            <a:off x="5751202" y="3126393"/>
            <a:ext cx="2295504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4" name="Freeform 593"/>
          <p:cNvSpPr>
            <a:spLocks/>
          </p:cNvSpPr>
          <p:nvPr/>
        </p:nvSpPr>
        <p:spPr bwMode="auto">
          <a:xfrm>
            <a:off x="5751202" y="3126393"/>
            <a:ext cx="2295504" cy="16855"/>
          </a:xfrm>
          <a:custGeom>
            <a:avLst/>
            <a:gdLst>
              <a:gd name="T0" fmla="*/ 0 w 681"/>
              <a:gd name="T1" fmla="*/ 5 h 5"/>
              <a:gd name="T2" fmla="*/ 681 w 681"/>
              <a:gd name="T3" fmla="*/ 5 h 5"/>
              <a:gd name="T4" fmla="*/ 681 w 681"/>
              <a:gd name="T5" fmla="*/ 0 h 5"/>
              <a:gd name="T6" fmla="*/ 0 w 68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5">
                <a:moveTo>
                  <a:pt x="0" y="5"/>
                </a:moveTo>
                <a:lnTo>
                  <a:pt x="681" y="5"/>
                </a:lnTo>
                <a:lnTo>
                  <a:pt x="68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" name="Rectangle 594"/>
          <p:cNvSpPr>
            <a:spLocks noChangeArrowheads="1"/>
          </p:cNvSpPr>
          <p:nvPr/>
        </p:nvSpPr>
        <p:spPr bwMode="auto">
          <a:xfrm>
            <a:off x="5734349" y="1343248"/>
            <a:ext cx="16855" cy="178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6" name="Freeform 595"/>
          <p:cNvSpPr>
            <a:spLocks/>
          </p:cNvSpPr>
          <p:nvPr/>
        </p:nvSpPr>
        <p:spPr bwMode="auto">
          <a:xfrm>
            <a:off x="5734349" y="1343248"/>
            <a:ext cx="16855" cy="1789887"/>
          </a:xfrm>
          <a:custGeom>
            <a:avLst/>
            <a:gdLst>
              <a:gd name="T0" fmla="*/ 5 w 5"/>
              <a:gd name="T1" fmla="*/ 531 h 531"/>
              <a:gd name="T2" fmla="*/ 5 w 5"/>
              <a:gd name="T3" fmla="*/ 0 h 531"/>
              <a:gd name="T4" fmla="*/ 0 w 5"/>
              <a:gd name="T5" fmla="*/ 0 h 531"/>
              <a:gd name="T6" fmla="*/ 0 w 5"/>
              <a:gd name="T7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31">
                <a:moveTo>
                  <a:pt x="5" y="531"/>
                </a:moveTo>
                <a:lnTo>
                  <a:pt x="5" y="0"/>
                </a:lnTo>
                <a:lnTo>
                  <a:pt x="0" y="0"/>
                </a:lnTo>
                <a:lnTo>
                  <a:pt x="0" y="5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7" name="Rectangle 596"/>
          <p:cNvSpPr>
            <a:spLocks noChangeArrowheads="1"/>
          </p:cNvSpPr>
          <p:nvPr/>
        </p:nvSpPr>
        <p:spPr bwMode="auto">
          <a:xfrm>
            <a:off x="5734349" y="3109538"/>
            <a:ext cx="16855" cy="235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8" name="Freeform 597"/>
          <p:cNvSpPr>
            <a:spLocks/>
          </p:cNvSpPr>
          <p:nvPr/>
        </p:nvSpPr>
        <p:spPr bwMode="auto">
          <a:xfrm>
            <a:off x="5734349" y="3109538"/>
            <a:ext cx="16855" cy="23597"/>
          </a:xfrm>
          <a:custGeom>
            <a:avLst/>
            <a:gdLst>
              <a:gd name="T0" fmla="*/ 5 w 5"/>
              <a:gd name="T1" fmla="*/ 7 h 7"/>
              <a:gd name="T2" fmla="*/ 5 w 5"/>
              <a:gd name="T3" fmla="*/ 0 h 7"/>
              <a:gd name="T4" fmla="*/ 0 w 5"/>
              <a:gd name="T5" fmla="*/ 0 h 7"/>
              <a:gd name="T6" fmla="*/ 0 w 5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5" y="7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Rectangle 599"/>
          <p:cNvSpPr>
            <a:spLocks noChangeArrowheads="1"/>
          </p:cNvSpPr>
          <p:nvPr/>
        </p:nvSpPr>
        <p:spPr bwMode="auto">
          <a:xfrm>
            <a:off x="6155696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600"/>
          <p:cNvSpPr>
            <a:spLocks/>
          </p:cNvSpPr>
          <p:nvPr/>
        </p:nvSpPr>
        <p:spPr bwMode="auto">
          <a:xfrm>
            <a:off x="6155696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1" name="Rectangle 602"/>
          <p:cNvSpPr>
            <a:spLocks noChangeArrowheads="1"/>
          </p:cNvSpPr>
          <p:nvPr/>
        </p:nvSpPr>
        <p:spPr bwMode="auto">
          <a:xfrm>
            <a:off x="6570303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2" name="Freeform 603"/>
          <p:cNvSpPr>
            <a:spLocks/>
          </p:cNvSpPr>
          <p:nvPr/>
        </p:nvSpPr>
        <p:spPr bwMode="auto">
          <a:xfrm>
            <a:off x="6570303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3" name="Rectangle 605"/>
          <p:cNvSpPr>
            <a:spLocks noChangeArrowheads="1"/>
          </p:cNvSpPr>
          <p:nvPr/>
        </p:nvSpPr>
        <p:spPr bwMode="auto">
          <a:xfrm>
            <a:off x="6984908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Freeform 606"/>
          <p:cNvSpPr>
            <a:spLocks/>
          </p:cNvSpPr>
          <p:nvPr/>
        </p:nvSpPr>
        <p:spPr bwMode="auto">
          <a:xfrm>
            <a:off x="6984908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Rectangle 609"/>
          <p:cNvSpPr>
            <a:spLocks noChangeArrowheads="1"/>
          </p:cNvSpPr>
          <p:nvPr/>
        </p:nvSpPr>
        <p:spPr bwMode="auto">
          <a:xfrm>
            <a:off x="7409627" y="3085944"/>
            <a:ext cx="13483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610"/>
          <p:cNvSpPr>
            <a:spLocks/>
          </p:cNvSpPr>
          <p:nvPr/>
        </p:nvSpPr>
        <p:spPr bwMode="auto">
          <a:xfrm>
            <a:off x="7409627" y="3085944"/>
            <a:ext cx="13483" cy="40449"/>
          </a:xfrm>
          <a:custGeom>
            <a:avLst/>
            <a:gdLst>
              <a:gd name="T0" fmla="*/ 4 w 4"/>
              <a:gd name="T1" fmla="*/ 12 h 12"/>
              <a:gd name="T2" fmla="*/ 4 w 4"/>
              <a:gd name="T3" fmla="*/ 0 h 12"/>
              <a:gd name="T4" fmla="*/ 0 w 4"/>
              <a:gd name="T5" fmla="*/ 0 h 12"/>
              <a:gd name="T6" fmla="*/ 0 w 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4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Rectangle 612"/>
          <p:cNvSpPr>
            <a:spLocks noChangeArrowheads="1"/>
          </p:cNvSpPr>
          <p:nvPr/>
        </p:nvSpPr>
        <p:spPr bwMode="auto">
          <a:xfrm>
            <a:off x="7824234" y="3085944"/>
            <a:ext cx="13483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613"/>
          <p:cNvSpPr>
            <a:spLocks/>
          </p:cNvSpPr>
          <p:nvPr/>
        </p:nvSpPr>
        <p:spPr bwMode="auto">
          <a:xfrm>
            <a:off x="7824234" y="3085944"/>
            <a:ext cx="13483" cy="40449"/>
          </a:xfrm>
          <a:custGeom>
            <a:avLst/>
            <a:gdLst>
              <a:gd name="T0" fmla="*/ 4 w 4"/>
              <a:gd name="T1" fmla="*/ 12 h 12"/>
              <a:gd name="T2" fmla="*/ 4 w 4"/>
              <a:gd name="T3" fmla="*/ 0 h 12"/>
              <a:gd name="T4" fmla="*/ 0 w 4"/>
              <a:gd name="T5" fmla="*/ 0 h 12"/>
              <a:gd name="T6" fmla="*/ 0 w 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4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Rectangle 615"/>
          <p:cNvSpPr>
            <a:spLocks noChangeArrowheads="1"/>
          </p:cNvSpPr>
          <p:nvPr/>
        </p:nvSpPr>
        <p:spPr bwMode="auto">
          <a:xfrm>
            <a:off x="5741091" y="3126393"/>
            <a:ext cx="23597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616"/>
          <p:cNvSpPr>
            <a:spLocks/>
          </p:cNvSpPr>
          <p:nvPr/>
        </p:nvSpPr>
        <p:spPr bwMode="auto">
          <a:xfrm>
            <a:off x="5741091" y="3126393"/>
            <a:ext cx="23597" cy="16855"/>
          </a:xfrm>
          <a:custGeom>
            <a:avLst/>
            <a:gdLst>
              <a:gd name="T0" fmla="*/ 0 w 7"/>
              <a:gd name="T1" fmla="*/ 5 h 5"/>
              <a:gd name="T2" fmla="*/ 7 w 7"/>
              <a:gd name="T3" fmla="*/ 5 h 5"/>
              <a:gd name="T4" fmla="*/ 7 w 7"/>
              <a:gd name="T5" fmla="*/ 0 h 5"/>
              <a:gd name="T6" fmla="*/ 0 w 7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5">
                <a:moveTo>
                  <a:pt x="0" y="5"/>
                </a:moveTo>
                <a:lnTo>
                  <a:pt x="7" y="5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Rectangle 617"/>
          <p:cNvSpPr>
            <a:spLocks noChangeArrowheads="1"/>
          </p:cNvSpPr>
          <p:nvPr/>
        </p:nvSpPr>
        <p:spPr bwMode="auto">
          <a:xfrm>
            <a:off x="5741091" y="2887066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618"/>
          <p:cNvSpPr>
            <a:spLocks/>
          </p:cNvSpPr>
          <p:nvPr/>
        </p:nvSpPr>
        <p:spPr bwMode="auto">
          <a:xfrm>
            <a:off x="5741091" y="2887066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Rectangle 619"/>
          <p:cNvSpPr>
            <a:spLocks noChangeArrowheads="1"/>
          </p:cNvSpPr>
          <p:nvPr/>
        </p:nvSpPr>
        <p:spPr bwMode="auto">
          <a:xfrm>
            <a:off x="5741091" y="2647742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620"/>
          <p:cNvSpPr>
            <a:spLocks/>
          </p:cNvSpPr>
          <p:nvPr/>
        </p:nvSpPr>
        <p:spPr bwMode="auto">
          <a:xfrm>
            <a:off x="5741091" y="2647742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Rectangle 622"/>
          <p:cNvSpPr>
            <a:spLocks noChangeArrowheads="1"/>
          </p:cNvSpPr>
          <p:nvPr/>
        </p:nvSpPr>
        <p:spPr bwMode="auto">
          <a:xfrm>
            <a:off x="5741091" y="2408415"/>
            <a:ext cx="47191" cy="1348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623"/>
          <p:cNvSpPr>
            <a:spLocks/>
          </p:cNvSpPr>
          <p:nvPr/>
        </p:nvSpPr>
        <p:spPr bwMode="auto">
          <a:xfrm>
            <a:off x="5741091" y="2408415"/>
            <a:ext cx="47191" cy="13483"/>
          </a:xfrm>
          <a:custGeom>
            <a:avLst/>
            <a:gdLst>
              <a:gd name="T0" fmla="*/ 0 w 14"/>
              <a:gd name="T1" fmla="*/ 4 h 4"/>
              <a:gd name="T2" fmla="*/ 14 w 14"/>
              <a:gd name="T3" fmla="*/ 4 h 4"/>
              <a:gd name="T4" fmla="*/ 14 w 14"/>
              <a:gd name="T5" fmla="*/ 0 h 4"/>
              <a:gd name="T6" fmla="*/ 0 w 1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14" y="4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Rectangle 624"/>
          <p:cNvSpPr>
            <a:spLocks noChangeArrowheads="1"/>
          </p:cNvSpPr>
          <p:nvPr/>
        </p:nvSpPr>
        <p:spPr bwMode="auto">
          <a:xfrm>
            <a:off x="5741091" y="2165719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8" name="Freeform 625"/>
          <p:cNvSpPr>
            <a:spLocks/>
          </p:cNvSpPr>
          <p:nvPr/>
        </p:nvSpPr>
        <p:spPr bwMode="auto">
          <a:xfrm>
            <a:off x="5741091" y="2165719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9" name="Rectangle 626"/>
          <p:cNvSpPr>
            <a:spLocks noChangeArrowheads="1"/>
          </p:cNvSpPr>
          <p:nvPr/>
        </p:nvSpPr>
        <p:spPr bwMode="auto">
          <a:xfrm>
            <a:off x="5741091" y="1926394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0" name="Freeform 627"/>
          <p:cNvSpPr>
            <a:spLocks/>
          </p:cNvSpPr>
          <p:nvPr/>
        </p:nvSpPr>
        <p:spPr bwMode="auto">
          <a:xfrm>
            <a:off x="5741091" y="1926394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1" name="Rectangle 628"/>
          <p:cNvSpPr>
            <a:spLocks noChangeArrowheads="1"/>
          </p:cNvSpPr>
          <p:nvPr/>
        </p:nvSpPr>
        <p:spPr bwMode="auto">
          <a:xfrm>
            <a:off x="5741091" y="1687068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2" name="Freeform 629"/>
          <p:cNvSpPr>
            <a:spLocks/>
          </p:cNvSpPr>
          <p:nvPr/>
        </p:nvSpPr>
        <p:spPr bwMode="auto">
          <a:xfrm>
            <a:off x="5741091" y="1687068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3" name="Rectangle 630"/>
          <p:cNvSpPr>
            <a:spLocks noChangeArrowheads="1"/>
          </p:cNvSpPr>
          <p:nvPr/>
        </p:nvSpPr>
        <p:spPr bwMode="auto">
          <a:xfrm>
            <a:off x="5741091" y="1447743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4" name="Freeform 631"/>
          <p:cNvSpPr>
            <a:spLocks/>
          </p:cNvSpPr>
          <p:nvPr/>
        </p:nvSpPr>
        <p:spPr bwMode="auto">
          <a:xfrm>
            <a:off x="5741091" y="1447743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" name="Freeform 633"/>
          <p:cNvSpPr>
            <a:spLocks noEditPoints="1"/>
          </p:cNvSpPr>
          <p:nvPr/>
        </p:nvSpPr>
        <p:spPr bwMode="auto">
          <a:xfrm>
            <a:off x="5805134" y="2647742"/>
            <a:ext cx="2224717" cy="16855"/>
          </a:xfrm>
          <a:custGeom>
            <a:avLst/>
            <a:gdLst>
              <a:gd name="T0" fmla="*/ 660 w 660"/>
              <a:gd name="T1" fmla="*/ 5 h 5"/>
              <a:gd name="T2" fmla="*/ 648 w 660"/>
              <a:gd name="T3" fmla="*/ 0 h 5"/>
              <a:gd name="T4" fmla="*/ 594 w 660"/>
              <a:gd name="T5" fmla="*/ 5 h 5"/>
              <a:gd name="T6" fmla="*/ 620 w 660"/>
              <a:gd name="T7" fmla="*/ 0 h 5"/>
              <a:gd name="T8" fmla="*/ 594 w 660"/>
              <a:gd name="T9" fmla="*/ 5 h 5"/>
              <a:gd name="T10" fmla="*/ 566 w 660"/>
              <a:gd name="T11" fmla="*/ 5 h 5"/>
              <a:gd name="T12" fmla="*/ 540 w 660"/>
              <a:gd name="T13" fmla="*/ 0 h 5"/>
              <a:gd name="T14" fmla="*/ 485 w 660"/>
              <a:gd name="T15" fmla="*/ 5 h 5"/>
              <a:gd name="T16" fmla="*/ 511 w 660"/>
              <a:gd name="T17" fmla="*/ 0 h 5"/>
              <a:gd name="T18" fmla="*/ 485 w 660"/>
              <a:gd name="T19" fmla="*/ 5 h 5"/>
              <a:gd name="T20" fmla="*/ 457 w 660"/>
              <a:gd name="T21" fmla="*/ 5 h 5"/>
              <a:gd name="T22" fmla="*/ 433 w 660"/>
              <a:gd name="T23" fmla="*/ 0 h 5"/>
              <a:gd name="T24" fmla="*/ 379 w 660"/>
              <a:gd name="T25" fmla="*/ 5 h 5"/>
              <a:gd name="T26" fmla="*/ 402 w 660"/>
              <a:gd name="T27" fmla="*/ 0 h 5"/>
              <a:gd name="T28" fmla="*/ 379 w 660"/>
              <a:gd name="T29" fmla="*/ 5 h 5"/>
              <a:gd name="T30" fmla="*/ 348 w 660"/>
              <a:gd name="T31" fmla="*/ 5 h 5"/>
              <a:gd name="T32" fmla="*/ 324 w 660"/>
              <a:gd name="T33" fmla="*/ 0 h 5"/>
              <a:gd name="T34" fmla="*/ 270 w 660"/>
              <a:gd name="T35" fmla="*/ 5 h 5"/>
              <a:gd name="T36" fmla="*/ 293 w 660"/>
              <a:gd name="T37" fmla="*/ 0 h 5"/>
              <a:gd name="T38" fmla="*/ 270 w 660"/>
              <a:gd name="T39" fmla="*/ 5 h 5"/>
              <a:gd name="T40" fmla="*/ 239 w 660"/>
              <a:gd name="T41" fmla="*/ 5 h 5"/>
              <a:gd name="T42" fmla="*/ 215 w 660"/>
              <a:gd name="T43" fmla="*/ 0 h 5"/>
              <a:gd name="T44" fmla="*/ 161 w 660"/>
              <a:gd name="T45" fmla="*/ 5 h 5"/>
              <a:gd name="T46" fmla="*/ 187 w 660"/>
              <a:gd name="T47" fmla="*/ 0 h 5"/>
              <a:gd name="T48" fmla="*/ 161 w 660"/>
              <a:gd name="T49" fmla="*/ 5 h 5"/>
              <a:gd name="T50" fmla="*/ 133 w 660"/>
              <a:gd name="T51" fmla="*/ 5 h 5"/>
              <a:gd name="T52" fmla="*/ 107 w 660"/>
              <a:gd name="T53" fmla="*/ 0 h 5"/>
              <a:gd name="T54" fmla="*/ 52 w 660"/>
              <a:gd name="T55" fmla="*/ 5 h 5"/>
              <a:gd name="T56" fmla="*/ 78 w 660"/>
              <a:gd name="T57" fmla="*/ 0 h 5"/>
              <a:gd name="T58" fmla="*/ 52 w 660"/>
              <a:gd name="T59" fmla="*/ 5 h 5"/>
              <a:gd name="T60" fmla="*/ 24 w 660"/>
              <a:gd name="T61" fmla="*/ 5 h 5"/>
              <a:gd name="T62" fmla="*/ 0 w 660"/>
              <a:gd name="T6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0" h="5">
                <a:moveTo>
                  <a:pt x="648" y="5"/>
                </a:moveTo>
                <a:lnTo>
                  <a:pt x="660" y="5"/>
                </a:lnTo>
                <a:lnTo>
                  <a:pt x="660" y="0"/>
                </a:lnTo>
                <a:lnTo>
                  <a:pt x="648" y="0"/>
                </a:lnTo>
                <a:lnTo>
                  <a:pt x="648" y="5"/>
                </a:lnTo>
                <a:close/>
                <a:moveTo>
                  <a:pt x="594" y="5"/>
                </a:moveTo>
                <a:lnTo>
                  <a:pt x="620" y="5"/>
                </a:lnTo>
                <a:lnTo>
                  <a:pt x="620" y="0"/>
                </a:lnTo>
                <a:lnTo>
                  <a:pt x="594" y="0"/>
                </a:lnTo>
                <a:lnTo>
                  <a:pt x="594" y="5"/>
                </a:lnTo>
                <a:close/>
                <a:moveTo>
                  <a:pt x="540" y="5"/>
                </a:moveTo>
                <a:lnTo>
                  <a:pt x="566" y="5"/>
                </a:lnTo>
                <a:lnTo>
                  <a:pt x="566" y="0"/>
                </a:lnTo>
                <a:lnTo>
                  <a:pt x="540" y="0"/>
                </a:lnTo>
                <a:lnTo>
                  <a:pt x="540" y="5"/>
                </a:lnTo>
                <a:close/>
                <a:moveTo>
                  <a:pt x="485" y="5"/>
                </a:moveTo>
                <a:lnTo>
                  <a:pt x="511" y="5"/>
                </a:lnTo>
                <a:lnTo>
                  <a:pt x="511" y="0"/>
                </a:lnTo>
                <a:lnTo>
                  <a:pt x="485" y="0"/>
                </a:lnTo>
                <a:lnTo>
                  <a:pt x="485" y="5"/>
                </a:lnTo>
                <a:close/>
                <a:moveTo>
                  <a:pt x="433" y="5"/>
                </a:moveTo>
                <a:lnTo>
                  <a:pt x="457" y="5"/>
                </a:lnTo>
                <a:lnTo>
                  <a:pt x="457" y="0"/>
                </a:lnTo>
                <a:lnTo>
                  <a:pt x="433" y="0"/>
                </a:lnTo>
                <a:lnTo>
                  <a:pt x="433" y="5"/>
                </a:lnTo>
                <a:close/>
                <a:moveTo>
                  <a:pt x="379" y="5"/>
                </a:moveTo>
                <a:lnTo>
                  <a:pt x="402" y="5"/>
                </a:lnTo>
                <a:lnTo>
                  <a:pt x="402" y="0"/>
                </a:lnTo>
                <a:lnTo>
                  <a:pt x="379" y="0"/>
                </a:lnTo>
                <a:lnTo>
                  <a:pt x="379" y="5"/>
                </a:lnTo>
                <a:close/>
                <a:moveTo>
                  <a:pt x="324" y="5"/>
                </a:moveTo>
                <a:lnTo>
                  <a:pt x="348" y="5"/>
                </a:lnTo>
                <a:lnTo>
                  <a:pt x="348" y="0"/>
                </a:lnTo>
                <a:lnTo>
                  <a:pt x="324" y="0"/>
                </a:lnTo>
                <a:lnTo>
                  <a:pt x="324" y="5"/>
                </a:lnTo>
                <a:close/>
                <a:moveTo>
                  <a:pt x="270" y="5"/>
                </a:moveTo>
                <a:lnTo>
                  <a:pt x="293" y="5"/>
                </a:lnTo>
                <a:lnTo>
                  <a:pt x="293" y="0"/>
                </a:lnTo>
                <a:lnTo>
                  <a:pt x="270" y="0"/>
                </a:lnTo>
                <a:lnTo>
                  <a:pt x="270" y="5"/>
                </a:lnTo>
                <a:close/>
                <a:moveTo>
                  <a:pt x="215" y="5"/>
                </a:moveTo>
                <a:lnTo>
                  <a:pt x="239" y="5"/>
                </a:lnTo>
                <a:lnTo>
                  <a:pt x="239" y="0"/>
                </a:lnTo>
                <a:lnTo>
                  <a:pt x="215" y="0"/>
                </a:lnTo>
                <a:lnTo>
                  <a:pt x="215" y="5"/>
                </a:lnTo>
                <a:close/>
                <a:moveTo>
                  <a:pt x="161" y="5"/>
                </a:moveTo>
                <a:lnTo>
                  <a:pt x="187" y="5"/>
                </a:lnTo>
                <a:lnTo>
                  <a:pt x="187" y="0"/>
                </a:lnTo>
                <a:lnTo>
                  <a:pt x="161" y="0"/>
                </a:lnTo>
                <a:lnTo>
                  <a:pt x="161" y="5"/>
                </a:lnTo>
                <a:close/>
                <a:moveTo>
                  <a:pt x="107" y="5"/>
                </a:moveTo>
                <a:lnTo>
                  <a:pt x="133" y="5"/>
                </a:lnTo>
                <a:lnTo>
                  <a:pt x="133" y="0"/>
                </a:lnTo>
                <a:lnTo>
                  <a:pt x="107" y="0"/>
                </a:lnTo>
                <a:lnTo>
                  <a:pt x="107" y="5"/>
                </a:lnTo>
                <a:close/>
                <a:moveTo>
                  <a:pt x="52" y="5"/>
                </a:moveTo>
                <a:lnTo>
                  <a:pt x="78" y="5"/>
                </a:lnTo>
                <a:lnTo>
                  <a:pt x="78" y="0"/>
                </a:lnTo>
                <a:lnTo>
                  <a:pt x="52" y="0"/>
                </a:lnTo>
                <a:lnTo>
                  <a:pt x="52" y="5"/>
                </a:lnTo>
                <a:close/>
                <a:moveTo>
                  <a:pt x="0" y="5"/>
                </a:move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6" name="Freeform 634"/>
          <p:cNvSpPr>
            <a:spLocks noEditPoints="1"/>
          </p:cNvSpPr>
          <p:nvPr/>
        </p:nvSpPr>
        <p:spPr bwMode="auto">
          <a:xfrm>
            <a:off x="5805134" y="1447743"/>
            <a:ext cx="2224717" cy="16855"/>
          </a:xfrm>
          <a:custGeom>
            <a:avLst/>
            <a:gdLst>
              <a:gd name="T0" fmla="*/ 660 w 660"/>
              <a:gd name="T1" fmla="*/ 5 h 5"/>
              <a:gd name="T2" fmla="*/ 648 w 660"/>
              <a:gd name="T3" fmla="*/ 0 h 5"/>
              <a:gd name="T4" fmla="*/ 594 w 660"/>
              <a:gd name="T5" fmla="*/ 5 h 5"/>
              <a:gd name="T6" fmla="*/ 620 w 660"/>
              <a:gd name="T7" fmla="*/ 0 h 5"/>
              <a:gd name="T8" fmla="*/ 594 w 660"/>
              <a:gd name="T9" fmla="*/ 5 h 5"/>
              <a:gd name="T10" fmla="*/ 566 w 660"/>
              <a:gd name="T11" fmla="*/ 5 h 5"/>
              <a:gd name="T12" fmla="*/ 540 w 660"/>
              <a:gd name="T13" fmla="*/ 0 h 5"/>
              <a:gd name="T14" fmla="*/ 485 w 660"/>
              <a:gd name="T15" fmla="*/ 5 h 5"/>
              <a:gd name="T16" fmla="*/ 511 w 660"/>
              <a:gd name="T17" fmla="*/ 0 h 5"/>
              <a:gd name="T18" fmla="*/ 485 w 660"/>
              <a:gd name="T19" fmla="*/ 5 h 5"/>
              <a:gd name="T20" fmla="*/ 457 w 660"/>
              <a:gd name="T21" fmla="*/ 5 h 5"/>
              <a:gd name="T22" fmla="*/ 433 w 660"/>
              <a:gd name="T23" fmla="*/ 0 h 5"/>
              <a:gd name="T24" fmla="*/ 379 w 660"/>
              <a:gd name="T25" fmla="*/ 5 h 5"/>
              <a:gd name="T26" fmla="*/ 402 w 660"/>
              <a:gd name="T27" fmla="*/ 0 h 5"/>
              <a:gd name="T28" fmla="*/ 379 w 660"/>
              <a:gd name="T29" fmla="*/ 5 h 5"/>
              <a:gd name="T30" fmla="*/ 348 w 660"/>
              <a:gd name="T31" fmla="*/ 5 h 5"/>
              <a:gd name="T32" fmla="*/ 324 w 660"/>
              <a:gd name="T33" fmla="*/ 0 h 5"/>
              <a:gd name="T34" fmla="*/ 270 w 660"/>
              <a:gd name="T35" fmla="*/ 5 h 5"/>
              <a:gd name="T36" fmla="*/ 293 w 660"/>
              <a:gd name="T37" fmla="*/ 0 h 5"/>
              <a:gd name="T38" fmla="*/ 270 w 660"/>
              <a:gd name="T39" fmla="*/ 5 h 5"/>
              <a:gd name="T40" fmla="*/ 239 w 660"/>
              <a:gd name="T41" fmla="*/ 5 h 5"/>
              <a:gd name="T42" fmla="*/ 215 w 660"/>
              <a:gd name="T43" fmla="*/ 0 h 5"/>
              <a:gd name="T44" fmla="*/ 161 w 660"/>
              <a:gd name="T45" fmla="*/ 5 h 5"/>
              <a:gd name="T46" fmla="*/ 187 w 660"/>
              <a:gd name="T47" fmla="*/ 0 h 5"/>
              <a:gd name="T48" fmla="*/ 161 w 660"/>
              <a:gd name="T49" fmla="*/ 5 h 5"/>
              <a:gd name="T50" fmla="*/ 133 w 660"/>
              <a:gd name="T51" fmla="*/ 5 h 5"/>
              <a:gd name="T52" fmla="*/ 107 w 660"/>
              <a:gd name="T53" fmla="*/ 0 h 5"/>
              <a:gd name="T54" fmla="*/ 52 w 660"/>
              <a:gd name="T55" fmla="*/ 5 h 5"/>
              <a:gd name="T56" fmla="*/ 78 w 660"/>
              <a:gd name="T57" fmla="*/ 0 h 5"/>
              <a:gd name="T58" fmla="*/ 52 w 660"/>
              <a:gd name="T59" fmla="*/ 5 h 5"/>
              <a:gd name="T60" fmla="*/ 24 w 660"/>
              <a:gd name="T61" fmla="*/ 5 h 5"/>
              <a:gd name="T62" fmla="*/ 0 w 660"/>
              <a:gd name="T6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0" h="5">
                <a:moveTo>
                  <a:pt x="648" y="5"/>
                </a:moveTo>
                <a:lnTo>
                  <a:pt x="660" y="5"/>
                </a:lnTo>
                <a:lnTo>
                  <a:pt x="660" y="0"/>
                </a:lnTo>
                <a:lnTo>
                  <a:pt x="648" y="0"/>
                </a:lnTo>
                <a:lnTo>
                  <a:pt x="648" y="5"/>
                </a:lnTo>
                <a:close/>
                <a:moveTo>
                  <a:pt x="594" y="5"/>
                </a:moveTo>
                <a:lnTo>
                  <a:pt x="620" y="5"/>
                </a:lnTo>
                <a:lnTo>
                  <a:pt x="620" y="0"/>
                </a:lnTo>
                <a:lnTo>
                  <a:pt x="594" y="0"/>
                </a:lnTo>
                <a:lnTo>
                  <a:pt x="594" y="5"/>
                </a:lnTo>
                <a:close/>
                <a:moveTo>
                  <a:pt x="540" y="5"/>
                </a:moveTo>
                <a:lnTo>
                  <a:pt x="566" y="5"/>
                </a:lnTo>
                <a:lnTo>
                  <a:pt x="566" y="0"/>
                </a:lnTo>
                <a:lnTo>
                  <a:pt x="540" y="0"/>
                </a:lnTo>
                <a:lnTo>
                  <a:pt x="540" y="5"/>
                </a:lnTo>
                <a:close/>
                <a:moveTo>
                  <a:pt x="485" y="5"/>
                </a:moveTo>
                <a:lnTo>
                  <a:pt x="511" y="5"/>
                </a:lnTo>
                <a:lnTo>
                  <a:pt x="511" y="0"/>
                </a:lnTo>
                <a:lnTo>
                  <a:pt x="485" y="0"/>
                </a:lnTo>
                <a:lnTo>
                  <a:pt x="485" y="5"/>
                </a:lnTo>
                <a:close/>
                <a:moveTo>
                  <a:pt x="433" y="5"/>
                </a:moveTo>
                <a:lnTo>
                  <a:pt x="457" y="5"/>
                </a:lnTo>
                <a:lnTo>
                  <a:pt x="457" y="0"/>
                </a:lnTo>
                <a:lnTo>
                  <a:pt x="433" y="0"/>
                </a:lnTo>
                <a:lnTo>
                  <a:pt x="433" y="5"/>
                </a:lnTo>
                <a:close/>
                <a:moveTo>
                  <a:pt x="379" y="5"/>
                </a:moveTo>
                <a:lnTo>
                  <a:pt x="402" y="5"/>
                </a:lnTo>
                <a:lnTo>
                  <a:pt x="402" y="0"/>
                </a:lnTo>
                <a:lnTo>
                  <a:pt x="379" y="0"/>
                </a:lnTo>
                <a:lnTo>
                  <a:pt x="379" y="5"/>
                </a:lnTo>
                <a:close/>
                <a:moveTo>
                  <a:pt x="324" y="5"/>
                </a:moveTo>
                <a:lnTo>
                  <a:pt x="348" y="5"/>
                </a:lnTo>
                <a:lnTo>
                  <a:pt x="348" y="0"/>
                </a:lnTo>
                <a:lnTo>
                  <a:pt x="324" y="0"/>
                </a:lnTo>
                <a:lnTo>
                  <a:pt x="324" y="5"/>
                </a:lnTo>
                <a:close/>
                <a:moveTo>
                  <a:pt x="270" y="5"/>
                </a:moveTo>
                <a:lnTo>
                  <a:pt x="293" y="5"/>
                </a:lnTo>
                <a:lnTo>
                  <a:pt x="293" y="0"/>
                </a:lnTo>
                <a:lnTo>
                  <a:pt x="270" y="0"/>
                </a:lnTo>
                <a:lnTo>
                  <a:pt x="270" y="5"/>
                </a:lnTo>
                <a:close/>
                <a:moveTo>
                  <a:pt x="215" y="5"/>
                </a:moveTo>
                <a:lnTo>
                  <a:pt x="239" y="5"/>
                </a:lnTo>
                <a:lnTo>
                  <a:pt x="239" y="0"/>
                </a:lnTo>
                <a:lnTo>
                  <a:pt x="215" y="0"/>
                </a:lnTo>
                <a:lnTo>
                  <a:pt x="215" y="5"/>
                </a:lnTo>
                <a:close/>
                <a:moveTo>
                  <a:pt x="161" y="5"/>
                </a:moveTo>
                <a:lnTo>
                  <a:pt x="187" y="5"/>
                </a:lnTo>
                <a:lnTo>
                  <a:pt x="187" y="0"/>
                </a:lnTo>
                <a:lnTo>
                  <a:pt x="161" y="0"/>
                </a:lnTo>
                <a:lnTo>
                  <a:pt x="161" y="5"/>
                </a:lnTo>
                <a:close/>
                <a:moveTo>
                  <a:pt x="107" y="5"/>
                </a:moveTo>
                <a:lnTo>
                  <a:pt x="133" y="5"/>
                </a:lnTo>
                <a:lnTo>
                  <a:pt x="133" y="0"/>
                </a:lnTo>
                <a:lnTo>
                  <a:pt x="107" y="0"/>
                </a:lnTo>
                <a:lnTo>
                  <a:pt x="107" y="5"/>
                </a:lnTo>
                <a:close/>
                <a:moveTo>
                  <a:pt x="52" y="5"/>
                </a:moveTo>
                <a:lnTo>
                  <a:pt x="78" y="5"/>
                </a:lnTo>
                <a:lnTo>
                  <a:pt x="78" y="0"/>
                </a:lnTo>
                <a:lnTo>
                  <a:pt x="52" y="0"/>
                </a:lnTo>
                <a:lnTo>
                  <a:pt x="52" y="5"/>
                </a:lnTo>
                <a:close/>
                <a:moveTo>
                  <a:pt x="0" y="5"/>
                </a:move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" name="Group 119"/>
          <p:cNvGrpSpPr/>
          <p:nvPr/>
        </p:nvGrpSpPr>
        <p:grpSpPr>
          <a:xfrm>
            <a:off x="3698750" y="2236224"/>
            <a:ext cx="144010" cy="705600"/>
            <a:chOff x="4429125" y="3357560"/>
            <a:chExt cx="171159" cy="833438"/>
          </a:xfrm>
        </p:grpSpPr>
        <p:sp>
          <p:nvSpPr>
            <p:cNvPr id="121" name="Rectangle 67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68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23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0221" y="3690935"/>
              <a:ext cx="8334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78"/>
            <p:cNvSpPr>
              <a:spLocks noChangeArrowheads="1"/>
            </p:cNvSpPr>
            <p:nvPr/>
          </p:nvSpPr>
          <p:spPr bwMode="auto">
            <a:xfrm rot="16200000">
              <a:off x="4098131" y="3690142"/>
              <a:ext cx="830263" cy="168276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10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8214" y="2512819"/>
            <a:ext cx="702917" cy="1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70"/>
          <p:cNvSpPr>
            <a:spLocks noChangeArrowheads="1"/>
          </p:cNvSpPr>
          <p:nvPr/>
        </p:nvSpPr>
        <p:spPr bwMode="auto">
          <a:xfrm rot="16200000">
            <a:off x="4506185" y="2513473"/>
            <a:ext cx="704259" cy="144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Title 1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Results</a:t>
            </a:r>
            <a:endParaRPr lang="en-GB" sz="4000" dirty="0"/>
          </a:p>
        </p:txBody>
      </p:sp>
      <p:grpSp>
        <p:nvGrpSpPr>
          <p:cNvPr id="3" name="Group 1"/>
          <p:cNvGrpSpPr/>
          <p:nvPr/>
        </p:nvGrpSpPr>
        <p:grpSpPr>
          <a:xfrm>
            <a:off x="107504" y="686067"/>
            <a:ext cx="3600400" cy="1173987"/>
            <a:chOff x="107504" y="686067"/>
            <a:chExt cx="3600400" cy="117398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46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42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38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907808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h</a:t>
              </a:r>
              <a:r>
                <a:rPr lang="en-CA" sz="1400" dirty="0" smtClean="0"/>
                <a:t>orizontal stripy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904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vertical stripy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712" y="760189"/>
              <a:ext cx="936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patchy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1196752"/>
              <a:ext cx="1009760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u</a:t>
              </a:r>
              <a:r>
                <a:rPr lang="en-CA" sz="1400" dirty="0" smtClean="0"/>
                <a:t>nderlying image pattern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19672" y="1897087"/>
            <a:ext cx="1356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d</a:t>
            </a:r>
            <a:r>
              <a:rPr lang="en-CA" sz="1400" dirty="0" smtClean="0"/>
              <a:t>ifference maps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31604" y="2906909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-0.2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64440" y="19690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0.2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60997" y="189708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mean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9044" y="29133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0</a:t>
            </a:r>
            <a:endParaRPr lang="en-CA" sz="14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716016" y="19575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1</a:t>
            </a:r>
          </a:p>
        </p:txBody>
      </p:sp>
      <p:grpSp>
        <p:nvGrpSpPr>
          <p:cNvPr id="4" name="Group 162"/>
          <p:cNvGrpSpPr/>
          <p:nvPr/>
        </p:nvGrpSpPr>
        <p:grpSpPr>
          <a:xfrm>
            <a:off x="-36512" y="2236326"/>
            <a:ext cx="4740335" cy="705600"/>
            <a:chOff x="-36512" y="4596074"/>
            <a:chExt cx="4740335" cy="705600"/>
          </a:xfrm>
        </p:grpSpPr>
        <p:grpSp>
          <p:nvGrpSpPr>
            <p:cNvPr id="5" name="Group 168"/>
            <p:cNvGrpSpPr>
              <a:grpSpLocks/>
            </p:cNvGrpSpPr>
            <p:nvPr/>
          </p:nvGrpSpPr>
          <p:grpSpPr>
            <a:xfrm>
              <a:off x="3998223" y="4596074"/>
              <a:ext cx="705600" cy="705600"/>
              <a:chOff x="3138488" y="4133851"/>
              <a:chExt cx="833438" cy="833438"/>
            </a:xfrm>
          </p:grpSpPr>
          <p:pic>
            <p:nvPicPr>
              <p:cNvPr id="170" name="Picture 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3268" y="4133851"/>
                <a:ext cx="822289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Rectangle 62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" name="Rectangle 73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6" name="Group 185"/>
            <p:cNvGrpSpPr/>
            <p:nvPr/>
          </p:nvGrpSpPr>
          <p:grpSpPr>
            <a:xfrm>
              <a:off x="1113982" y="4596074"/>
              <a:ext cx="2436621" cy="705600"/>
              <a:chOff x="1116340" y="4596074"/>
              <a:chExt cx="2436621" cy="705600"/>
            </a:xfrm>
          </p:grpSpPr>
          <p:grpSp>
            <p:nvGrpSpPr>
              <p:cNvPr id="7" name="Group 173"/>
              <p:cNvGrpSpPr>
                <a:grpSpLocks/>
              </p:cNvGrpSpPr>
              <p:nvPr/>
            </p:nvGrpSpPr>
            <p:grpSpPr>
              <a:xfrm>
                <a:off x="2848707" y="4596074"/>
                <a:ext cx="704254" cy="705600"/>
                <a:chOff x="6002338" y="4132263"/>
                <a:chExt cx="830263" cy="835026"/>
              </a:xfrm>
            </p:grpSpPr>
            <p:pic>
              <p:nvPicPr>
                <p:cNvPr id="175" name="Picture 2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900" y="4132263"/>
                  <a:ext cx="820724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6" name="Rectangle 58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7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8" name="Group 177"/>
              <p:cNvGrpSpPr>
                <a:grpSpLocks/>
              </p:cNvGrpSpPr>
              <p:nvPr/>
            </p:nvGrpSpPr>
            <p:grpSpPr>
              <a:xfrm>
                <a:off x="1986280" y="4596074"/>
                <a:ext cx="705600" cy="705600"/>
                <a:chOff x="5103813" y="4132263"/>
                <a:chExt cx="835025" cy="835026"/>
              </a:xfrm>
            </p:grpSpPr>
            <p:pic>
              <p:nvPicPr>
                <p:cNvPr id="179" name="Picture 16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9396" y="4132263"/>
                  <a:ext cx="823857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1" name="Rectangle 79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9" name="Group 181"/>
              <p:cNvGrpSpPr>
                <a:grpSpLocks/>
              </p:cNvGrpSpPr>
              <p:nvPr/>
            </p:nvGrpSpPr>
            <p:grpSpPr>
              <a:xfrm>
                <a:off x="1116340" y="4596074"/>
                <a:ext cx="702912" cy="705600"/>
                <a:chOff x="4210050" y="4132263"/>
                <a:chExt cx="830263" cy="835026"/>
              </a:xfrm>
            </p:grpSpPr>
            <p:pic>
              <p:nvPicPr>
                <p:cNvPr id="183" name="Picture 1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6" y="4132263"/>
                  <a:ext cx="822291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50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5" name="Rectangle 82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-36512" y="4708628"/>
              <a:ext cx="115212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averaged</a:t>
              </a:r>
            </a:p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participant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 rot="16200000">
            <a:off x="202014" y="5436614"/>
            <a:ext cx="112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Correlation</a:t>
            </a:r>
            <a:endParaRPr lang="en-CA" sz="1600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1144721" y="4862801"/>
            <a:ext cx="0" cy="1466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144722" y="5579888"/>
            <a:ext cx="2593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44721" y="4862801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144721" y="5223115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144721" y="6332203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144721" y="5953413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883962" y="4732421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83962" y="5431633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0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45479" y="6183948"/>
            <a:ext cx="299242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-1</a:t>
            </a:r>
            <a:endParaRPr lang="en-CA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261169" y="4429132"/>
            <a:ext cx="1037399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p</a:t>
            </a:r>
            <a:r>
              <a:rPr lang="en-CA" sz="1400" dirty="0" smtClean="0"/>
              <a:t>articipant-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self</a:t>
            </a:r>
            <a:endParaRPr lang="en-CA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1182339" y="6212446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s</a:t>
            </a:r>
            <a:r>
              <a:rPr lang="en-CA" sz="1400" dirty="0" smtClean="0"/>
              <a:t>ame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sp>
        <p:nvSpPr>
          <p:cNvPr id="187" name="Rectangle 186"/>
          <p:cNvSpPr/>
          <p:nvPr/>
        </p:nvSpPr>
        <p:spPr>
          <a:xfrm>
            <a:off x="2043446" y="5579888"/>
            <a:ext cx="195569" cy="29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2150248" y="5839200"/>
            <a:ext cx="0" cy="6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805916" y="6212446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d</a:t>
            </a:r>
            <a:r>
              <a:rPr lang="en-CA" sz="1400" dirty="0" smtClean="0"/>
              <a:t>iff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grpSp>
        <p:nvGrpSpPr>
          <p:cNvPr id="10" name="Group 163"/>
          <p:cNvGrpSpPr/>
          <p:nvPr/>
        </p:nvGrpSpPr>
        <p:grpSpPr>
          <a:xfrm>
            <a:off x="1456738" y="4908952"/>
            <a:ext cx="195569" cy="670908"/>
            <a:chOff x="6300192" y="2781472"/>
            <a:chExt cx="216024" cy="741078"/>
          </a:xfrm>
        </p:grpSpPr>
        <p:sp>
          <p:nvSpPr>
            <p:cNvPr id="191" name="Rectangle 190"/>
            <p:cNvSpPr/>
            <p:nvPr/>
          </p:nvSpPr>
          <p:spPr>
            <a:xfrm>
              <a:off x="6300192" y="2846541"/>
              <a:ext cx="216024" cy="67600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V="1">
              <a:off x="6409200" y="2781472"/>
              <a:ext cx="0" cy="163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5364088" y="249289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0.5</a:t>
            </a:r>
            <a:endParaRPr lang="en-CA" sz="1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5448090" y="1321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1</a:t>
            </a:r>
          </a:p>
        </p:txBody>
      </p:sp>
      <p:grpSp>
        <p:nvGrpSpPr>
          <p:cNvPr id="11" name="Group 195"/>
          <p:cNvGrpSpPr/>
          <p:nvPr/>
        </p:nvGrpSpPr>
        <p:grpSpPr>
          <a:xfrm>
            <a:off x="5611332" y="3090446"/>
            <a:ext cx="2379172" cy="554578"/>
            <a:chOff x="858804" y="2420888"/>
            <a:chExt cx="2379172" cy="554578"/>
          </a:xfrm>
        </p:grpSpPr>
        <p:grpSp>
          <p:nvGrpSpPr>
            <p:cNvPr id="12" name="Group 90"/>
            <p:cNvGrpSpPr/>
            <p:nvPr/>
          </p:nvGrpSpPr>
          <p:grpSpPr>
            <a:xfrm>
              <a:off x="858804" y="2420888"/>
              <a:ext cx="2379172" cy="307777"/>
              <a:chOff x="858804" y="2420888"/>
              <a:chExt cx="2379172" cy="30777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858804" y="24208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0</a:t>
                </a:r>
                <a:endParaRPr lang="en-CA" sz="1400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271626" y="24208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5</a:t>
                </a:r>
                <a:endParaRPr lang="en-CA" sz="1400" dirty="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637512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10</a:t>
                </a:r>
                <a:endParaRPr lang="en-CA" sz="1400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2051720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15</a:t>
                </a:r>
                <a:endParaRPr lang="en-CA" sz="1400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461468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20</a:t>
                </a:r>
                <a:endParaRPr lang="en-CA" sz="14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870568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25</a:t>
                </a:r>
                <a:endParaRPr lang="en-CA" sz="1400" dirty="0"/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1187624" y="2636912"/>
              <a:ext cx="168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Revealing number</a:t>
              </a:r>
              <a:endParaRPr lang="en-CA" sz="1600" dirty="0"/>
            </a:p>
          </p:txBody>
        </p:sp>
      </p:grpSp>
      <p:grpSp>
        <p:nvGrpSpPr>
          <p:cNvPr id="13" name="Group 410"/>
          <p:cNvGrpSpPr/>
          <p:nvPr/>
        </p:nvGrpSpPr>
        <p:grpSpPr>
          <a:xfrm>
            <a:off x="6115246" y="1917037"/>
            <a:ext cx="2743315" cy="1005086"/>
            <a:chOff x="6115246" y="1917037"/>
            <a:chExt cx="2743315" cy="1005086"/>
          </a:xfrm>
        </p:grpSpPr>
        <p:sp>
          <p:nvSpPr>
            <p:cNvPr id="328" name="Rectangle 716"/>
            <p:cNvSpPr>
              <a:spLocks noChangeArrowheads="1"/>
            </p:cNvSpPr>
            <p:nvPr/>
          </p:nvSpPr>
          <p:spPr bwMode="auto">
            <a:xfrm>
              <a:off x="6155696" y="2374707"/>
              <a:ext cx="16855" cy="23258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Freeform 717"/>
            <p:cNvSpPr>
              <a:spLocks/>
            </p:cNvSpPr>
            <p:nvPr/>
          </p:nvSpPr>
          <p:spPr bwMode="auto">
            <a:xfrm>
              <a:off x="6155696" y="2374707"/>
              <a:ext cx="16855" cy="232585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9 h 69"/>
                <a:gd name="T6" fmla="*/ 5 w 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lnTo>
                    <a:pt x="0" y="69"/>
                  </a:lnTo>
                  <a:lnTo>
                    <a:pt x="5" y="6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Rectangle 718"/>
            <p:cNvSpPr>
              <a:spLocks noChangeArrowheads="1"/>
            </p:cNvSpPr>
            <p:nvPr/>
          </p:nvSpPr>
          <p:spPr bwMode="auto">
            <a:xfrm>
              <a:off x="6138843" y="2367966"/>
              <a:ext cx="40449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Freeform 719"/>
            <p:cNvSpPr>
              <a:spLocks/>
            </p:cNvSpPr>
            <p:nvPr/>
          </p:nvSpPr>
          <p:spPr bwMode="auto">
            <a:xfrm>
              <a:off x="6138843" y="2367966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Rectangle 720"/>
            <p:cNvSpPr>
              <a:spLocks noChangeArrowheads="1"/>
            </p:cNvSpPr>
            <p:nvPr/>
          </p:nvSpPr>
          <p:spPr bwMode="auto">
            <a:xfrm>
              <a:off x="6138843" y="2600551"/>
              <a:ext cx="40449" cy="1348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Freeform 721"/>
            <p:cNvSpPr>
              <a:spLocks/>
            </p:cNvSpPr>
            <p:nvPr/>
          </p:nvSpPr>
          <p:spPr bwMode="auto">
            <a:xfrm>
              <a:off x="6138843" y="260055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Rectangle 722"/>
            <p:cNvSpPr>
              <a:spLocks noChangeArrowheads="1"/>
            </p:cNvSpPr>
            <p:nvPr/>
          </p:nvSpPr>
          <p:spPr bwMode="auto">
            <a:xfrm>
              <a:off x="6570303" y="2398304"/>
              <a:ext cx="16855" cy="202247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Freeform 723"/>
            <p:cNvSpPr>
              <a:spLocks/>
            </p:cNvSpPr>
            <p:nvPr/>
          </p:nvSpPr>
          <p:spPr bwMode="auto">
            <a:xfrm>
              <a:off x="6570303" y="2398304"/>
              <a:ext cx="16855" cy="202247"/>
            </a:xfrm>
            <a:custGeom>
              <a:avLst/>
              <a:gdLst>
                <a:gd name="T0" fmla="*/ 0 w 5"/>
                <a:gd name="T1" fmla="*/ 0 h 60"/>
                <a:gd name="T2" fmla="*/ 0 w 5"/>
                <a:gd name="T3" fmla="*/ 60 h 60"/>
                <a:gd name="T4" fmla="*/ 5 w 5"/>
                <a:gd name="T5" fmla="*/ 60 h 60"/>
                <a:gd name="T6" fmla="*/ 5 w 5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0">
                  <a:moveTo>
                    <a:pt x="0" y="0"/>
                  </a:moveTo>
                  <a:lnTo>
                    <a:pt x="0" y="60"/>
                  </a:lnTo>
                  <a:lnTo>
                    <a:pt x="5" y="6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Rectangle 724"/>
            <p:cNvSpPr>
              <a:spLocks noChangeArrowheads="1"/>
            </p:cNvSpPr>
            <p:nvPr/>
          </p:nvSpPr>
          <p:spPr bwMode="auto">
            <a:xfrm>
              <a:off x="6563562" y="2391562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Freeform 725"/>
            <p:cNvSpPr>
              <a:spLocks/>
            </p:cNvSpPr>
            <p:nvPr/>
          </p:nvSpPr>
          <p:spPr bwMode="auto">
            <a:xfrm>
              <a:off x="6563562" y="2391562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Rectangle 726"/>
            <p:cNvSpPr>
              <a:spLocks noChangeArrowheads="1"/>
            </p:cNvSpPr>
            <p:nvPr/>
          </p:nvSpPr>
          <p:spPr bwMode="auto">
            <a:xfrm>
              <a:off x="6563562" y="2590438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Freeform 727"/>
            <p:cNvSpPr>
              <a:spLocks/>
            </p:cNvSpPr>
            <p:nvPr/>
          </p:nvSpPr>
          <p:spPr bwMode="auto">
            <a:xfrm>
              <a:off x="6563562" y="2590438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Rectangle 728"/>
            <p:cNvSpPr>
              <a:spLocks noChangeArrowheads="1"/>
            </p:cNvSpPr>
            <p:nvPr/>
          </p:nvSpPr>
          <p:spPr bwMode="auto">
            <a:xfrm>
              <a:off x="6984908" y="2654483"/>
              <a:ext cx="16855" cy="208989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Freeform 729"/>
            <p:cNvSpPr>
              <a:spLocks/>
            </p:cNvSpPr>
            <p:nvPr/>
          </p:nvSpPr>
          <p:spPr bwMode="auto">
            <a:xfrm>
              <a:off x="6984908" y="2654483"/>
              <a:ext cx="16855" cy="208989"/>
            </a:xfrm>
            <a:custGeom>
              <a:avLst/>
              <a:gdLst>
                <a:gd name="T0" fmla="*/ 0 w 5"/>
                <a:gd name="T1" fmla="*/ 0 h 62"/>
                <a:gd name="T2" fmla="*/ 0 w 5"/>
                <a:gd name="T3" fmla="*/ 62 h 62"/>
                <a:gd name="T4" fmla="*/ 5 w 5"/>
                <a:gd name="T5" fmla="*/ 62 h 62"/>
                <a:gd name="T6" fmla="*/ 5 w 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2">
                  <a:moveTo>
                    <a:pt x="0" y="0"/>
                  </a:moveTo>
                  <a:lnTo>
                    <a:pt x="0" y="62"/>
                  </a:lnTo>
                  <a:lnTo>
                    <a:pt x="5" y="6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Rectangle 730"/>
            <p:cNvSpPr>
              <a:spLocks noChangeArrowheads="1"/>
            </p:cNvSpPr>
            <p:nvPr/>
          </p:nvSpPr>
          <p:spPr bwMode="auto">
            <a:xfrm>
              <a:off x="6978167" y="2647742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Freeform 731"/>
            <p:cNvSpPr>
              <a:spLocks/>
            </p:cNvSpPr>
            <p:nvPr/>
          </p:nvSpPr>
          <p:spPr bwMode="auto">
            <a:xfrm>
              <a:off x="6978167" y="2647742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Rectangle 732"/>
            <p:cNvSpPr>
              <a:spLocks noChangeArrowheads="1"/>
            </p:cNvSpPr>
            <p:nvPr/>
          </p:nvSpPr>
          <p:spPr bwMode="auto">
            <a:xfrm>
              <a:off x="6978167" y="2853359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Freeform 733"/>
            <p:cNvSpPr>
              <a:spLocks/>
            </p:cNvSpPr>
            <p:nvPr/>
          </p:nvSpPr>
          <p:spPr bwMode="auto">
            <a:xfrm>
              <a:off x="6978167" y="2853359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Rectangle 734"/>
            <p:cNvSpPr>
              <a:spLocks noChangeArrowheads="1"/>
            </p:cNvSpPr>
            <p:nvPr/>
          </p:nvSpPr>
          <p:spPr bwMode="auto">
            <a:xfrm>
              <a:off x="7409627" y="2351113"/>
              <a:ext cx="13483" cy="208989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Freeform 735"/>
            <p:cNvSpPr>
              <a:spLocks/>
            </p:cNvSpPr>
            <p:nvPr/>
          </p:nvSpPr>
          <p:spPr bwMode="auto">
            <a:xfrm>
              <a:off x="7409627" y="2351113"/>
              <a:ext cx="13483" cy="208989"/>
            </a:xfrm>
            <a:custGeom>
              <a:avLst/>
              <a:gdLst>
                <a:gd name="T0" fmla="*/ 0 w 4"/>
                <a:gd name="T1" fmla="*/ 0 h 62"/>
                <a:gd name="T2" fmla="*/ 0 w 4"/>
                <a:gd name="T3" fmla="*/ 62 h 62"/>
                <a:gd name="T4" fmla="*/ 4 w 4"/>
                <a:gd name="T5" fmla="*/ 62 h 62"/>
                <a:gd name="T6" fmla="*/ 4 w 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2">
                  <a:moveTo>
                    <a:pt x="0" y="0"/>
                  </a:moveTo>
                  <a:lnTo>
                    <a:pt x="0" y="62"/>
                  </a:lnTo>
                  <a:lnTo>
                    <a:pt x="4" y="6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Rectangle 736"/>
            <p:cNvSpPr>
              <a:spLocks noChangeArrowheads="1"/>
            </p:cNvSpPr>
            <p:nvPr/>
          </p:nvSpPr>
          <p:spPr bwMode="auto">
            <a:xfrm>
              <a:off x="7392774" y="2344371"/>
              <a:ext cx="40449" cy="1348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Freeform 737"/>
            <p:cNvSpPr>
              <a:spLocks/>
            </p:cNvSpPr>
            <p:nvPr/>
          </p:nvSpPr>
          <p:spPr bwMode="auto">
            <a:xfrm>
              <a:off x="7392774" y="234437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Rectangle 738"/>
            <p:cNvSpPr>
              <a:spLocks noChangeArrowheads="1"/>
            </p:cNvSpPr>
            <p:nvPr/>
          </p:nvSpPr>
          <p:spPr bwMode="auto">
            <a:xfrm>
              <a:off x="7392774" y="2549988"/>
              <a:ext cx="40449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Freeform 739"/>
            <p:cNvSpPr>
              <a:spLocks/>
            </p:cNvSpPr>
            <p:nvPr/>
          </p:nvSpPr>
          <p:spPr bwMode="auto">
            <a:xfrm>
              <a:off x="7392774" y="2549988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Rectangle 740"/>
            <p:cNvSpPr>
              <a:spLocks noChangeArrowheads="1"/>
            </p:cNvSpPr>
            <p:nvPr/>
          </p:nvSpPr>
          <p:spPr bwMode="auto">
            <a:xfrm>
              <a:off x="7824234" y="2472461"/>
              <a:ext cx="13483" cy="215730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Freeform 741"/>
            <p:cNvSpPr>
              <a:spLocks/>
            </p:cNvSpPr>
            <p:nvPr/>
          </p:nvSpPr>
          <p:spPr bwMode="auto">
            <a:xfrm>
              <a:off x="7824234" y="2472461"/>
              <a:ext cx="13483" cy="215730"/>
            </a:xfrm>
            <a:custGeom>
              <a:avLst/>
              <a:gdLst>
                <a:gd name="T0" fmla="*/ 0 w 4"/>
                <a:gd name="T1" fmla="*/ 0 h 64"/>
                <a:gd name="T2" fmla="*/ 0 w 4"/>
                <a:gd name="T3" fmla="*/ 64 h 64"/>
                <a:gd name="T4" fmla="*/ 4 w 4"/>
                <a:gd name="T5" fmla="*/ 64 h 64"/>
                <a:gd name="T6" fmla="*/ 4 w 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4">
                  <a:moveTo>
                    <a:pt x="0" y="0"/>
                  </a:moveTo>
                  <a:lnTo>
                    <a:pt x="0" y="64"/>
                  </a:lnTo>
                  <a:lnTo>
                    <a:pt x="4" y="6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Rectangle 742"/>
            <p:cNvSpPr>
              <a:spLocks noChangeArrowheads="1"/>
            </p:cNvSpPr>
            <p:nvPr/>
          </p:nvSpPr>
          <p:spPr bwMode="auto">
            <a:xfrm>
              <a:off x="7814121" y="2462348"/>
              <a:ext cx="3370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Freeform 743"/>
            <p:cNvSpPr>
              <a:spLocks/>
            </p:cNvSpPr>
            <p:nvPr/>
          </p:nvSpPr>
          <p:spPr bwMode="auto">
            <a:xfrm>
              <a:off x="7814121" y="2462348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Rectangle 744"/>
            <p:cNvSpPr>
              <a:spLocks noChangeArrowheads="1"/>
            </p:cNvSpPr>
            <p:nvPr/>
          </p:nvSpPr>
          <p:spPr bwMode="auto">
            <a:xfrm>
              <a:off x="7814121" y="2678078"/>
              <a:ext cx="3370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Freeform 745"/>
            <p:cNvSpPr>
              <a:spLocks/>
            </p:cNvSpPr>
            <p:nvPr/>
          </p:nvSpPr>
          <p:spPr bwMode="auto">
            <a:xfrm>
              <a:off x="7814121" y="2678078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Rectangle 747"/>
            <p:cNvSpPr>
              <a:spLocks noChangeArrowheads="1"/>
            </p:cNvSpPr>
            <p:nvPr/>
          </p:nvSpPr>
          <p:spPr bwMode="auto">
            <a:xfrm>
              <a:off x="6132101" y="2462348"/>
              <a:ext cx="57304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Freeform 748"/>
            <p:cNvSpPr>
              <a:spLocks/>
            </p:cNvSpPr>
            <p:nvPr/>
          </p:nvSpPr>
          <p:spPr bwMode="auto">
            <a:xfrm>
              <a:off x="6125360" y="2455606"/>
              <a:ext cx="70788" cy="70787"/>
            </a:xfrm>
            <a:custGeom>
              <a:avLst/>
              <a:gdLst>
                <a:gd name="T0" fmla="*/ 2 w 21"/>
                <a:gd name="T1" fmla="*/ 19 h 21"/>
                <a:gd name="T2" fmla="*/ 2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2 w 21"/>
                <a:gd name="T13" fmla="*/ 21 h 21"/>
                <a:gd name="T14" fmla="*/ 2 w 21"/>
                <a:gd name="T15" fmla="*/ 19 h 21"/>
                <a:gd name="T16" fmla="*/ 4 w 21"/>
                <a:gd name="T17" fmla="*/ 19 h 21"/>
                <a:gd name="T18" fmla="*/ 4 w 21"/>
                <a:gd name="T19" fmla="*/ 5 h 21"/>
                <a:gd name="T20" fmla="*/ 16 w 21"/>
                <a:gd name="T21" fmla="*/ 5 h 21"/>
                <a:gd name="T22" fmla="*/ 16 w 21"/>
                <a:gd name="T23" fmla="*/ 16 h 21"/>
                <a:gd name="T24" fmla="*/ 2 w 21"/>
                <a:gd name="T25" fmla="*/ 16 h 21"/>
                <a:gd name="T26" fmla="*/ 2 w 21"/>
                <a:gd name="T27" fmla="*/ 19 h 21"/>
                <a:gd name="T28" fmla="*/ 4 w 21"/>
                <a:gd name="T29" fmla="*/ 19 h 21"/>
                <a:gd name="T30" fmla="*/ 2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2" y="19"/>
                  </a:moveTo>
                  <a:lnTo>
                    <a:pt x="2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5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Rectangle 749"/>
            <p:cNvSpPr>
              <a:spLocks noChangeArrowheads="1"/>
            </p:cNvSpPr>
            <p:nvPr/>
          </p:nvSpPr>
          <p:spPr bwMode="auto">
            <a:xfrm>
              <a:off x="6546707" y="2472461"/>
              <a:ext cx="57304" cy="5393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Freeform 750"/>
            <p:cNvSpPr>
              <a:spLocks/>
            </p:cNvSpPr>
            <p:nvPr/>
          </p:nvSpPr>
          <p:spPr bwMode="auto">
            <a:xfrm>
              <a:off x="6539965" y="2462348"/>
              <a:ext cx="70788" cy="74157"/>
            </a:xfrm>
            <a:custGeom>
              <a:avLst/>
              <a:gdLst>
                <a:gd name="T0" fmla="*/ 2 w 21"/>
                <a:gd name="T1" fmla="*/ 19 h 22"/>
                <a:gd name="T2" fmla="*/ 2 w 21"/>
                <a:gd name="T3" fmla="*/ 22 h 22"/>
                <a:gd name="T4" fmla="*/ 21 w 21"/>
                <a:gd name="T5" fmla="*/ 22 h 22"/>
                <a:gd name="T6" fmla="*/ 21 w 21"/>
                <a:gd name="T7" fmla="*/ 0 h 22"/>
                <a:gd name="T8" fmla="*/ 0 w 21"/>
                <a:gd name="T9" fmla="*/ 0 h 22"/>
                <a:gd name="T10" fmla="*/ 0 w 21"/>
                <a:gd name="T11" fmla="*/ 22 h 22"/>
                <a:gd name="T12" fmla="*/ 2 w 21"/>
                <a:gd name="T13" fmla="*/ 22 h 22"/>
                <a:gd name="T14" fmla="*/ 2 w 21"/>
                <a:gd name="T15" fmla="*/ 19 h 22"/>
                <a:gd name="T16" fmla="*/ 4 w 21"/>
                <a:gd name="T17" fmla="*/ 19 h 22"/>
                <a:gd name="T18" fmla="*/ 4 w 21"/>
                <a:gd name="T19" fmla="*/ 5 h 22"/>
                <a:gd name="T20" fmla="*/ 16 w 21"/>
                <a:gd name="T21" fmla="*/ 5 h 22"/>
                <a:gd name="T22" fmla="*/ 16 w 21"/>
                <a:gd name="T23" fmla="*/ 17 h 22"/>
                <a:gd name="T24" fmla="*/ 2 w 21"/>
                <a:gd name="T25" fmla="*/ 17 h 22"/>
                <a:gd name="T26" fmla="*/ 2 w 21"/>
                <a:gd name="T27" fmla="*/ 19 h 22"/>
                <a:gd name="T28" fmla="*/ 4 w 21"/>
                <a:gd name="T29" fmla="*/ 19 h 22"/>
                <a:gd name="T30" fmla="*/ 2 w 21"/>
                <a:gd name="T3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2">
                  <a:moveTo>
                    <a:pt x="2" y="19"/>
                  </a:moveTo>
                  <a:lnTo>
                    <a:pt x="2" y="22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Rectangle 751"/>
            <p:cNvSpPr>
              <a:spLocks noChangeArrowheads="1"/>
            </p:cNvSpPr>
            <p:nvPr/>
          </p:nvSpPr>
          <p:spPr bwMode="auto">
            <a:xfrm>
              <a:off x="6971425" y="2728641"/>
              <a:ext cx="53933" cy="5393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Freeform 752"/>
            <p:cNvSpPr>
              <a:spLocks/>
            </p:cNvSpPr>
            <p:nvPr/>
          </p:nvSpPr>
          <p:spPr bwMode="auto">
            <a:xfrm>
              <a:off x="6961314" y="271852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Rectangle 753"/>
            <p:cNvSpPr>
              <a:spLocks noChangeArrowheads="1"/>
            </p:cNvSpPr>
            <p:nvPr/>
          </p:nvSpPr>
          <p:spPr bwMode="auto">
            <a:xfrm>
              <a:off x="7386033" y="2421898"/>
              <a:ext cx="53933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Freeform 754"/>
            <p:cNvSpPr>
              <a:spLocks/>
            </p:cNvSpPr>
            <p:nvPr/>
          </p:nvSpPr>
          <p:spPr bwMode="auto">
            <a:xfrm>
              <a:off x="7375919" y="241515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Rectangle 755"/>
            <p:cNvSpPr>
              <a:spLocks noChangeArrowheads="1"/>
            </p:cNvSpPr>
            <p:nvPr/>
          </p:nvSpPr>
          <p:spPr bwMode="auto">
            <a:xfrm>
              <a:off x="7800638" y="2549988"/>
              <a:ext cx="53933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Freeform 756"/>
            <p:cNvSpPr>
              <a:spLocks/>
            </p:cNvSpPr>
            <p:nvPr/>
          </p:nvSpPr>
          <p:spPr bwMode="auto">
            <a:xfrm>
              <a:off x="7790527" y="254324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Rectangle 757"/>
            <p:cNvSpPr>
              <a:spLocks noChangeArrowheads="1"/>
            </p:cNvSpPr>
            <p:nvPr/>
          </p:nvSpPr>
          <p:spPr bwMode="auto">
            <a:xfrm>
              <a:off x="6155696" y="2485944"/>
              <a:ext cx="16855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Freeform 758"/>
            <p:cNvSpPr>
              <a:spLocks/>
            </p:cNvSpPr>
            <p:nvPr/>
          </p:nvSpPr>
          <p:spPr bwMode="auto">
            <a:xfrm>
              <a:off x="6155696" y="2485944"/>
              <a:ext cx="16855" cy="12134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Rectangle 759"/>
            <p:cNvSpPr>
              <a:spLocks noChangeArrowheads="1"/>
            </p:cNvSpPr>
            <p:nvPr/>
          </p:nvSpPr>
          <p:spPr bwMode="auto">
            <a:xfrm>
              <a:off x="6138843" y="2479203"/>
              <a:ext cx="40449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Freeform 760"/>
            <p:cNvSpPr>
              <a:spLocks/>
            </p:cNvSpPr>
            <p:nvPr/>
          </p:nvSpPr>
          <p:spPr bwMode="auto">
            <a:xfrm>
              <a:off x="6138843" y="2479203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Rectangle 761"/>
            <p:cNvSpPr>
              <a:spLocks noChangeArrowheads="1"/>
            </p:cNvSpPr>
            <p:nvPr/>
          </p:nvSpPr>
          <p:spPr bwMode="auto">
            <a:xfrm>
              <a:off x="6138843" y="2600551"/>
              <a:ext cx="40449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Freeform 762"/>
            <p:cNvSpPr>
              <a:spLocks/>
            </p:cNvSpPr>
            <p:nvPr/>
          </p:nvSpPr>
          <p:spPr bwMode="auto">
            <a:xfrm>
              <a:off x="6138843" y="260055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Rectangle 763"/>
            <p:cNvSpPr>
              <a:spLocks noChangeArrowheads="1"/>
            </p:cNvSpPr>
            <p:nvPr/>
          </p:nvSpPr>
          <p:spPr bwMode="auto">
            <a:xfrm>
              <a:off x="6570303" y="2320775"/>
              <a:ext cx="16855" cy="11797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Freeform 764"/>
            <p:cNvSpPr>
              <a:spLocks/>
            </p:cNvSpPr>
            <p:nvPr/>
          </p:nvSpPr>
          <p:spPr bwMode="auto">
            <a:xfrm>
              <a:off x="6570303" y="2320775"/>
              <a:ext cx="16855" cy="117978"/>
            </a:xfrm>
            <a:custGeom>
              <a:avLst/>
              <a:gdLst>
                <a:gd name="T0" fmla="*/ 0 w 5"/>
                <a:gd name="T1" fmla="*/ 0 h 35"/>
                <a:gd name="T2" fmla="*/ 0 w 5"/>
                <a:gd name="T3" fmla="*/ 35 h 35"/>
                <a:gd name="T4" fmla="*/ 5 w 5"/>
                <a:gd name="T5" fmla="*/ 35 h 35"/>
                <a:gd name="T6" fmla="*/ 5 w 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5">
                  <a:moveTo>
                    <a:pt x="0" y="0"/>
                  </a:moveTo>
                  <a:lnTo>
                    <a:pt x="0" y="35"/>
                  </a:lnTo>
                  <a:lnTo>
                    <a:pt x="5" y="3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Rectangle 765"/>
            <p:cNvSpPr>
              <a:spLocks noChangeArrowheads="1"/>
            </p:cNvSpPr>
            <p:nvPr/>
          </p:nvSpPr>
          <p:spPr bwMode="auto">
            <a:xfrm>
              <a:off x="6563562" y="2310664"/>
              <a:ext cx="3033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Freeform 766"/>
            <p:cNvSpPr>
              <a:spLocks/>
            </p:cNvSpPr>
            <p:nvPr/>
          </p:nvSpPr>
          <p:spPr bwMode="auto">
            <a:xfrm>
              <a:off x="6563562" y="2310664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Rectangle 767"/>
            <p:cNvSpPr>
              <a:spLocks noChangeArrowheads="1"/>
            </p:cNvSpPr>
            <p:nvPr/>
          </p:nvSpPr>
          <p:spPr bwMode="auto">
            <a:xfrm>
              <a:off x="6563562" y="2432012"/>
              <a:ext cx="30338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Freeform 768"/>
            <p:cNvSpPr>
              <a:spLocks/>
            </p:cNvSpPr>
            <p:nvPr/>
          </p:nvSpPr>
          <p:spPr bwMode="auto">
            <a:xfrm>
              <a:off x="6563562" y="2432012"/>
              <a:ext cx="30338" cy="1348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9 w 9"/>
                <a:gd name="T5" fmla="*/ 0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Rectangle 769"/>
            <p:cNvSpPr>
              <a:spLocks noChangeArrowheads="1"/>
            </p:cNvSpPr>
            <p:nvPr/>
          </p:nvSpPr>
          <p:spPr bwMode="auto">
            <a:xfrm>
              <a:off x="6984908" y="2101675"/>
              <a:ext cx="16855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Freeform 770"/>
            <p:cNvSpPr>
              <a:spLocks/>
            </p:cNvSpPr>
            <p:nvPr/>
          </p:nvSpPr>
          <p:spPr bwMode="auto">
            <a:xfrm>
              <a:off x="6984908" y="2101675"/>
              <a:ext cx="16855" cy="12134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Rectangle 771"/>
            <p:cNvSpPr>
              <a:spLocks noChangeArrowheads="1"/>
            </p:cNvSpPr>
            <p:nvPr/>
          </p:nvSpPr>
          <p:spPr bwMode="auto">
            <a:xfrm>
              <a:off x="6978167" y="2094934"/>
              <a:ext cx="3033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Freeform 772"/>
            <p:cNvSpPr>
              <a:spLocks/>
            </p:cNvSpPr>
            <p:nvPr/>
          </p:nvSpPr>
          <p:spPr bwMode="auto">
            <a:xfrm>
              <a:off x="6978167" y="2094934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Rectangle 773"/>
            <p:cNvSpPr>
              <a:spLocks noChangeArrowheads="1"/>
            </p:cNvSpPr>
            <p:nvPr/>
          </p:nvSpPr>
          <p:spPr bwMode="auto">
            <a:xfrm>
              <a:off x="6978167" y="2216282"/>
              <a:ext cx="30338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Freeform 774"/>
            <p:cNvSpPr>
              <a:spLocks/>
            </p:cNvSpPr>
            <p:nvPr/>
          </p:nvSpPr>
          <p:spPr bwMode="auto">
            <a:xfrm>
              <a:off x="6978167" y="2216282"/>
              <a:ext cx="30338" cy="1348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9 w 9"/>
                <a:gd name="T5" fmla="*/ 0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Rectangle 775"/>
            <p:cNvSpPr>
              <a:spLocks noChangeArrowheads="1"/>
            </p:cNvSpPr>
            <p:nvPr/>
          </p:nvSpPr>
          <p:spPr bwMode="auto">
            <a:xfrm>
              <a:off x="7409627" y="2101675"/>
              <a:ext cx="13483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Freeform 776"/>
            <p:cNvSpPr>
              <a:spLocks/>
            </p:cNvSpPr>
            <p:nvPr/>
          </p:nvSpPr>
          <p:spPr bwMode="auto">
            <a:xfrm>
              <a:off x="7409627" y="2101675"/>
              <a:ext cx="13483" cy="121348"/>
            </a:xfrm>
            <a:custGeom>
              <a:avLst/>
              <a:gdLst>
                <a:gd name="T0" fmla="*/ 0 w 4"/>
                <a:gd name="T1" fmla="*/ 0 h 36"/>
                <a:gd name="T2" fmla="*/ 0 w 4"/>
                <a:gd name="T3" fmla="*/ 36 h 36"/>
                <a:gd name="T4" fmla="*/ 4 w 4"/>
                <a:gd name="T5" fmla="*/ 36 h 36"/>
                <a:gd name="T6" fmla="*/ 4 w 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6">
                  <a:moveTo>
                    <a:pt x="0" y="0"/>
                  </a:moveTo>
                  <a:lnTo>
                    <a:pt x="0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Rectangle 777"/>
            <p:cNvSpPr>
              <a:spLocks noChangeArrowheads="1"/>
            </p:cNvSpPr>
            <p:nvPr/>
          </p:nvSpPr>
          <p:spPr bwMode="auto">
            <a:xfrm>
              <a:off x="7392774" y="2094934"/>
              <a:ext cx="40449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Freeform 778"/>
            <p:cNvSpPr>
              <a:spLocks/>
            </p:cNvSpPr>
            <p:nvPr/>
          </p:nvSpPr>
          <p:spPr bwMode="auto">
            <a:xfrm>
              <a:off x="7392774" y="2094934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Rectangle 779"/>
            <p:cNvSpPr>
              <a:spLocks noChangeArrowheads="1"/>
            </p:cNvSpPr>
            <p:nvPr/>
          </p:nvSpPr>
          <p:spPr bwMode="auto">
            <a:xfrm>
              <a:off x="7392774" y="2216282"/>
              <a:ext cx="40449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Freeform 780"/>
            <p:cNvSpPr>
              <a:spLocks/>
            </p:cNvSpPr>
            <p:nvPr/>
          </p:nvSpPr>
          <p:spPr bwMode="auto">
            <a:xfrm>
              <a:off x="7392774" y="2216282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Rectangle 781"/>
            <p:cNvSpPr>
              <a:spLocks noChangeArrowheads="1"/>
            </p:cNvSpPr>
            <p:nvPr/>
          </p:nvSpPr>
          <p:spPr bwMode="auto">
            <a:xfrm>
              <a:off x="7824234" y="1926394"/>
              <a:ext cx="13483" cy="10449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Freeform 782"/>
            <p:cNvSpPr>
              <a:spLocks/>
            </p:cNvSpPr>
            <p:nvPr/>
          </p:nvSpPr>
          <p:spPr bwMode="auto">
            <a:xfrm>
              <a:off x="7824234" y="1926394"/>
              <a:ext cx="13483" cy="104495"/>
            </a:xfrm>
            <a:custGeom>
              <a:avLst/>
              <a:gdLst>
                <a:gd name="T0" fmla="*/ 0 w 4"/>
                <a:gd name="T1" fmla="*/ 0 h 31"/>
                <a:gd name="T2" fmla="*/ 0 w 4"/>
                <a:gd name="T3" fmla="*/ 31 h 31"/>
                <a:gd name="T4" fmla="*/ 4 w 4"/>
                <a:gd name="T5" fmla="*/ 31 h 31"/>
                <a:gd name="T6" fmla="*/ 4 w 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1">
                  <a:moveTo>
                    <a:pt x="0" y="0"/>
                  </a:moveTo>
                  <a:lnTo>
                    <a:pt x="0" y="31"/>
                  </a:lnTo>
                  <a:lnTo>
                    <a:pt x="4" y="3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Rectangle 783"/>
            <p:cNvSpPr>
              <a:spLocks noChangeArrowheads="1"/>
            </p:cNvSpPr>
            <p:nvPr/>
          </p:nvSpPr>
          <p:spPr bwMode="auto">
            <a:xfrm>
              <a:off x="7814121" y="1919653"/>
              <a:ext cx="3370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Freeform 784"/>
            <p:cNvSpPr>
              <a:spLocks/>
            </p:cNvSpPr>
            <p:nvPr/>
          </p:nvSpPr>
          <p:spPr bwMode="auto">
            <a:xfrm>
              <a:off x="7814121" y="1919653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Rectangle 785"/>
            <p:cNvSpPr>
              <a:spLocks noChangeArrowheads="1"/>
            </p:cNvSpPr>
            <p:nvPr/>
          </p:nvSpPr>
          <p:spPr bwMode="auto">
            <a:xfrm>
              <a:off x="7814121" y="2024146"/>
              <a:ext cx="3370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Freeform 786"/>
            <p:cNvSpPr>
              <a:spLocks/>
            </p:cNvSpPr>
            <p:nvPr/>
          </p:nvSpPr>
          <p:spPr bwMode="auto">
            <a:xfrm>
              <a:off x="7814121" y="2024146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788"/>
            <p:cNvSpPr>
              <a:spLocks noChangeArrowheads="1"/>
            </p:cNvSpPr>
            <p:nvPr/>
          </p:nvSpPr>
          <p:spPr bwMode="auto">
            <a:xfrm>
              <a:off x="6125360" y="2509539"/>
              <a:ext cx="70788" cy="7415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789"/>
            <p:cNvSpPr>
              <a:spLocks noChangeArrowheads="1"/>
            </p:cNvSpPr>
            <p:nvPr/>
          </p:nvSpPr>
          <p:spPr bwMode="auto">
            <a:xfrm>
              <a:off x="6546707" y="2351113"/>
              <a:ext cx="64046" cy="64046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790"/>
            <p:cNvSpPr>
              <a:spLocks noChangeArrowheads="1"/>
            </p:cNvSpPr>
            <p:nvPr/>
          </p:nvSpPr>
          <p:spPr bwMode="auto">
            <a:xfrm>
              <a:off x="6961314" y="2128641"/>
              <a:ext cx="64046" cy="7078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3" name="Oval 791"/>
            <p:cNvSpPr>
              <a:spLocks noChangeArrowheads="1"/>
            </p:cNvSpPr>
            <p:nvPr/>
          </p:nvSpPr>
          <p:spPr bwMode="auto">
            <a:xfrm>
              <a:off x="7375919" y="2128641"/>
              <a:ext cx="70788" cy="7078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Oval 792"/>
            <p:cNvSpPr>
              <a:spLocks noChangeArrowheads="1"/>
            </p:cNvSpPr>
            <p:nvPr/>
          </p:nvSpPr>
          <p:spPr bwMode="auto">
            <a:xfrm>
              <a:off x="7800638" y="1949989"/>
              <a:ext cx="60674" cy="64046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5" name="Freeform 793"/>
            <p:cNvSpPr>
              <a:spLocks/>
            </p:cNvSpPr>
            <p:nvPr/>
          </p:nvSpPr>
          <p:spPr bwMode="auto">
            <a:xfrm>
              <a:off x="6115246" y="2502797"/>
              <a:ext cx="87640" cy="87640"/>
            </a:xfrm>
            <a:custGeom>
              <a:avLst/>
              <a:gdLst>
                <a:gd name="T0" fmla="*/ 9 w 11"/>
                <a:gd name="T1" fmla="*/ 5 h 11"/>
                <a:gd name="T2" fmla="*/ 6 w 11"/>
                <a:gd name="T3" fmla="*/ 9 h 11"/>
                <a:gd name="T4" fmla="*/ 2 w 11"/>
                <a:gd name="T5" fmla="*/ 5 h 11"/>
                <a:gd name="T6" fmla="*/ 6 w 11"/>
                <a:gd name="T7" fmla="*/ 2 h 11"/>
                <a:gd name="T8" fmla="*/ 9 w 11"/>
                <a:gd name="T9" fmla="*/ 5 h 11"/>
                <a:gd name="T10" fmla="*/ 11 w 11"/>
                <a:gd name="T11" fmla="*/ 5 h 11"/>
                <a:gd name="T12" fmla="*/ 6 w 11"/>
                <a:gd name="T13" fmla="*/ 0 h 11"/>
                <a:gd name="T14" fmla="*/ 0 w 11"/>
                <a:gd name="T15" fmla="*/ 5 h 11"/>
                <a:gd name="T16" fmla="*/ 6 w 11"/>
                <a:gd name="T17" fmla="*/ 11 h 11"/>
                <a:gd name="T18" fmla="*/ 11 w 11"/>
                <a:gd name="T19" fmla="*/ 5 h 11"/>
                <a:gd name="T20" fmla="*/ 9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9" y="5"/>
                  </a:moveTo>
                  <a:cubicBezTo>
                    <a:pt x="9" y="7"/>
                    <a:pt x="7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8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8" y="11"/>
                    <a:pt x="11" y="8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6" name="Freeform 794"/>
            <p:cNvSpPr>
              <a:spLocks/>
            </p:cNvSpPr>
            <p:nvPr/>
          </p:nvSpPr>
          <p:spPr bwMode="auto">
            <a:xfrm>
              <a:off x="6539965" y="2344371"/>
              <a:ext cx="77529" cy="77529"/>
            </a:xfrm>
            <a:custGeom>
              <a:avLst/>
              <a:gdLst>
                <a:gd name="T0" fmla="*/ 8 w 10"/>
                <a:gd name="T1" fmla="*/ 5 h 10"/>
                <a:gd name="T2" fmla="*/ 5 w 10"/>
                <a:gd name="T3" fmla="*/ 8 h 10"/>
                <a:gd name="T4" fmla="*/ 2 w 10"/>
                <a:gd name="T5" fmla="*/ 5 h 10"/>
                <a:gd name="T6" fmla="*/ 5 w 10"/>
                <a:gd name="T7" fmla="*/ 2 h 10"/>
                <a:gd name="T8" fmla="*/ 8 w 10"/>
                <a:gd name="T9" fmla="*/ 5 h 10"/>
                <a:gd name="T10" fmla="*/ 10 w 10"/>
                <a:gd name="T11" fmla="*/ 5 h 10"/>
                <a:gd name="T12" fmla="*/ 5 w 10"/>
                <a:gd name="T13" fmla="*/ 0 h 10"/>
                <a:gd name="T14" fmla="*/ 0 w 10"/>
                <a:gd name="T15" fmla="*/ 5 h 10"/>
                <a:gd name="T16" fmla="*/ 5 w 10"/>
                <a:gd name="T17" fmla="*/ 10 h 10"/>
                <a:gd name="T18" fmla="*/ 10 w 10"/>
                <a:gd name="T19" fmla="*/ 5 h 10"/>
                <a:gd name="T20" fmla="*/ 8 w 10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7" name="Freeform 795"/>
            <p:cNvSpPr>
              <a:spLocks/>
            </p:cNvSpPr>
            <p:nvPr/>
          </p:nvSpPr>
          <p:spPr bwMode="auto">
            <a:xfrm>
              <a:off x="6954572" y="2118528"/>
              <a:ext cx="77529" cy="87640"/>
            </a:xfrm>
            <a:custGeom>
              <a:avLst/>
              <a:gdLst>
                <a:gd name="T0" fmla="*/ 8 w 10"/>
                <a:gd name="T1" fmla="*/ 5 h 11"/>
                <a:gd name="T2" fmla="*/ 5 w 10"/>
                <a:gd name="T3" fmla="*/ 9 h 11"/>
                <a:gd name="T4" fmla="*/ 2 w 10"/>
                <a:gd name="T5" fmla="*/ 5 h 11"/>
                <a:gd name="T6" fmla="*/ 5 w 10"/>
                <a:gd name="T7" fmla="*/ 2 h 11"/>
                <a:gd name="T8" fmla="*/ 8 w 10"/>
                <a:gd name="T9" fmla="*/ 5 h 11"/>
                <a:gd name="T10" fmla="*/ 10 w 10"/>
                <a:gd name="T11" fmla="*/ 5 h 11"/>
                <a:gd name="T12" fmla="*/ 5 w 10"/>
                <a:gd name="T13" fmla="*/ 0 h 11"/>
                <a:gd name="T14" fmla="*/ 0 w 10"/>
                <a:gd name="T15" fmla="*/ 5 h 11"/>
                <a:gd name="T16" fmla="*/ 5 w 10"/>
                <a:gd name="T17" fmla="*/ 11 h 11"/>
                <a:gd name="T18" fmla="*/ 10 w 10"/>
                <a:gd name="T19" fmla="*/ 5 h 11"/>
                <a:gd name="T20" fmla="*/ 8 w 10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5"/>
                  </a:moveTo>
                  <a:cubicBezTo>
                    <a:pt x="8" y="7"/>
                    <a:pt x="7" y="9"/>
                    <a:pt x="5" y="9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Freeform 796"/>
            <p:cNvSpPr>
              <a:spLocks/>
            </p:cNvSpPr>
            <p:nvPr/>
          </p:nvSpPr>
          <p:spPr bwMode="auto">
            <a:xfrm>
              <a:off x="7369178" y="2118528"/>
              <a:ext cx="87640" cy="87640"/>
            </a:xfrm>
            <a:custGeom>
              <a:avLst/>
              <a:gdLst>
                <a:gd name="T0" fmla="*/ 9 w 11"/>
                <a:gd name="T1" fmla="*/ 5 h 11"/>
                <a:gd name="T2" fmla="*/ 6 w 11"/>
                <a:gd name="T3" fmla="*/ 9 h 11"/>
                <a:gd name="T4" fmla="*/ 2 w 11"/>
                <a:gd name="T5" fmla="*/ 5 h 11"/>
                <a:gd name="T6" fmla="*/ 6 w 11"/>
                <a:gd name="T7" fmla="*/ 2 h 11"/>
                <a:gd name="T8" fmla="*/ 9 w 11"/>
                <a:gd name="T9" fmla="*/ 5 h 11"/>
                <a:gd name="T10" fmla="*/ 11 w 11"/>
                <a:gd name="T11" fmla="*/ 5 h 11"/>
                <a:gd name="T12" fmla="*/ 6 w 11"/>
                <a:gd name="T13" fmla="*/ 0 h 11"/>
                <a:gd name="T14" fmla="*/ 0 w 11"/>
                <a:gd name="T15" fmla="*/ 5 h 11"/>
                <a:gd name="T16" fmla="*/ 6 w 11"/>
                <a:gd name="T17" fmla="*/ 11 h 11"/>
                <a:gd name="T18" fmla="*/ 11 w 11"/>
                <a:gd name="T19" fmla="*/ 5 h 11"/>
                <a:gd name="T20" fmla="*/ 9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9" y="5"/>
                  </a:moveTo>
                  <a:cubicBezTo>
                    <a:pt x="9" y="7"/>
                    <a:pt x="7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8" y="11"/>
                    <a:pt x="11" y="8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Freeform 797"/>
            <p:cNvSpPr>
              <a:spLocks/>
            </p:cNvSpPr>
            <p:nvPr/>
          </p:nvSpPr>
          <p:spPr bwMode="auto">
            <a:xfrm>
              <a:off x="7790527" y="1943247"/>
              <a:ext cx="80899" cy="80899"/>
            </a:xfrm>
            <a:custGeom>
              <a:avLst/>
              <a:gdLst>
                <a:gd name="T0" fmla="*/ 8 w 10"/>
                <a:gd name="T1" fmla="*/ 5 h 10"/>
                <a:gd name="T2" fmla="*/ 5 w 10"/>
                <a:gd name="T3" fmla="*/ 8 h 10"/>
                <a:gd name="T4" fmla="*/ 2 w 10"/>
                <a:gd name="T5" fmla="*/ 5 h 10"/>
                <a:gd name="T6" fmla="*/ 5 w 10"/>
                <a:gd name="T7" fmla="*/ 2 h 10"/>
                <a:gd name="T8" fmla="*/ 8 w 10"/>
                <a:gd name="T9" fmla="*/ 5 h 10"/>
                <a:gd name="T10" fmla="*/ 10 w 10"/>
                <a:gd name="T11" fmla="*/ 5 h 10"/>
                <a:gd name="T12" fmla="*/ 5 w 10"/>
                <a:gd name="T13" fmla="*/ 0 h 10"/>
                <a:gd name="T14" fmla="*/ 0 w 10"/>
                <a:gd name="T15" fmla="*/ 5 h 10"/>
                <a:gd name="T16" fmla="*/ 5 w 10"/>
                <a:gd name="T17" fmla="*/ 10 h 10"/>
                <a:gd name="T18" fmla="*/ 10 w 10"/>
                <a:gd name="T19" fmla="*/ 5 h 10"/>
                <a:gd name="T20" fmla="*/ 8 w 10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020896" y="1917037"/>
              <a:ext cx="67800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FF0000"/>
                  </a:solidFill>
                </a:rPr>
                <a:t>active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020896" y="2419421"/>
              <a:ext cx="837665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>
                  <a:solidFill>
                    <a:srgbClr val="0000FF"/>
                  </a:solidFill>
                </a:rPr>
                <a:t>p</a:t>
              </a:r>
              <a:r>
                <a:rPr lang="en-CA" sz="1600" dirty="0" smtClean="0">
                  <a:solidFill>
                    <a:srgbClr val="0000FF"/>
                  </a:solidFill>
                </a:rPr>
                <a:t>assive</a:t>
              </a:r>
            </a:p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0000FF"/>
                  </a:solidFill>
                </a:rPr>
                <a:t>random</a:t>
              </a: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5724128" y="980728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Categorization performance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14" name="Group 543"/>
          <p:cNvGrpSpPr/>
          <p:nvPr/>
        </p:nvGrpSpPr>
        <p:grpSpPr>
          <a:xfrm>
            <a:off x="6108505" y="1354662"/>
            <a:ext cx="2852072" cy="787462"/>
            <a:chOff x="6108505" y="1354662"/>
            <a:chExt cx="2852072" cy="787462"/>
          </a:xfrm>
        </p:grpSpPr>
        <p:grpSp>
          <p:nvGrpSpPr>
            <p:cNvPr id="16" name="Group 490"/>
            <p:cNvGrpSpPr/>
            <p:nvPr/>
          </p:nvGrpSpPr>
          <p:grpSpPr>
            <a:xfrm>
              <a:off x="6108505" y="1535384"/>
              <a:ext cx="1769662" cy="606740"/>
              <a:chOff x="6108505" y="1535384"/>
              <a:chExt cx="1769662" cy="606740"/>
            </a:xfrm>
          </p:grpSpPr>
          <p:sp>
            <p:nvSpPr>
              <p:cNvPr id="247" name="Rectangle 635"/>
              <p:cNvSpPr>
                <a:spLocks noChangeArrowheads="1"/>
              </p:cNvSpPr>
              <p:nvPr/>
            </p:nvSpPr>
            <p:spPr bwMode="auto">
              <a:xfrm>
                <a:off x="6155696" y="1949989"/>
                <a:ext cx="16855" cy="1853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8" name="Rectangle 636"/>
              <p:cNvSpPr>
                <a:spLocks noChangeArrowheads="1"/>
              </p:cNvSpPr>
              <p:nvPr/>
            </p:nvSpPr>
            <p:spPr bwMode="auto">
              <a:xfrm>
                <a:off x="6155696" y="1949989"/>
                <a:ext cx="16855" cy="1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9" name="Rectangle 637"/>
              <p:cNvSpPr>
                <a:spLocks noChangeArrowheads="1"/>
              </p:cNvSpPr>
              <p:nvPr/>
            </p:nvSpPr>
            <p:spPr bwMode="auto">
              <a:xfrm>
                <a:off x="6138843" y="1943247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0" name="Freeform 638"/>
              <p:cNvSpPr>
                <a:spLocks/>
              </p:cNvSpPr>
              <p:nvPr/>
            </p:nvSpPr>
            <p:spPr bwMode="auto">
              <a:xfrm>
                <a:off x="6138843" y="1943247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1" name="Rectangle 639"/>
              <p:cNvSpPr>
                <a:spLocks noChangeArrowheads="1"/>
              </p:cNvSpPr>
              <p:nvPr/>
            </p:nvSpPr>
            <p:spPr bwMode="auto">
              <a:xfrm>
                <a:off x="6138843" y="2128641"/>
                <a:ext cx="40449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2" name="Freeform 640"/>
              <p:cNvSpPr>
                <a:spLocks/>
              </p:cNvSpPr>
              <p:nvPr/>
            </p:nvSpPr>
            <p:spPr bwMode="auto">
              <a:xfrm>
                <a:off x="6138843" y="2128641"/>
                <a:ext cx="40449" cy="13483"/>
              </a:xfrm>
              <a:custGeom>
                <a:avLst/>
                <a:gdLst>
                  <a:gd name="T0" fmla="*/ 0 w 12"/>
                  <a:gd name="T1" fmla="*/ 4 h 4"/>
                  <a:gd name="T2" fmla="*/ 12 w 12"/>
                  <a:gd name="T3" fmla="*/ 4 h 4"/>
                  <a:gd name="T4" fmla="*/ 12 w 12"/>
                  <a:gd name="T5" fmla="*/ 0 h 4"/>
                  <a:gd name="T6" fmla="*/ 0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12" y="4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3" name="Rectangle 641"/>
              <p:cNvSpPr>
                <a:spLocks noChangeArrowheads="1"/>
              </p:cNvSpPr>
              <p:nvPr/>
            </p:nvSpPr>
            <p:spPr bwMode="auto">
              <a:xfrm>
                <a:off x="6570303" y="1744372"/>
                <a:ext cx="16855" cy="1584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4" name="Rectangle 642"/>
              <p:cNvSpPr>
                <a:spLocks noChangeArrowheads="1"/>
              </p:cNvSpPr>
              <p:nvPr/>
            </p:nvSpPr>
            <p:spPr bwMode="auto">
              <a:xfrm>
                <a:off x="6570303" y="1744372"/>
                <a:ext cx="16855" cy="158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5" name="Rectangle 643"/>
              <p:cNvSpPr>
                <a:spLocks noChangeArrowheads="1"/>
              </p:cNvSpPr>
              <p:nvPr/>
            </p:nvSpPr>
            <p:spPr bwMode="auto">
              <a:xfrm>
                <a:off x="6563562" y="1734259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6" name="Freeform 644"/>
              <p:cNvSpPr>
                <a:spLocks/>
              </p:cNvSpPr>
              <p:nvPr/>
            </p:nvSpPr>
            <p:spPr bwMode="auto">
              <a:xfrm>
                <a:off x="6563562" y="1734259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7" name="Rectangle 645"/>
              <p:cNvSpPr>
                <a:spLocks noChangeArrowheads="1"/>
              </p:cNvSpPr>
              <p:nvPr/>
            </p:nvSpPr>
            <p:spPr bwMode="auto">
              <a:xfrm>
                <a:off x="6563562" y="1896056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8" name="Freeform 646"/>
              <p:cNvSpPr>
                <a:spLocks/>
              </p:cNvSpPr>
              <p:nvPr/>
            </p:nvSpPr>
            <p:spPr bwMode="auto">
              <a:xfrm>
                <a:off x="6563562" y="1896056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9" name="Rectangle 647"/>
              <p:cNvSpPr>
                <a:spLocks noChangeArrowheads="1"/>
              </p:cNvSpPr>
              <p:nvPr/>
            </p:nvSpPr>
            <p:spPr bwMode="auto">
              <a:xfrm>
                <a:off x="6984908" y="1670215"/>
                <a:ext cx="16855" cy="1449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0" name="Rectangle 648"/>
              <p:cNvSpPr>
                <a:spLocks noChangeArrowheads="1"/>
              </p:cNvSpPr>
              <p:nvPr/>
            </p:nvSpPr>
            <p:spPr bwMode="auto">
              <a:xfrm>
                <a:off x="6984908" y="1670215"/>
                <a:ext cx="16855" cy="14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1" name="Rectangle 649"/>
              <p:cNvSpPr>
                <a:spLocks noChangeArrowheads="1"/>
              </p:cNvSpPr>
              <p:nvPr/>
            </p:nvSpPr>
            <p:spPr bwMode="auto">
              <a:xfrm>
                <a:off x="6978167" y="1663473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2" name="Freeform 650"/>
              <p:cNvSpPr>
                <a:spLocks/>
              </p:cNvSpPr>
              <p:nvPr/>
            </p:nvSpPr>
            <p:spPr bwMode="auto">
              <a:xfrm>
                <a:off x="6978167" y="1663473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3" name="Rectangle 651"/>
              <p:cNvSpPr>
                <a:spLocks noChangeArrowheads="1"/>
              </p:cNvSpPr>
              <p:nvPr/>
            </p:nvSpPr>
            <p:spPr bwMode="auto">
              <a:xfrm>
                <a:off x="6978167" y="1808416"/>
                <a:ext cx="30338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4" name="Freeform 652"/>
              <p:cNvSpPr>
                <a:spLocks/>
              </p:cNvSpPr>
              <p:nvPr/>
            </p:nvSpPr>
            <p:spPr bwMode="auto">
              <a:xfrm>
                <a:off x="6978167" y="1808416"/>
                <a:ext cx="30338" cy="13483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4 h 4"/>
                  <a:gd name="T4" fmla="*/ 9 w 9"/>
                  <a:gd name="T5" fmla="*/ 0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9" y="4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5" name="Rectangle 653"/>
              <p:cNvSpPr>
                <a:spLocks noChangeArrowheads="1"/>
              </p:cNvSpPr>
              <p:nvPr/>
            </p:nvSpPr>
            <p:spPr bwMode="auto">
              <a:xfrm>
                <a:off x="7409627" y="1687068"/>
                <a:ext cx="13483" cy="1348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6" name="Rectangle 654"/>
              <p:cNvSpPr>
                <a:spLocks noChangeArrowheads="1"/>
              </p:cNvSpPr>
              <p:nvPr/>
            </p:nvSpPr>
            <p:spPr bwMode="auto">
              <a:xfrm>
                <a:off x="7409627" y="1687068"/>
                <a:ext cx="13483" cy="134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7" name="Rectangle 655"/>
              <p:cNvSpPr>
                <a:spLocks noChangeArrowheads="1"/>
              </p:cNvSpPr>
              <p:nvPr/>
            </p:nvSpPr>
            <p:spPr bwMode="auto">
              <a:xfrm>
                <a:off x="7392774" y="1680326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8" name="Freeform 656"/>
              <p:cNvSpPr>
                <a:spLocks/>
              </p:cNvSpPr>
              <p:nvPr/>
            </p:nvSpPr>
            <p:spPr bwMode="auto">
              <a:xfrm>
                <a:off x="7392774" y="1680326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9" name="Rectangle 657"/>
              <p:cNvSpPr>
                <a:spLocks noChangeArrowheads="1"/>
              </p:cNvSpPr>
              <p:nvPr/>
            </p:nvSpPr>
            <p:spPr bwMode="auto">
              <a:xfrm>
                <a:off x="7392774" y="1815158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0" name="Freeform 658"/>
              <p:cNvSpPr>
                <a:spLocks/>
              </p:cNvSpPr>
              <p:nvPr/>
            </p:nvSpPr>
            <p:spPr bwMode="auto">
              <a:xfrm>
                <a:off x="7392774" y="1815158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1" name="Rectangle 659"/>
              <p:cNvSpPr>
                <a:spLocks noChangeArrowheads="1"/>
              </p:cNvSpPr>
              <p:nvPr/>
            </p:nvSpPr>
            <p:spPr bwMode="auto">
              <a:xfrm>
                <a:off x="7824234" y="1552237"/>
                <a:ext cx="13483" cy="876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2" name="Rectangle 660"/>
              <p:cNvSpPr>
                <a:spLocks noChangeArrowheads="1"/>
              </p:cNvSpPr>
              <p:nvPr/>
            </p:nvSpPr>
            <p:spPr bwMode="auto">
              <a:xfrm>
                <a:off x="7824234" y="1552237"/>
                <a:ext cx="13483" cy="8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3" name="Rectangle 661"/>
              <p:cNvSpPr>
                <a:spLocks noChangeArrowheads="1"/>
              </p:cNvSpPr>
              <p:nvPr/>
            </p:nvSpPr>
            <p:spPr bwMode="auto">
              <a:xfrm>
                <a:off x="7814121" y="1542125"/>
                <a:ext cx="3370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4" name="Rectangle 662"/>
              <p:cNvSpPr>
                <a:spLocks noChangeArrowheads="1"/>
              </p:cNvSpPr>
              <p:nvPr/>
            </p:nvSpPr>
            <p:spPr bwMode="auto">
              <a:xfrm>
                <a:off x="7814121" y="1542125"/>
                <a:ext cx="33708" cy="1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5" name="Rectangle 663"/>
              <p:cNvSpPr>
                <a:spLocks noChangeArrowheads="1"/>
              </p:cNvSpPr>
              <p:nvPr/>
            </p:nvSpPr>
            <p:spPr bwMode="auto">
              <a:xfrm>
                <a:off x="7814121" y="1633135"/>
                <a:ext cx="33708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6" name="Rectangle 664"/>
              <p:cNvSpPr>
                <a:spLocks noChangeArrowheads="1"/>
              </p:cNvSpPr>
              <p:nvPr/>
            </p:nvSpPr>
            <p:spPr bwMode="auto">
              <a:xfrm>
                <a:off x="7814121" y="1633135"/>
                <a:ext cx="33708" cy="13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8" name="Freeform 666"/>
              <p:cNvSpPr>
                <a:spLocks/>
              </p:cNvSpPr>
              <p:nvPr/>
            </p:nvSpPr>
            <p:spPr bwMode="auto">
              <a:xfrm>
                <a:off x="6155696" y="1582575"/>
                <a:ext cx="1675280" cy="471910"/>
              </a:xfrm>
              <a:custGeom>
                <a:avLst/>
                <a:gdLst>
                  <a:gd name="T0" fmla="*/ 3 w 497"/>
                  <a:gd name="T1" fmla="*/ 140 h 140"/>
                  <a:gd name="T2" fmla="*/ 126 w 497"/>
                  <a:gd name="T3" fmla="*/ 74 h 140"/>
                  <a:gd name="T4" fmla="*/ 249 w 497"/>
                  <a:gd name="T5" fmla="*/ 50 h 140"/>
                  <a:gd name="T6" fmla="*/ 374 w 497"/>
                  <a:gd name="T7" fmla="*/ 55 h 140"/>
                  <a:gd name="T8" fmla="*/ 497 w 497"/>
                  <a:gd name="T9" fmla="*/ 5 h 140"/>
                  <a:gd name="T10" fmla="*/ 497 w 497"/>
                  <a:gd name="T11" fmla="*/ 0 h 140"/>
                  <a:gd name="T12" fmla="*/ 372 w 497"/>
                  <a:gd name="T13" fmla="*/ 50 h 140"/>
                  <a:gd name="T14" fmla="*/ 249 w 497"/>
                  <a:gd name="T15" fmla="*/ 45 h 140"/>
                  <a:gd name="T16" fmla="*/ 126 w 497"/>
                  <a:gd name="T17" fmla="*/ 69 h 140"/>
                  <a:gd name="T18" fmla="*/ 0 w 497"/>
                  <a:gd name="T19" fmla="*/ 136 h 140"/>
                  <a:gd name="T20" fmla="*/ 3 w 497"/>
                  <a:gd name="T2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140">
                    <a:moveTo>
                      <a:pt x="3" y="140"/>
                    </a:moveTo>
                    <a:lnTo>
                      <a:pt x="126" y="74"/>
                    </a:lnTo>
                    <a:lnTo>
                      <a:pt x="249" y="50"/>
                    </a:lnTo>
                    <a:lnTo>
                      <a:pt x="374" y="55"/>
                    </a:lnTo>
                    <a:lnTo>
                      <a:pt x="497" y="5"/>
                    </a:lnTo>
                    <a:lnTo>
                      <a:pt x="497" y="0"/>
                    </a:lnTo>
                    <a:lnTo>
                      <a:pt x="372" y="50"/>
                    </a:lnTo>
                    <a:lnTo>
                      <a:pt x="249" y="45"/>
                    </a:lnTo>
                    <a:lnTo>
                      <a:pt x="126" y="69"/>
                    </a:lnTo>
                    <a:lnTo>
                      <a:pt x="0" y="136"/>
                    </a:lnTo>
                    <a:lnTo>
                      <a:pt x="3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9" name="Freeform 667"/>
              <p:cNvSpPr>
                <a:spLocks noEditPoints="1"/>
              </p:cNvSpPr>
              <p:nvPr/>
            </p:nvSpPr>
            <p:spPr bwMode="auto">
              <a:xfrm>
                <a:off x="6125360" y="2014035"/>
                <a:ext cx="70788" cy="57304"/>
              </a:xfrm>
              <a:custGeom>
                <a:avLst/>
                <a:gdLst>
                  <a:gd name="T0" fmla="*/ 16 w 21"/>
                  <a:gd name="T1" fmla="*/ 10 h 17"/>
                  <a:gd name="T2" fmla="*/ 14 w 21"/>
                  <a:gd name="T3" fmla="*/ 12 h 17"/>
                  <a:gd name="T4" fmla="*/ 14 w 21"/>
                  <a:gd name="T5" fmla="*/ 17 h 17"/>
                  <a:gd name="T6" fmla="*/ 21 w 21"/>
                  <a:gd name="T7" fmla="*/ 17 h 17"/>
                  <a:gd name="T8" fmla="*/ 16 w 21"/>
                  <a:gd name="T9" fmla="*/ 10 h 17"/>
                  <a:gd name="T10" fmla="*/ 9 w 21"/>
                  <a:gd name="T11" fmla="*/ 0 h 17"/>
                  <a:gd name="T12" fmla="*/ 0 w 21"/>
                  <a:gd name="T13" fmla="*/ 17 h 17"/>
                  <a:gd name="T14" fmla="*/ 9 w 21"/>
                  <a:gd name="T15" fmla="*/ 17 h 17"/>
                  <a:gd name="T16" fmla="*/ 9 w 21"/>
                  <a:gd name="T17" fmla="*/ 0 h 17"/>
                  <a:gd name="T18" fmla="*/ 14 w 21"/>
                  <a:gd name="T19" fmla="*/ 0 h 17"/>
                  <a:gd name="T20" fmla="*/ 14 w 21"/>
                  <a:gd name="T21" fmla="*/ 5 h 17"/>
                  <a:gd name="T22" fmla="*/ 14 w 21"/>
                  <a:gd name="T23" fmla="*/ 5 h 17"/>
                  <a:gd name="T24" fmla="*/ 14 w 2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16" y="10"/>
                    </a:moveTo>
                    <a:lnTo>
                      <a:pt x="14" y="12"/>
                    </a:lnTo>
                    <a:lnTo>
                      <a:pt x="14" y="17"/>
                    </a:lnTo>
                    <a:lnTo>
                      <a:pt x="21" y="17"/>
                    </a:lnTo>
                    <a:lnTo>
                      <a:pt x="16" y="10"/>
                    </a:lnTo>
                    <a:close/>
                    <a:moveTo>
                      <a:pt x="9" y="0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0"/>
                    </a:lnTo>
                    <a:close/>
                    <a:moveTo>
                      <a:pt x="14" y="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0" name="Freeform 668"/>
              <p:cNvSpPr>
                <a:spLocks noEditPoints="1"/>
              </p:cNvSpPr>
              <p:nvPr/>
            </p:nvSpPr>
            <p:spPr bwMode="auto">
              <a:xfrm>
                <a:off x="6125360" y="2014035"/>
                <a:ext cx="70788" cy="57304"/>
              </a:xfrm>
              <a:custGeom>
                <a:avLst/>
                <a:gdLst>
                  <a:gd name="T0" fmla="*/ 16 w 21"/>
                  <a:gd name="T1" fmla="*/ 10 h 17"/>
                  <a:gd name="T2" fmla="*/ 14 w 21"/>
                  <a:gd name="T3" fmla="*/ 12 h 17"/>
                  <a:gd name="T4" fmla="*/ 14 w 21"/>
                  <a:gd name="T5" fmla="*/ 17 h 17"/>
                  <a:gd name="T6" fmla="*/ 21 w 21"/>
                  <a:gd name="T7" fmla="*/ 17 h 17"/>
                  <a:gd name="T8" fmla="*/ 16 w 21"/>
                  <a:gd name="T9" fmla="*/ 10 h 17"/>
                  <a:gd name="T10" fmla="*/ 9 w 21"/>
                  <a:gd name="T11" fmla="*/ 0 h 17"/>
                  <a:gd name="T12" fmla="*/ 0 w 21"/>
                  <a:gd name="T13" fmla="*/ 17 h 17"/>
                  <a:gd name="T14" fmla="*/ 9 w 21"/>
                  <a:gd name="T15" fmla="*/ 17 h 17"/>
                  <a:gd name="T16" fmla="*/ 9 w 21"/>
                  <a:gd name="T17" fmla="*/ 0 h 17"/>
                  <a:gd name="T18" fmla="*/ 14 w 21"/>
                  <a:gd name="T19" fmla="*/ 0 h 17"/>
                  <a:gd name="T20" fmla="*/ 14 w 21"/>
                  <a:gd name="T21" fmla="*/ 5 h 17"/>
                  <a:gd name="T22" fmla="*/ 14 w 21"/>
                  <a:gd name="T23" fmla="*/ 5 h 17"/>
                  <a:gd name="T24" fmla="*/ 14 w 2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16" y="10"/>
                    </a:moveTo>
                    <a:lnTo>
                      <a:pt x="14" y="12"/>
                    </a:lnTo>
                    <a:lnTo>
                      <a:pt x="14" y="17"/>
                    </a:lnTo>
                    <a:lnTo>
                      <a:pt x="21" y="17"/>
                    </a:lnTo>
                    <a:lnTo>
                      <a:pt x="16" y="10"/>
                    </a:lnTo>
                    <a:moveTo>
                      <a:pt x="9" y="0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0"/>
                    </a:lnTo>
                    <a:moveTo>
                      <a:pt x="14" y="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1" name="Freeform 669"/>
              <p:cNvSpPr>
                <a:spLocks/>
              </p:cNvSpPr>
              <p:nvPr/>
            </p:nvSpPr>
            <p:spPr bwMode="auto">
              <a:xfrm>
                <a:off x="6155696" y="2007293"/>
                <a:ext cx="16855" cy="64046"/>
              </a:xfrm>
              <a:custGeom>
                <a:avLst/>
                <a:gdLst>
                  <a:gd name="T0" fmla="*/ 3 w 5"/>
                  <a:gd name="T1" fmla="*/ 0 h 19"/>
                  <a:gd name="T2" fmla="*/ 0 w 5"/>
                  <a:gd name="T3" fmla="*/ 2 h 19"/>
                  <a:gd name="T4" fmla="*/ 0 w 5"/>
                  <a:gd name="T5" fmla="*/ 19 h 19"/>
                  <a:gd name="T6" fmla="*/ 5 w 5"/>
                  <a:gd name="T7" fmla="*/ 19 h 19"/>
                  <a:gd name="T8" fmla="*/ 5 w 5"/>
                  <a:gd name="T9" fmla="*/ 14 h 19"/>
                  <a:gd name="T10" fmla="*/ 3 w 5"/>
                  <a:gd name="T11" fmla="*/ 14 h 19"/>
                  <a:gd name="T12" fmla="*/ 0 w 5"/>
                  <a:gd name="T13" fmla="*/ 10 h 19"/>
                  <a:gd name="T14" fmla="*/ 5 w 5"/>
                  <a:gd name="T15" fmla="*/ 7 h 19"/>
                  <a:gd name="T16" fmla="*/ 5 w 5"/>
                  <a:gd name="T17" fmla="*/ 2 h 19"/>
                  <a:gd name="T18" fmla="*/ 3 w 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2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2" name="Freeform 670"/>
              <p:cNvSpPr>
                <a:spLocks/>
              </p:cNvSpPr>
              <p:nvPr/>
            </p:nvSpPr>
            <p:spPr bwMode="auto">
              <a:xfrm>
                <a:off x="6155696" y="2007293"/>
                <a:ext cx="16855" cy="64046"/>
              </a:xfrm>
              <a:custGeom>
                <a:avLst/>
                <a:gdLst>
                  <a:gd name="T0" fmla="*/ 3 w 5"/>
                  <a:gd name="T1" fmla="*/ 0 h 19"/>
                  <a:gd name="T2" fmla="*/ 0 w 5"/>
                  <a:gd name="T3" fmla="*/ 2 h 19"/>
                  <a:gd name="T4" fmla="*/ 0 w 5"/>
                  <a:gd name="T5" fmla="*/ 19 h 19"/>
                  <a:gd name="T6" fmla="*/ 5 w 5"/>
                  <a:gd name="T7" fmla="*/ 19 h 19"/>
                  <a:gd name="T8" fmla="*/ 5 w 5"/>
                  <a:gd name="T9" fmla="*/ 14 h 19"/>
                  <a:gd name="T10" fmla="*/ 3 w 5"/>
                  <a:gd name="T11" fmla="*/ 14 h 19"/>
                  <a:gd name="T12" fmla="*/ 0 w 5"/>
                  <a:gd name="T13" fmla="*/ 10 h 19"/>
                  <a:gd name="T14" fmla="*/ 5 w 5"/>
                  <a:gd name="T15" fmla="*/ 7 h 19"/>
                  <a:gd name="T16" fmla="*/ 5 w 5"/>
                  <a:gd name="T17" fmla="*/ 2 h 19"/>
                  <a:gd name="T18" fmla="*/ 3 w 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2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3" name="Freeform 671"/>
              <p:cNvSpPr>
                <a:spLocks/>
              </p:cNvSpPr>
              <p:nvPr/>
            </p:nvSpPr>
            <p:spPr bwMode="auto">
              <a:xfrm>
                <a:off x="6155696" y="2030888"/>
                <a:ext cx="23597" cy="2359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5 w 7"/>
                  <a:gd name="T9" fmla="*/ 7 h 7"/>
                  <a:gd name="T10" fmla="*/ 7 w 7"/>
                  <a:gd name="T11" fmla="*/ 5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4" name="Freeform 672"/>
              <p:cNvSpPr>
                <a:spLocks/>
              </p:cNvSpPr>
              <p:nvPr/>
            </p:nvSpPr>
            <p:spPr bwMode="auto">
              <a:xfrm>
                <a:off x="6155696" y="2030888"/>
                <a:ext cx="23597" cy="2359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5 w 7"/>
                  <a:gd name="T9" fmla="*/ 7 h 7"/>
                  <a:gd name="T10" fmla="*/ 7 w 7"/>
                  <a:gd name="T11" fmla="*/ 5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5" name="Freeform 673"/>
              <p:cNvSpPr>
                <a:spLocks/>
              </p:cNvSpPr>
              <p:nvPr/>
            </p:nvSpPr>
            <p:spPr bwMode="auto">
              <a:xfrm>
                <a:off x="6108505" y="1990438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7 w 31"/>
                  <a:gd name="T15" fmla="*/ 24 h 26"/>
                  <a:gd name="T16" fmla="*/ 17 w 31"/>
                  <a:gd name="T17" fmla="*/ 10 h 26"/>
                  <a:gd name="T18" fmla="*/ 24 w 31"/>
                  <a:gd name="T19" fmla="*/ 22 h 26"/>
                  <a:gd name="T20" fmla="*/ 5 w 31"/>
                  <a:gd name="T21" fmla="*/ 22 h 26"/>
                  <a:gd name="T22" fmla="*/ 5 w 31"/>
                  <a:gd name="T23" fmla="*/ 24 h 26"/>
                  <a:gd name="T24" fmla="*/ 7 w 31"/>
                  <a:gd name="T25" fmla="*/ 24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7" y="10"/>
                    </a:lnTo>
                    <a:lnTo>
                      <a:pt x="24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6" name="Freeform 674"/>
              <p:cNvSpPr>
                <a:spLocks noEditPoints="1"/>
              </p:cNvSpPr>
              <p:nvPr/>
            </p:nvSpPr>
            <p:spPr bwMode="auto">
              <a:xfrm>
                <a:off x="6546707" y="1791563"/>
                <a:ext cx="47191" cy="40449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7 h 12"/>
                  <a:gd name="T4" fmla="*/ 14 w 14"/>
                  <a:gd name="T5" fmla="*/ 7 h 12"/>
                  <a:gd name="T6" fmla="*/ 12 w 14"/>
                  <a:gd name="T7" fmla="*/ 0 h 12"/>
                  <a:gd name="T8" fmla="*/ 7 w 14"/>
                  <a:gd name="T9" fmla="*/ 0 h 12"/>
                  <a:gd name="T10" fmla="*/ 0 w 14"/>
                  <a:gd name="T11" fmla="*/ 12 h 12"/>
                  <a:gd name="T12" fmla="*/ 7 w 14"/>
                  <a:gd name="T13" fmla="*/ 7 h 12"/>
                  <a:gd name="T14" fmla="*/ 7 w 1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7"/>
                    </a:lnTo>
                    <a:lnTo>
                      <a:pt x="14" y="7"/>
                    </a:lnTo>
                    <a:lnTo>
                      <a:pt x="12" y="0"/>
                    </a:lnTo>
                    <a:close/>
                    <a:moveTo>
                      <a:pt x="7" y="0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7" name="Freeform 675"/>
              <p:cNvSpPr>
                <a:spLocks noEditPoints="1"/>
              </p:cNvSpPr>
              <p:nvPr/>
            </p:nvSpPr>
            <p:spPr bwMode="auto">
              <a:xfrm>
                <a:off x="6546707" y="1791563"/>
                <a:ext cx="47191" cy="40449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7 h 12"/>
                  <a:gd name="T4" fmla="*/ 14 w 14"/>
                  <a:gd name="T5" fmla="*/ 7 h 12"/>
                  <a:gd name="T6" fmla="*/ 12 w 14"/>
                  <a:gd name="T7" fmla="*/ 0 h 12"/>
                  <a:gd name="T8" fmla="*/ 7 w 14"/>
                  <a:gd name="T9" fmla="*/ 0 h 12"/>
                  <a:gd name="T10" fmla="*/ 0 w 14"/>
                  <a:gd name="T11" fmla="*/ 12 h 12"/>
                  <a:gd name="T12" fmla="*/ 7 w 14"/>
                  <a:gd name="T13" fmla="*/ 7 h 12"/>
                  <a:gd name="T14" fmla="*/ 7 w 1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7"/>
                    </a:lnTo>
                    <a:lnTo>
                      <a:pt x="14" y="7"/>
                    </a:lnTo>
                    <a:lnTo>
                      <a:pt x="12" y="0"/>
                    </a:lnTo>
                    <a:moveTo>
                      <a:pt x="7" y="0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8" name="Freeform 676"/>
              <p:cNvSpPr>
                <a:spLocks/>
              </p:cNvSpPr>
              <p:nvPr/>
            </p:nvSpPr>
            <p:spPr bwMode="auto">
              <a:xfrm>
                <a:off x="6570303" y="1784822"/>
                <a:ext cx="16855" cy="30338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3 w 5"/>
                  <a:gd name="T7" fmla="*/ 9 h 9"/>
                  <a:gd name="T8" fmla="*/ 5 w 5"/>
                  <a:gd name="T9" fmla="*/ 9 h 9"/>
                  <a:gd name="T10" fmla="*/ 5 w 5"/>
                  <a:gd name="T11" fmla="*/ 2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9" name="Freeform 677"/>
              <p:cNvSpPr>
                <a:spLocks/>
              </p:cNvSpPr>
              <p:nvPr/>
            </p:nvSpPr>
            <p:spPr bwMode="auto">
              <a:xfrm>
                <a:off x="6570303" y="1784822"/>
                <a:ext cx="16855" cy="30338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3 w 5"/>
                  <a:gd name="T7" fmla="*/ 9 h 9"/>
                  <a:gd name="T8" fmla="*/ 5 w 5"/>
                  <a:gd name="T9" fmla="*/ 9 h 9"/>
                  <a:gd name="T10" fmla="*/ 5 w 5"/>
                  <a:gd name="T11" fmla="*/ 2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0" name="Freeform 678"/>
              <p:cNvSpPr>
                <a:spLocks noEditPoints="1"/>
              </p:cNvSpPr>
              <p:nvPr/>
            </p:nvSpPr>
            <p:spPr bwMode="auto">
              <a:xfrm>
                <a:off x="6553448" y="1821899"/>
                <a:ext cx="64046" cy="26966"/>
              </a:xfrm>
              <a:custGeom>
                <a:avLst/>
                <a:gdLst>
                  <a:gd name="T0" fmla="*/ 5 w 19"/>
                  <a:gd name="T1" fmla="*/ 5 h 8"/>
                  <a:gd name="T2" fmla="*/ 0 w 19"/>
                  <a:gd name="T3" fmla="*/ 8 h 8"/>
                  <a:gd name="T4" fmla="*/ 5 w 19"/>
                  <a:gd name="T5" fmla="*/ 8 h 8"/>
                  <a:gd name="T6" fmla="*/ 5 w 19"/>
                  <a:gd name="T7" fmla="*/ 5 h 8"/>
                  <a:gd name="T8" fmla="*/ 15 w 19"/>
                  <a:gd name="T9" fmla="*/ 0 h 8"/>
                  <a:gd name="T10" fmla="*/ 10 w 19"/>
                  <a:gd name="T11" fmla="*/ 3 h 8"/>
                  <a:gd name="T12" fmla="*/ 10 w 19"/>
                  <a:gd name="T13" fmla="*/ 8 h 8"/>
                  <a:gd name="T14" fmla="*/ 19 w 19"/>
                  <a:gd name="T15" fmla="*/ 8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5" y="5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close/>
                    <a:moveTo>
                      <a:pt x="15" y="0"/>
                    </a:moveTo>
                    <a:lnTo>
                      <a:pt x="10" y="3"/>
                    </a:lnTo>
                    <a:lnTo>
                      <a:pt x="10" y="8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1" name="Freeform 679"/>
              <p:cNvSpPr>
                <a:spLocks noEditPoints="1"/>
              </p:cNvSpPr>
              <p:nvPr/>
            </p:nvSpPr>
            <p:spPr bwMode="auto">
              <a:xfrm>
                <a:off x="6553448" y="1821899"/>
                <a:ext cx="64046" cy="26966"/>
              </a:xfrm>
              <a:custGeom>
                <a:avLst/>
                <a:gdLst>
                  <a:gd name="T0" fmla="*/ 5 w 19"/>
                  <a:gd name="T1" fmla="*/ 5 h 8"/>
                  <a:gd name="T2" fmla="*/ 0 w 19"/>
                  <a:gd name="T3" fmla="*/ 8 h 8"/>
                  <a:gd name="T4" fmla="*/ 5 w 19"/>
                  <a:gd name="T5" fmla="*/ 8 h 8"/>
                  <a:gd name="T6" fmla="*/ 5 w 19"/>
                  <a:gd name="T7" fmla="*/ 5 h 8"/>
                  <a:gd name="T8" fmla="*/ 15 w 19"/>
                  <a:gd name="T9" fmla="*/ 0 h 8"/>
                  <a:gd name="T10" fmla="*/ 10 w 19"/>
                  <a:gd name="T11" fmla="*/ 3 h 8"/>
                  <a:gd name="T12" fmla="*/ 10 w 19"/>
                  <a:gd name="T13" fmla="*/ 8 h 8"/>
                  <a:gd name="T14" fmla="*/ 19 w 19"/>
                  <a:gd name="T15" fmla="*/ 8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5" y="5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moveTo>
                      <a:pt x="15" y="0"/>
                    </a:moveTo>
                    <a:lnTo>
                      <a:pt x="10" y="3"/>
                    </a:lnTo>
                    <a:lnTo>
                      <a:pt x="10" y="8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2" name="Freeform 680"/>
              <p:cNvSpPr>
                <a:spLocks/>
              </p:cNvSpPr>
              <p:nvPr/>
            </p:nvSpPr>
            <p:spPr bwMode="auto">
              <a:xfrm>
                <a:off x="6570303" y="1832013"/>
                <a:ext cx="16855" cy="1685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3" name="Freeform 681"/>
              <p:cNvSpPr>
                <a:spLocks/>
              </p:cNvSpPr>
              <p:nvPr/>
            </p:nvSpPr>
            <p:spPr bwMode="auto">
              <a:xfrm>
                <a:off x="6570303" y="1832013"/>
                <a:ext cx="16855" cy="1685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4" name="Freeform 682"/>
              <p:cNvSpPr>
                <a:spLocks/>
              </p:cNvSpPr>
              <p:nvPr/>
            </p:nvSpPr>
            <p:spPr bwMode="auto">
              <a:xfrm>
                <a:off x="6539965" y="1815158"/>
                <a:ext cx="64046" cy="33708"/>
              </a:xfrm>
              <a:custGeom>
                <a:avLst/>
                <a:gdLst>
                  <a:gd name="T0" fmla="*/ 16 w 19"/>
                  <a:gd name="T1" fmla="*/ 0 h 10"/>
                  <a:gd name="T2" fmla="*/ 14 w 19"/>
                  <a:gd name="T3" fmla="*/ 0 h 10"/>
                  <a:gd name="T4" fmla="*/ 12 w 19"/>
                  <a:gd name="T5" fmla="*/ 0 h 10"/>
                  <a:gd name="T6" fmla="*/ 9 w 19"/>
                  <a:gd name="T7" fmla="*/ 0 h 10"/>
                  <a:gd name="T8" fmla="*/ 2 w 19"/>
                  <a:gd name="T9" fmla="*/ 5 h 10"/>
                  <a:gd name="T10" fmla="*/ 0 w 19"/>
                  <a:gd name="T11" fmla="*/ 10 h 10"/>
                  <a:gd name="T12" fmla="*/ 4 w 19"/>
                  <a:gd name="T13" fmla="*/ 10 h 10"/>
                  <a:gd name="T14" fmla="*/ 9 w 19"/>
                  <a:gd name="T15" fmla="*/ 7 h 10"/>
                  <a:gd name="T16" fmla="*/ 12 w 19"/>
                  <a:gd name="T17" fmla="*/ 5 h 10"/>
                  <a:gd name="T18" fmla="*/ 14 w 19"/>
                  <a:gd name="T19" fmla="*/ 5 h 10"/>
                  <a:gd name="T20" fmla="*/ 19 w 19"/>
                  <a:gd name="T21" fmla="*/ 2 h 10"/>
                  <a:gd name="T22" fmla="*/ 16 w 19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5" name="Freeform 683"/>
              <p:cNvSpPr>
                <a:spLocks/>
              </p:cNvSpPr>
              <p:nvPr/>
            </p:nvSpPr>
            <p:spPr bwMode="auto">
              <a:xfrm>
                <a:off x="6539965" y="1815158"/>
                <a:ext cx="64046" cy="33708"/>
              </a:xfrm>
              <a:custGeom>
                <a:avLst/>
                <a:gdLst>
                  <a:gd name="T0" fmla="*/ 16 w 19"/>
                  <a:gd name="T1" fmla="*/ 0 h 10"/>
                  <a:gd name="T2" fmla="*/ 14 w 19"/>
                  <a:gd name="T3" fmla="*/ 0 h 10"/>
                  <a:gd name="T4" fmla="*/ 12 w 19"/>
                  <a:gd name="T5" fmla="*/ 0 h 10"/>
                  <a:gd name="T6" fmla="*/ 9 w 19"/>
                  <a:gd name="T7" fmla="*/ 0 h 10"/>
                  <a:gd name="T8" fmla="*/ 2 w 19"/>
                  <a:gd name="T9" fmla="*/ 5 h 10"/>
                  <a:gd name="T10" fmla="*/ 0 w 19"/>
                  <a:gd name="T11" fmla="*/ 10 h 10"/>
                  <a:gd name="T12" fmla="*/ 4 w 19"/>
                  <a:gd name="T13" fmla="*/ 10 h 10"/>
                  <a:gd name="T14" fmla="*/ 9 w 19"/>
                  <a:gd name="T15" fmla="*/ 7 h 10"/>
                  <a:gd name="T16" fmla="*/ 12 w 19"/>
                  <a:gd name="T17" fmla="*/ 5 h 10"/>
                  <a:gd name="T18" fmla="*/ 14 w 19"/>
                  <a:gd name="T19" fmla="*/ 5 h 10"/>
                  <a:gd name="T20" fmla="*/ 19 w 19"/>
                  <a:gd name="T21" fmla="*/ 2 h 10"/>
                  <a:gd name="T22" fmla="*/ 16 w 19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6" name="Freeform 684"/>
              <p:cNvSpPr>
                <a:spLocks/>
              </p:cNvSpPr>
              <p:nvPr/>
            </p:nvSpPr>
            <p:spPr bwMode="auto">
              <a:xfrm>
                <a:off x="6523112" y="1767967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7 w 31"/>
                  <a:gd name="T15" fmla="*/ 24 h 26"/>
                  <a:gd name="T16" fmla="*/ 17 w 31"/>
                  <a:gd name="T17" fmla="*/ 9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4 h 26"/>
                  <a:gd name="T24" fmla="*/ 7 w 31"/>
                  <a:gd name="T25" fmla="*/ 24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7" name="Freeform 685"/>
              <p:cNvSpPr>
                <a:spLocks noEditPoints="1"/>
              </p:cNvSpPr>
              <p:nvPr/>
            </p:nvSpPr>
            <p:spPr bwMode="auto">
              <a:xfrm>
                <a:off x="6971425" y="1710664"/>
                <a:ext cx="47191" cy="23597"/>
              </a:xfrm>
              <a:custGeom>
                <a:avLst/>
                <a:gdLst>
                  <a:gd name="T0" fmla="*/ 4 w 14"/>
                  <a:gd name="T1" fmla="*/ 0 h 7"/>
                  <a:gd name="T2" fmla="*/ 0 w 14"/>
                  <a:gd name="T3" fmla="*/ 7 h 7"/>
                  <a:gd name="T4" fmla="*/ 4 w 14"/>
                  <a:gd name="T5" fmla="*/ 7 h 7"/>
                  <a:gd name="T6" fmla="*/ 4 w 14"/>
                  <a:gd name="T7" fmla="*/ 0 h 7"/>
                  <a:gd name="T8" fmla="*/ 9 w 14"/>
                  <a:gd name="T9" fmla="*/ 0 h 7"/>
                  <a:gd name="T10" fmla="*/ 9 w 14"/>
                  <a:gd name="T11" fmla="*/ 7 h 7"/>
                  <a:gd name="T12" fmla="*/ 14 w 14"/>
                  <a:gd name="T13" fmla="*/ 7 h 7"/>
                  <a:gd name="T14" fmla="*/ 9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  <a:moveTo>
                      <a:pt x="9" y="0"/>
                    </a:moveTo>
                    <a:lnTo>
                      <a:pt x="9" y="7"/>
                    </a:lnTo>
                    <a:lnTo>
                      <a:pt x="1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8" name="Freeform 686"/>
              <p:cNvSpPr>
                <a:spLocks noEditPoints="1"/>
              </p:cNvSpPr>
              <p:nvPr/>
            </p:nvSpPr>
            <p:spPr bwMode="auto">
              <a:xfrm>
                <a:off x="6971425" y="1710664"/>
                <a:ext cx="47191" cy="23597"/>
              </a:xfrm>
              <a:custGeom>
                <a:avLst/>
                <a:gdLst>
                  <a:gd name="T0" fmla="*/ 4 w 14"/>
                  <a:gd name="T1" fmla="*/ 0 h 7"/>
                  <a:gd name="T2" fmla="*/ 0 w 14"/>
                  <a:gd name="T3" fmla="*/ 7 h 7"/>
                  <a:gd name="T4" fmla="*/ 4 w 14"/>
                  <a:gd name="T5" fmla="*/ 7 h 7"/>
                  <a:gd name="T6" fmla="*/ 4 w 14"/>
                  <a:gd name="T7" fmla="*/ 0 h 7"/>
                  <a:gd name="T8" fmla="*/ 9 w 14"/>
                  <a:gd name="T9" fmla="*/ 0 h 7"/>
                  <a:gd name="T10" fmla="*/ 9 w 14"/>
                  <a:gd name="T11" fmla="*/ 7 h 7"/>
                  <a:gd name="T12" fmla="*/ 14 w 14"/>
                  <a:gd name="T13" fmla="*/ 7 h 7"/>
                  <a:gd name="T14" fmla="*/ 9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moveTo>
                      <a:pt x="9" y="0"/>
                    </a:moveTo>
                    <a:lnTo>
                      <a:pt x="9" y="7"/>
                    </a:lnTo>
                    <a:lnTo>
                      <a:pt x="1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9" name="Freeform 687"/>
              <p:cNvSpPr>
                <a:spLocks/>
              </p:cNvSpPr>
              <p:nvPr/>
            </p:nvSpPr>
            <p:spPr bwMode="auto">
              <a:xfrm>
                <a:off x="6984908" y="1697181"/>
                <a:ext cx="16855" cy="37080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3 w 5"/>
                  <a:gd name="T7" fmla="*/ 11 h 11"/>
                  <a:gd name="T8" fmla="*/ 5 w 5"/>
                  <a:gd name="T9" fmla="*/ 11 h 11"/>
                  <a:gd name="T10" fmla="*/ 5 w 5"/>
                  <a:gd name="T11" fmla="*/ 4 h 11"/>
                  <a:gd name="T12" fmla="*/ 3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0" name="Freeform 688"/>
              <p:cNvSpPr>
                <a:spLocks/>
              </p:cNvSpPr>
              <p:nvPr/>
            </p:nvSpPr>
            <p:spPr bwMode="auto">
              <a:xfrm>
                <a:off x="6984908" y="1697181"/>
                <a:ext cx="16855" cy="37080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3 w 5"/>
                  <a:gd name="T7" fmla="*/ 11 h 11"/>
                  <a:gd name="T8" fmla="*/ 5 w 5"/>
                  <a:gd name="T9" fmla="*/ 11 h 11"/>
                  <a:gd name="T10" fmla="*/ 5 w 5"/>
                  <a:gd name="T11" fmla="*/ 4 h 11"/>
                  <a:gd name="T12" fmla="*/ 3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1" name="Freeform 689"/>
              <p:cNvSpPr>
                <a:spLocks noEditPoints="1"/>
              </p:cNvSpPr>
              <p:nvPr/>
            </p:nvSpPr>
            <p:spPr bwMode="auto">
              <a:xfrm>
                <a:off x="6961314" y="1751114"/>
                <a:ext cx="70788" cy="16855"/>
              </a:xfrm>
              <a:custGeom>
                <a:avLst/>
                <a:gdLst>
                  <a:gd name="T0" fmla="*/ 7 w 21"/>
                  <a:gd name="T1" fmla="*/ 0 h 5"/>
                  <a:gd name="T2" fmla="*/ 0 w 21"/>
                  <a:gd name="T3" fmla="*/ 2 h 5"/>
                  <a:gd name="T4" fmla="*/ 0 w 21"/>
                  <a:gd name="T5" fmla="*/ 5 h 5"/>
                  <a:gd name="T6" fmla="*/ 7 w 21"/>
                  <a:gd name="T7" fmla="*/ 5 h 5"/>
                  <a:gd name="T8" fmla="*/ 7 w 21"/>
                  <a:gd name="T9" fmla="*/ 0 h 5"/>
                  <a:gd name="T10" fmla="*/ 12 w 21"/>
                  <a:gd name="T11" fmla="*/ 0 h 5"/>
                  <a:gd name="T12" fmla="*/ 12 w 21"/>
                  <a:gd name="T13" fmla="*/ 5 h 5"/>
                  <a:gd name="T14" fmla="*/ 21 w 21"/>
                  <a:gd name="T15" fmla="*/ 5 h 5"/>
                  <a:gd name="T16" fmla="*/ 19 w 21"/>
                  <a:gd name="T17" fmla="*/ 0 h 5"/>
                  <a:gd name="T18" fmla="*/ 12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0"/>
                    </a:lnTo>
                    <a:close/>
                    <a:moveTo>
                      <a:pt x="12" y="0"/>
                    </a:moveTo>
                    <a:lnTo>
                      <a:pt x="12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2" name="Freeform 690"/>
              <p:cNvSpPr>
                <a:spLocks noEditPoints="1"/>
              </p:cNvSpPr>
              <p:nvPr/>
            </p:nvSpPr>
            <p:spPr bwMode="auto">
              <a:xfrm>
                <a:off x="6961314" y="1751114"/>
                <a:ext cx="70788" cy="16855"/>
              </a:xfrm>
              <a:custGeom>
                <a:avLst/>
                <a:gdLst>
                  <a:gd name="T0" fmla="*/ 7 w 21"/>
                  <a:gd name="T1" fmla="*/ 0 h 5"/>
                  <a:gd name="T2" fmla="*/ 0 w 21"/>
                  <a:gd name="T3" fmla="*/ 2 h 5"/>
                  <a:gd name="T4" fmla="*/ 0 w 21"/>
                  <a:gd name="T5" fmla="*/ 5 h 5"/>
                  <a:gd name="T6" fmla="*/ 7 w 21"/>
                  <a:gd name="T7" fmla="*/ 5 h 5"/>
                  <a:gd name="T8" fmla="*/ 7 w 21"/>
                  <a:gd name="T9" fmla="*/ 0 h 5"/>
                  <a:gd name="T10" fmla="*/ 12 w 21"/>
                  <a:gd name="T11" fmla="*/ 0 h 5"/>
                  <a:gd name="T12" fmla="*/ 12 w 21"/>
                  <a:gd name="T13" fmla="*/ 5 h 5"/>
                  <a:gd name="T14" fmla="*/ 21 w 21"/>
                  <a:gd name="T15" fmla="*/ 5 h 5"/>
                  <a:gd name="T16" fmla="*/ 19 w 21"/>
                  <a:gd name="T17" fmla="*/ 0 h 5"/>
                  <a:gd name="T18" fmla="*/ 12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0"/>
                    </a:lnTo>
                    <a:moveTo>
                      <a:pt x="12" y="0"/>
                    </a:moveTo>
                    <a:lnTo>
                      <a:pt x="12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3" name="Freeform 691"/>
              <p:cNvSpPr>
                <a:spLocks/>
              </p:cNvSpPr>
              <p:nvPr/>
            </p:nvSpPr>
            <p:spPr bwMode="auto">
              <a:xfrm>
                <a:off x="6984908" y="1751114"/>
                <a:ext cx="16855" cy="16855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4" name="Freeform 692"/>
              <p:cNvSpPr>
                <a:spLocks/>
              </p:cNvSpPr>
              <p:nvPr/>
            </p:nvSpPr>
            <p:spPr bwMode="auto">
              <a:xfrm>
                <a:off x="6984908" y="1751114"/>
                <a:ext cx="16855" cy="16855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5" name="Freeform 693"/>
              <p:cNvSpPr>
                <a:spLocks/>
              </p:cNvSpPr>
              <p:nvPr/>
            </p:nvSpPr>
            <p:spPr bwMode="auto">
              <a:xfrm>
                <a:off x="6961314" y="1734259"/>
                <a:ext cx="64046" cy="23597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0 h 7"/>
                  <a:gd name="T4" fmla="*/ 3 w 19"/>
                  <a:gd name="T5" fmla="*/ 0 h 7"/>
                  <a:gd name="T6" fmla="*/ 0 w 19"/>
                  <a:gd name="T7" fmla="*/ 7 h 7"/>
                  <a:gd name="T8" fmla="*/ 7 w 19"/>
                  <a:gd name="T9" fmla="*/ 5 h 7"/>
                  <a:gd name="T10" fmla="*/ 10 w 19"/>
                  <a:gd name="T11" fmla="*/ 5 h 7"/>
                  <a:gd name="T12" fmla="*/ 12 w 19"/>
                  <a:gd name="T13" fmla="*/ 5 h 7"/>
                  <a:gd name="T14" fmla="*/ 19 w 19"/>
                  <a:gd name="T15" fmla="*/ 5 h 7"/>
                  <a:gd name="T16" fmla="*/ 17 w 19"/>
                  <a:gd name="T17" fmla="*/ 0 h 7"/>
                  <a:gd name="T18" fmla="*/ 12 w 19"/>
                  <a:gd name="T19" fmla="*/ 0 h 7"/>
                  <a:gd name="T20" fmla="*/ 10 w 1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6" name="Freeform 694"/>
              <p:cNvSpPr>
                <a:spLocks/>
              </p:cNvSpPr>
              <p:nvPr/>
            </p:nvSpPr>
            <p:spPr bwMode="auto">
              <a:xfrm>
                <a:off x="6961314" y="1734259"/>
                <a:ext cx="64046" cy="23597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0 h 7"/>
                  <a:gd name="T4" fmla="*/ 3 w 19"/>
                  <a:gd name="T5" fmla="*/ 0 h 7"/>
                  <a:gd name="T6" fmla="*/ 0 w 19"/>
                  <a:gd name="T7" fmla="*/ 7 h 7"/>
                  <a:gd name="T8" fmla="*/ 7 w 19"/>
                  <a:gd name="T9" fmla="*/ 5 h 7"/>
                  <a:gd name="T10" fmla="*/ 10 w 19"/>
                  <a:gd name="T11" fmla="*/ 5 h 7"/>
                  <a:gd name="T12" fmla="*/ 12 w 19"/>
                  <a:gd name="T13" fmla="*/ 5 h 7"/>
                  <a:gd name="T14" fmla="*/ 19 w 19"/>
                  <a:gd name="T15" fmla="*/ 5 h 7"/>
                  <a:gd name="T16" fmla="*/ 17 w 19"/>
                  <a:gd name="T17" fmla="*/ 0 h 7"/>
                  <a:gd name="T18" fmla="*/ 12 w 19"/>
                  <a:gd name="T19" fmla="*/ 0 h 7"/>
                  <a:gd name="T20" fmla="*/ 10 w 1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7" name="Freeform 695"/>
              <p:cNvSpPr>
                <a:spLocks/>
              </p:cNvSpPr>
              <p:nvPr/>
            </p:nvSpPr>
            <p:spPr bwMode="auto">
              <a:xfrm>
                <a:off x="6944459" y="1680326"/>
                <a:ext cx="104495" cy="94382"/>
              </a:xfrm>
              <a:custGeom>
                <a:avLst/>
                <a:gdLst>
                  <a:gd name="T0" fmla="*/ 5 w 31"/>
                  <a:gd name="T1" fmla="*/ 26 h 28"/>
                  <a:gd name="T2" fmla="*/ 5 w 31"/>
                  <a:gd name="T3" fmla="*/ 28 h 28"/>
                  <a:gd name="T4" fmla="*/ 31 w 31"/>
                  <a:gd name="T5" fmla="*/ 28 h 28"/>
                  <a:gd name="T6" fmla="*/ 15 w 31"/>
                  <a:gd name="T7" fmla="*/ 0 h 28"/>
                  <a:gd name="T8" fmla="*/ 0 w 31"/>
                  <a:gd name="T9" fmla="*/ 28 h 28"/>
                  <a:gd name="T10" fmla="*/ 5 w 31"/>
                  <a:gd name="T11" fmla="*/ 28 h 28"/>
                  <a:gd name="T12" fmla="*/ 5 w 31"/>
                  <a:gd name="T13" fmla="*/ 26 h 28"/>
                  <a:gd name="T14" fmla="*/ 5 w 31"/>
                  <a:gd name="T15" fmla="*/ 26 h 28"/>
                  <a:gd name="T16" fmla="*/ 15 w 31"/>
                  <a:gd name="T17" fmla="*/ 9 h 28"/>
                  <a:gd name="T18" fmla="*/ 22 w 31"/>
                  <a:gd name="T19" fmla="*/ 23 h 28"/>
                  <a:gd name="T20" fmla="*/ 5 w 31"/>
                  <a:gd name="T21" fmla="*/ 23 h 28"/>
                  <a:gd name="T22" fmla="*/ 5 w 31"/>
                  <a:gd name="T23" fmla="*/ 26 h 28"/>
                  <a:gd name="T24" fmla="*/ 5 w 31"/>
                  <a:gd name="T25" fmla="*/ 26 h 28"/>
                  <a:gd name="T26" fmla="*/ 5 w 31"/>
                  <a:gd name="T2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8">
                    <a:moveTo>
                      <a:pt x="5" y="26"/>
                    </a:moveTo>
                    <a:lnTo>
                      <a:pt x="5" y="28"/>
                    </a:lnTo>
                    <a:lnTo>
                      <a:pt x="31" y="28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5" y="9"/>
                    </a:lnTo>
                    <a:lnTo>
                      <a:pt x="22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8" name="Freeform 696"/>
              <p:cNvSpPr>
                <a:spLocks noEditPoints="1"/>
              </p:cNvSpPr>
              <p:nvPr/>
            </p:nvSpPr>
            <p:spPr bwMode="auto">
              <a:xfrm>
                <a:off x="7392774" y="1727517"/>
                <a:ext cx="40449" cy="2359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5 w 12"/>
                  <a:gd name="T5" fmla="*/ 7 h 7"/>
                  <a:gd name="T6" fmla="*/ 5 w 12"/>
                  <a:gd name="T7" fmla="*/ 0 h 7"/>
                  <a:gd name="T8" fmla="*/ 9 w 12"/>
                  <a:gd name="T9" fmla="*/ 0 h 7"/>
                  <a:gd name="T10" fmla="*/ 9 w 12"/>
                  <a:gd name="T11" fmla="*/ 5 h 7"/>
                  <a:gd name="T12" fmla="*/ 12 w 12"/>
                  <a:gd name="T13" fmla="*/ 5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  <a:moveTo>
                      <a:pt x="9" y="0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9" name="Freeform 697"/>
              <p:cNvSpPr>
                <a:spLocks noEditPoints="1"/>
              </p:cNvSpPr>
              <p:nvPr/>
            </p:nvSpPr>
            <p:spPr bwMode="auto">
              <a:xfrm>
                <a:off x="7392774" y="1727517"/>
                <a:ext cx="40449" cy="2359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5 w 12"/>
                  <a:gd name="T5" fmla="*/ 7 h 7"/>
                  <a:gd name="T6" fmla="*/ 5 w 12"/>
                  <a:gd name="T7" fmla="*/ 0 h 7"/>
                  <a:gd name="T8" fmla="*/ 9 w 12"/>
                  <a:gd name="T9" fmla="*/ 0 h 7"/>
                  <a:gd name="T10" fmla="*/ 9 w 12"/>
                  <a:gd name="T11" fmla="*/ 5 h 7"/>
                  <a:gd name="T12" fmla="*/ 12 w 12"/>
                  <a:gd name="T13" fmla="*/ 5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moveTo>
                      <a:pt x="9" y="0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0" name="Freeform 698"/>
              <p:cNvSpPr>
                <a:spLocks/>
              </p:cNvSpPr>
              <p:nvPr/>
            </p:nvSpPr>
            <p:spPr bwMode="auto">
              <a:xfrm>
                <a:off x="7409627" y="1710664"/>
                <a:ext cx="13483" cy="40449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0 w 4"/>
                  <a:gd name="T5" fmla="*/ 12 h 12"/>
                  <a:gd name="T6" fmla="*/ 0 w 4"/>
                  <a:gd name="T7" fmla="*/ 12 h 12"/>
                  <a:gd name="T8" fmla="*/ 4 w 4"/>
                  <a:gd name="T9" fmla="*/ 10 h 12"/>
                  <a:gd name="T10" fmla="*/ 4 w 4"/>
                  <a:gd name="T11" fmla="*/ 5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1" name="Freeform 699"/>
              <p:cNvSpPr>
                <a:spLocks/>
              </p:cNvSpPr>
              <p:nvPr/>
            </p:nvSpPr>
            <p:spPr bwMode="auto">
              <a:xfrm>
                <a:off x="7409627" y="1710664"/>
                <a:ext cx="13483" cy="40449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0 w 4"/>
                  <a:gd name="T5" fmla="*/ 12 h 12"/>
                  <a:gd name="T6" fmla="*/ 0 w 4"/>
                  <a:gd name="T7" fmla="*/ 12 h 12"/>
                  <a:gd name="T8" fmla="*/ 4 w 4"/>
                  <a:gd name="T9" fmla="*/ 10 h 12"/>
                  <a:gd name="T10" fmla="*/ 4 w 4"/>
                  <a:gd name="T11" fmla="*/ 5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2" name="Freeform 700"/>
              <p:cNvSpPr>
                <a:spLocks noEditPoints="1"/>
              </p:cNvSpPr>
              <p:nvPr/>
            </p:nvSpPr>
            <p:spPr bwMode="auto">
              <a:xfrm>
                <a:off x="7375919" y="1757855"/>
                <a:ext cx="70788" cy="16855"/>
              </a:xfrm>
              <a:custGeom>
                <a:avLst/>
                <a:gdLst>
                  <a:gd name="T0" fmla="*/ 3 w 21"/>
                  <a:gd name="T1" fmla="*/ 0 h 5"/>
                  <a:gd name="T2" fmla="*/ 0 w 21"/>
                  <a:gd name="T3" fmla="*/ 5 h 5"/>
                  <a:gd name="T4" fmla="*/ 10 w 21"/>
                  <a:gd name="T5" fmla="*/ 5 h 5"/>
                  <a:gd name="T6" fmla="*/ 10 w 21"/>
                  <a:gd name="T7" fmla="*/ 3 h 5"/>
                  <a:gd name="T8" fmla="*/ 3 w 21"/>
                  <a:gd name="T9" fmla="*/ 0 h 5"/>
                  <a:gd name="T10" fmla="*/ 19 w 21"/>
                  <a:gd name="T11" fmla="*/ 0 h 5"/>
                  <a:gd name="T12" fmla="*/ 14 w 21"/>
                  <a:gd name="T13" fmla="*/ 0 h 5"/>
                  <a:gd name="T14" fmla="*/ 14 w 21"/>
                  <a:gd name="T15" fmla="*/ 5 h 5"/>
                  <a:gd name="T16" fmla="*/ 21 w 21"/>
                  <a:gd name="T17" fmla="*/ 5 h 5"/>
                  <a:gd name="T18" fmla="*/ 19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3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3" y="0"/>
                    </a:lnTo>
                    <a:close/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3" name="Freeform 701"/>
              <p:cNvSpPr>
                <a:spLocks noEditPoints="1"/>
              </p:cNvSpPr>
              <p:nvPr/>
            </p:nvSpPr>
            <p:spPr bwMode="auto">
              <a:xfrm>
                <a:off x="7375919" y="1757855"/>
                <a:ext cx="70788" cy="16855"/>
              </a:xfrm>
              <a:custGeom>
                <a:avLst/>
                <a:gdLst>
                  <a:gd name="T0" fmla="*/ 3 w 21"/>
                  <a:gd name="T1" fmla="*/ 0 h 5"/>
                  <a:gd name="T2" fmla="*/ 0 w 21"/>
                  <a:gd name="T3" fmla="*/ 5 h 5"/>
                  <a:gd name="T4" fmla="*/ 10 w 21"/>
                  <a:gd name="T5" fmla="*/ 5 h 5"/>
                  <a:gd name="T6" fmla="*/ 10 w 21"/>
                  <a:gd name="T7" fmla="*/ 3 h 5"/>
                  <a:gd name="T8" fmla="*/ 3 w 21"/>
                  <a:gd name="T9" fmla="*/ 0 h 5"/>
                  <a:gd name="T10" fmla="*/ 19 w 21"/>
                  <a:gd name="T11" fmla="*/ 0 h 5"/>
                  <a:gd name="T12" fmla="*/ 14 w 21"/>
                  <a:gd name="T13" fmla="*/ 0 h 5"/>
                  <a:gd name="T14" fmla="*/ 14 w 21"/>
                  <a:gd name="T15" fmla="*/ 5 h 5"/>
                  <a:gd name="T16" fmla="*/ 21 w 21"/>
                  <a:gd name="T17" fmla="*/ 5 h 5"/>
                  <a:gd name="T18" fmla="*/ 19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3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3" y="0"/>
                    </a:lnTo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21" y="5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4" name="Freeform 702"/>
              <p:cNvSpPr>
                <a:spLocks/>
              </p:cNvSpPr>
              <p:nvPr/>
            </p:nvSpPr>
            <p:spPr bwMode="auto">
              <a:xfrm>
                <a:off x="7409627" y="1757855"/>
                <a:ext cx="13483" cy="1685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3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5" name="Freeform 703"/>
              <p:cNvSpPr>
                <a:spLocks/>
              </p:cNvSpPr>
              <p:nvPr/>
            </p:nvSpPr>
            <p:spPr bwMode="auto">
              <a:xfrm>
                <a:off x="7409627" y="1757855"/>
                <a:ext cx="13483" cy="1685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3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6" name="Freeform 704"/>
              <p:cNvSpPr>
                <a:spLocks/>
              </p:cNvSpPr>
              <p:nvPr/>
            </p:nvSpPr>
            <p:spPr bwMode="auto">
              <a:xfrm>
                <a:off x="7386033" y="1744372"/>
                <a:ext cx="53933" cy="23597"/>
              </a:xfrm>
              <a:custGeom>
                <a:avLst/>
                <a:gdLst>
                  <a:gd name="T0" fmla="*/ 14 w 16"/>
                  <a:gd name="T1" fmla="*/ 0 h 7"/>
                  <a:gd name="T2" fmla="*/ 11 w 16"/>
                  <a:gd name="T3" fmla="*/ 0 h 7"/>
                  <a:gd name="T4" fmla="*/ 7 w 16"/>
                  <a:gd name="T5" fmla="*/ 2 h 7"/>
                  <a:gd name="T6" fmla="*/ 7 w 16"/>
                  <a:gd name="T7" fmla="*/ 2 h 7"/>
                  <a:gd name="T8" fmla="*/ 2 w 16"/>
                  <a:gd name="T9" fmla="*/ 2 h 7"/>
                  <a:gd name="T10" fmla="*/ 0 w 16"/>
                  <a:gd name="T11" fmla="*/ 4 h 7"/>
                  <a:gd name="T12" fmla="*/ 7 w 16"/>
                  <a:gd name="T13" fmla="*/ 7 h 7"/>
                  <a:gd name="T14" fmla="*/ 9 w 16"/>
                  <a:gd name="T15" fmla="*/ 7 h 7"/>
                  <a:gd name="T16" fmla="*/ 11 w 16"/>
                  <a:gd name="T17" fmla="*/ 4 h 7"/>
                  <a:gd name="T18" fmla="*/ 16 w 16"/>
                  <a:gd name="T19" fmla="*/ 4 h 7"/>
                  <a:gd name="T20" fmla="*/ 14 w 16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7" name="Freeform 705"/>
              <p:cNvSpPr>
                <a:spLocks/>
              </p:cNvSpPr>
              <p:nvPr/>
            </p:nvSpPr>
            <p:spPr bwMode="auto">
              <a:xfrm>
                <a:off x="7386033" y="1744372"/>
                <a:ext cx="53933" cy="23597"/>
              </a:xfrm>
              <a:custGeom>
                <a:avLst/>
                <a:gdLst>
                  <a:gd name="T0" fmla="*/ 14 w 16"/>
                  <a:gd name="T1" fmla="*/ 0 h 7"/>
                  <a:gd name="T2" fmla="*/ 11 w 16"/>
                  <a:gd name="T3" fmla="*/ 0 h 7"/>
                  <a:gd name="T4" fmla="*/ 7 w 16"/>
                  <a:gd name="T5" fmla="*/ 2 h 7"/>
                  <a:gd name="T6" fmla="*/ 7 w 16"/>
                  <a:gd name="T7" fmla="*/ 2 h 7"/>
                  <a:gd name="T8" fmla="*/ 2 w 16"/>
                  <a:gd name="T9" fmla="*/ 2 h 7"/>
                  <a:gd name="T10" fmla="*/ 0 w 16"/>
                  <a:gd name="T11" fmla="*/ 4 h 7"/>
                  <a:gd name="T12" fmla="*/ 7 w 16"/>
                  <a:gd name="T13" fmla="*/ 7 h 7"/>
                  <a:gd name="T14" fmla="*/ 9 w 16"/>
                  <a:gd name="T15" fmla="*/ 7 h 7"/>
                  <a:gd name="T16" fmla="*/ 11 w 16"/>
                  <a:gd name="T17" fmla="*/ 4 h 7"/>
                  <a:gd name="T18" fmla="*/ 16 w 16"/>
                  <a:gd name="T19" fmla="*/ 4 h 7"/>
                  <a:gd name="T20" fmla="*/ 14 w 16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8" name="Freeform 706"/>
              <p:cNvSpPr>
                <a:spLocks/>
              </p:cNvSpPr>
              <p:nvPr/>
            </p:nvSpPr>
            <p:spPr bwMode="auto">
              <a:xfrm>
                <a:off x="7359066" y="1697181"/>
                <a:ext cx="104495" cy="87640"/>
              </a:xfrm>
              <a:custGeom>
                <a:avLst/>
                <a:gdLst>
                  <a:gd name="T0" fmla="*/ 5 w 31"/>
                  <a:gd name="T1" fmla="*/ 23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3 h 26"/>
                  <a:gd name="T14" fmla="*/ 8 w 31"/>
                  <a:gd name="T15" fmla="*/ 26 h 26"/>
                  <a:gd name="T16" fmla="*/ 17 w 31"/>
                  <a:gd name="T17" fmla="*/ 9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3 h 26"/>
                  <a:gd name="T24" fmla="*/ 8 w 31"/>
                  <a:gd name="T25" fmla="*/ 26 h 26"/>
                  <a:gd name="T26" fmla="*/ 5 w 31"/>
                  <a:gd name="T2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3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7" y="9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9" name="Freeform 707"/>
              <p:cNvSpPr>
                <a:spLocks noEditPoints="1"/>
              </p:cNvSpPr>
              <p:nvPr/>
            </p:nvSpPr>
            <p:spPr bwMode="auto">
              <a:xfrm>
                <a:off x="7790527" y="1569091"/>
                <a:ext cx="80899" cy="47191"/>
              </a:xfrm>
              <a:custGeom>
                <a:avLst/>
                <a:gdLst>
                  <a:gd name="T0" fmla="*/ 10 w 24"/>
                  <a:gd name="T1" fmla="*/ 11 h 14"/>
                  <a:gd name="T2" fmla="*/ 0 w 24"/>
                  <a:gd name="T3" fmla="*/ 14 h 14"/>
                  <a:gd name="T4" fmla="*/ 10 w 24"/>
                  <a:gd name="T5" fmla="*/ 14 h 14"/>
                  <a:gd name="T6" fmla="*/ 10 w 24"/>
                  <a:gd name="T7" fmla="*/ 11 h 14"/>
                  <a:gd name="T8" fmla="*/ 10 w 24"/>
                  <a:gd name="T9" fmla="*/ 0 h 14"/>
                  <a:gd name="T10" fmla="*/ 5 w 24"/>
                  <a:gd name="T11" fmla="*/ 9 h 14"/>
                  <a:gd name="T12" fmla="*/ 10 w 24"/>
                  <a:gd name="T13" fmla="*/ 7 h 14"/>
                  <a:gd name="T14" fmla="*/ 10 w 24"/>
                  <a:gd name="T15" fmla="*/ 0 h 14"/>
                  <a:gd name="T16" fmla="*/ 14 w 24"/>
                  <a:gd name="T17" fmla="*/ 0 h 14"/>
                  <a:gd name="T18" fmla="*/ 14 w 24"/>
                  <a:gd name="T19" fmla="*/ 14 h 14"/>
                  <a:gd name="T20" fmla="*/ 24 w 24"/>
                  <a:gd name="T21" fmla="*/ 14 h 14"/>
                  <a:gd name="T22" fmla="*/ 14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0" y="11"/>
                    </a:moveTo>
                    <a:lnTo>
                      <a:pt x="0" y="14"/>
                    </a:lnTo>
                    <a:lnTo>
                      <a:pt x="10" y="14"/>
                    </a:lnTo>
                    <a:lnTo>
                      <a:pt x="10" y="11"/>
                    </a:lnTo>
                    <a:close/>
                    <a:moveTo>
                      <a:pt x="10" y="0"/>
                    </a:moveTo>
                    <a:lnTo>
                      <a:pt x="5" y="9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  <a:moveTo>
                      <a:pt x="14" y="0"/>
                    </a:moveTo>
                    <a:lnTo>
                      <a:pt x="14" y="14"/>
                    </a:lnTo>
                    <a:lnTo>
                      <a:pt x="2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0" name="Freeform 708"/>
              <p:cNvSpPr>
                <a:spLocks noEditPoints="1"/>
              </p:cNvSpPr>
              <p:nvPr/>
            </p:nvSpPr>
            <p:spPr bwMode="auto">
              <a:xfrm>
                <a:off x="7790527" y="1569091"/>
                <a:ext cx="80899" cy="47191"/>
              </a:xfrm>
              <a:custGeom>
                <a:avLst/>
                <a:gdLst>
                  <a:gd name="T0" fmla="*/ 10 w 24"/>
                  <a:gd name="T1" fmla="*/ 11 h 14"/>
                  <a:gd name="T2" fmla="*/ 0 w 24"/>
                  <a:gd name="T3" fmla="*/ 14 h 14"/>
                  <a:gd name="T4" fmla="*/ 10 w 24"/>
                  <a:gd name="T5" fmla="*/ 14 h 14"/>
                  <a:gd name="T6" fmla="*/ 10 w 24"/>
                  <a:gd name="T7" fmla="*/ 11 h 14"/>
                  <a:gd name="T8" fmla="*/ 10 w 24"/>
                  <a:gd name="T9" fmla="*/ 0 h 14"/>
                  <a:gd name="T10" fmla="*/ 5 w 24"/>
                  <a:gd name="T11" fmla="*/ 9 h 14"/>
                  <a:gd name="T12" fmla="*/ 10 w 24"/>
                  <a:gd name="T13" fmla="*/ 7 h 14"/>
                  <a:gd name="T14" fmla="*/ 10 w 24"/>
                  <a:gd name="T15" fmla="*/ 0 h 14"/>
                  <a:gd name="T16" fmla="*/ 14 w 24"/>
                  <a:gd name="T17" fmla="*/ 0 h 14"/>
                  <a:gd name="T18" fmla="*/ 14 w 24"/>
                  <a:gd name="T19" fmla="*/ 14 h 14"/>
                  <a:gd name="T20" fmla="*/ 24 w 24"/>
                  <a:gd name="T21" fmla="*/ 14 h 14"/>
                  <a:gd name="T22" fmla="*/ 14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0" y="11"/>
                    </a:moveTo>
                    <a:lnTo>
                      <a:pt x="0" y="14"/>
                    </a:lnTo>
                    <a:lnTo>
                      <a:pt x="10" y="14"/>
                    </a:lnTo>
                    <a:lnTo>
                      <a:pt x="10" y="11"/>
                    </a:lnTo>
                    <a:moveTo>
                      <a:pt x="10" y="0"/>
                    </a:moveTo>
                    <a:lnTo>
                      <a:pt x="5" y="9"/>
                    </a:lnTo>
                    <a:lnTo>
                      <a:pt x="10" y="7"/>
                    </a:lnTo>
                    <a:lnTo>
                      <a:pt x="10" y="0"/>
                    </a:lnTo>
                    <a:moveTo>
                      <a:pt x="14" y="0"/>
                    </a:moveTo>
                    <a:lnTo>
                      <a:pt x="14" y="14"/>
                    </a:lnTo>
                    <a:lnTo>
                      <a:pt x="24" y="1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1" name="Freeform 709"/>
              <p:cNvSpPr>
                <a:spLocks/>
              </p:cNvSpPr>
              <p:nvPr/>
            </p:nvSpPr>
            <p:spPr bwMode="auto">
              <a:xfrm>
                <a:off x="7824234" y="1558978"/>
                <a:ext cx="13483" cy="57304"/>
              </a:xfrm>
              <a:custGeom>
                <a:avLst/>
                <a:gdLst>
                  <a:gd name="T0" fmla="*/ 2 w 4"/>
                  <a:gd name="T1" fmla="*/ 0 h 17"/>
                  <a:gd name="T2" fmla="*/ 2 w 4"/>
                  <a:gd name="T3" fmla="*/ 0 h 17"/>
                  <a:gd name="T4" fmla="*/ 0 w 4"/>
                  <a:gd name="T5" fmla="*/ 3 h 17"/>
                  <a:gd name="T6" fmla="*/ 0 w 4"/>
                  <a:gd name="T7" fmla="*/ 10 h 17"/>
                  <a:gd name="T8" fmla="*/ 2 w 4"/>
                  <a:gd name="T9" fmla="*/ 7 h 17"/>
                  <a:gd name="T10" fmla="*/ 2 w 4"/>
                  <a:gd name="T11" fmla="*/ 12 h 17"/>
                  <a:gd name="T12" fmla="*/ 0 w 4"/>
                  <a:gd name="T13" fmla="*/ 14 h 17"/>
                  <a:gd name="T14" fmla="*/ 0 w 4"/>
                  <a:gd name="T15" fmla="*/ 17 h 17"/>
                  <a:gd name="T16" fmla="*/ 4 w 4"/>
                  <a:gd name="T17" fmla="*/ 17 h 17"/>
                  <a:gd name="T18" fmla="*/ 4 w 4"/>
                  <a:gd name="T19" fmla="*/ 3 h 17"/>
                  <a:gd name="T20" fmla="*/ 2 w 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2" name="Freeform 710"/>
              <p:cNvSpPr>
                <a:spLocks/>
              </p:cNvSpPr>
              <p:nvPr/>
            </p:nvSpPr>
            <p:spPr bwMode="auto">
              <a:xfrm>
                <a:off x="7824234" y="1558978"/>
                <a:ext cx="13483" cy="57304"/>
              </a:xfrm>
              <a:custGeom>
                <a:avLst/>
                <a:gdLst>
                  <a:gd name="T0" fmla="*/ 2 w 4"/>
                  <a:gd name="T1" fmla="*/ 0 h 17"/>
                  <a:gd name="T2" fmla="*/ 2 w 4"/>
                  <a:gd name="T3" fmla="*/ 0 h 17"/>
                  <a:gd name="T4" fmla="*/ 0 w 4"/>
                  <a:gd name="T5" fmla="*/ 3 h 17"/>
                  <a:gd name="T6" fmla="*/ 0 w 4"/>
                  <a:gd name="T7" fmla="*/ 10 h 17"/>
                  <a:gd name="T8" fmla="*/ 2 w 4"/>
                  <a:gd name="T9" fmla="*/ 7 h 17"/>
                  <a:gd name="T10" fmla="*/ 2 w 4"/>
                  <a:gd name="T11" fmla="*/ 12 h 17"/>
                  <a:gd name="T12" fmla="*/ 0 w 4"/>
                  <a:gd name="T13" fmla="*/ 14 h 17"/>
                  <a:gd name="T14" fmla="*/ 0 w 4"/>
                  <a:gd name="T15" fmla="*/ 17 h 17"/>
                  <a:gd name="T16" fmla="*/ 4 w 4"/>
                  <a:gd name="T17" fmla="*/ 17 h 17"/>
                  <a:gd name="T18" fmla="*/ 4 w 4"/>
                  <a:gd name="T19" fmla="*/ 3 h 17"/>
                  <a:gd name="T20" fmla="*/ 2 w 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3" name="Rectangle 711"/>
              <p:cNvSpPr>
                <a:spLocks noChangeArrowheads="1"/>
              </p:cNvSpPr>
              <p:nvPr/>
            </p:nvSpPr>
            <p:spPr bwMode="auto">
              <a:xfrm>
                <a:off x="7830976" y="1552237"/>
                <a:ext cx="3372" cy="67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4" name="Freeform 712"/>
              <p:cNvSpPr>
                <a:spLocks/>
              </p:cNvSpPr>
              <p:nvPr/>
            </p:nvSpPr>
            <p:spPr bwMode="auto">
              <a:xfrm>
                <a:off x="7830976" y="1552237"/>
                <a:ext cx="0" cy="674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5" name="Freeform 713"/>
              <p:cNvSpPr>
                <a:spLocks/>
              </p:cNvSpPr>
              <p:nvPr/>
            </p:nvSpPr>
            <p:spPr bwMode="auto">
              <a:xfrm>
                <a:off x="7790527" y="1582575"/>
                <a:ext cx="40449" cy="33708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3 h 10"/>
                  <a:gd name="T4" fmla="*/ 5 w 12"/>
                  <a:gd name="T5" fmla="*/ 5 h 10"/>
                  <a:gd name="T6" fmla="*/ 0 w 12"/>
                  <a:gd name="T7" fmla="*/ 10 h 10"/>
                  <a:gd name="T8" fmla="*/ 0 w 12"/>
                  <a:gd name="T9" fmla="*/ 10 h 10"/>
                  <a:gd name="T10" fmla="*/ 10 w 12"/>
                  <a:gd name="T11" fmla="*/ 7 h 10"/>
                  <a:gd name="T12" fmla="*/ 12 w 12"/>
                  <a:gd name="T13" fmla="*/ 5 h 10"/>
                  <a:gd name="T14" fmla="*/ 12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6" name="Freeform 714"/>
              <p:cNvSpPr>
                <a:spLocks/>
              </p:cNvSpPr>
              <p:nvPr/>
            </p:nvSpPr>
            <p:spPr bwMode="auto">
              <a:xfrm>
                <a:off x="7790527" y="1582575"/>
                <a:ext cx="40449" cy="33708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3 h 10"/>
                  <a:gd name="T4" fmla="*/ 5 w 12"/>
                  <a:gd name="T5" fmla="*/ 5 h 10"/>
                  <a:gd name="T6" fmla="*/ 0 w 12"/>
                  <a:gd name="T7" fmla="*/ 10 h 10"/>
                  <a:gd name="T8" fmla="*/ 0 w 12"/>
                  <a:gd name="T9" fmla="*/ 10 h 10"/>
                  <a:gd name="T10" fmla="*/ 10 w 12"/>
                  <a:gd name="T11" fmla="*/ 7 h 10"/>
                  <a:gd name="T12" fmla="*/ 12 w 12"/>
                  <a:gd name="T13" fmla="*/ 5 h 10"/>
                  <a:gd name="T14" fmla="*/ 12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7" name="Freeform 715"/>
              <p:cNvSpPr>
                <a:spLocks/>
              </p:cNvSpPr>
              <p:nvPr/>
            </p:nvSpPr>
            <p:spPr bwMode="auto">
              <a:xfrm>
                <a:off x="7773672" y="1535384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8 w 31"/>
                  <a:gd name="T15" fmla="*/ 26 h 26"/>
                  <a:gd name="T16" fmla="*/ 17 w 31"/>
                  <a:gd name="T17" fmla="*/ 10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4 h 26"/>
                  <a:gd name="T24" fmla="*/ 8 w 31"/>
                  <a:gd name="T25" fmla="*/ 26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17" y="10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10" name="TextBox 409"/>
            <p:cNvSpPr txBox="1"/>
            <p:nvPr/>
          </p:nvSpPr>
          <p:spPr>
            <a:xfrm>
              <a:off x="8020896" y="1354662"/>
              <a:ext cx="939681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noiseless</a:t>
              </a:r>
            </a:p>
            <a:p>
              <a:pPr>
                <a:lnSpc>
                  <a:spcPts val="1600"/>
                </a:lnSpc>
              </a:pPr>
              <a:r>
                <a:rPr lang="en-CA" sz="1600" dirty="0" smtClean="0"/>
                <a:t>BAS</a:t>
              </a:r>
            </a:p>
          </p:txBody>
        </p:sp>
      </p:grpSp>
      <p:sp>
        <p:nvSpPr>
          <p:cNvPr id="412" name="TextBox 411"/>
          <p:cNvSpPr txBox="1"/>
          <p:nvPr/>
        </p:nvSpPr>
        <p:spPr>
          <a:xfrm rot="16200000">
            <a:off x="4565694" y="2076026"/>
            <a:ext cx="150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Fraction correct</a:t>
            </a:r>
            <a:endParaRPr lang="en-CA" sz="1600" dirty="0"/>
          </a:p>
        </p:txBody>
      </p:sp>
      <p:grpSp>
        <p:nvGrpSpPr>
          <p:cNvPr id="28" name="Group 3"/>
          <p:cNvGrpSpPr/>
          <p:nvPr/>
        </p:nvGrpSpPr>
        <p:grpSpPr>
          <a:xfrm>
            <a:off x="-36512" y="3501008"/>
            <a:ext cx="4742760" cy="709172"/>
            <a:chOff x="-36512" y="3501008"/>
            <a:chExt cx="4742760" cy="709172"/>
          </a:xfrm>
        </p:grpSpPr>
        <p:grpSp>
          <p:nvGrpSpPr>
            <p:cNvPr id="29" name="Group 2"/>
            <p:cNvGrpSpPr/>
            <p:nvPr/>
          </p:nvGrpSpPr>
          <p:grpSpPr>
            <a:xfrm>
              <a:off x="1111347" y="3501008"/>
              <a:ext cx="3594901" cy="709172"/>
              <a:chOff x="1111347" y="2924944"/>
              <a:chExt cx="3594901" cy="709172"/>
            </a:xfrm>
          </p:grpSpPr>
          <p:grpSp>
            <p:nvGrpSpPr>
              <p:cNvPr id="30" name="Group 412"/>
              <p:cNvGrpSpPr/>
              <p:nvPr/>
            </p:nvGrpSpPr>
            <p:grpSpPr>
              <a:xfrm>
                <a:off x="2852035" y="2929703"/>
                <a:ext cx="705600" cy="704413"/>
                <a:chOff x="6002338" y="5030788"/>
                <a:chExt cx="837572" cy="831750"/>
              </a:xfrm>
            </p:grpSpPr>
            <p:pic>
              <p:nvPicPr>
                <p:cNvPr id="414" name="Picture 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8060" y="5035078"/>
                  <a:ext cx="831850" cy="8274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6" name="Rectangle 65"/>
                <p:cNvSpPr>
                  <a:spLocks noChangeArrowheads="1"/>
                </p:cNvSpPr>
                <p:nvPr/>
              </p:nvSpPr>
              <p:spPr bwMode="auto">
                <a:xfrm>
                  <a:off x="6002338" y="5030788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18" name="Rectangle 77"/>
                <p:cNvSpPr>
                  <a:spLocks noChangeArrowheads="1"/>
                </p:cNvSpPr>
                <p:nvPr/>
              </p:nvSpPr>
              <p:spPr bwMode="auto">
                <a:xfrm>
                  <a:off x="6002338" y="5030788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31" name="Group 419"/>
              <p:cNvGrpSpPr/>
              <p:nvPr/>
            </p:nvGrpSpPr>
            <p:grpSpPr>
              <a:xfrm>
                <a:off x="1111347" y="2924944"/>
                <a:ext cx="702912" cy="705600"/>
                <a:chOff x="4210050" y="5026026"/>
                <a:chExt cx="830263" cy="835025"/>
              </a:xfrm>
            </p:grpSpPr>
            <p:pic>
              <p:nvPicPr>
                <p:cNvPr id="428" name="Picture 6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819" y="5026026"/>
                  <a:ext cx="820725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" name="Rectangle 63"/>
                <p:cNvSpPr>
                  <a:spLocks noChangeArrowheads="1"/>
                </p:cNvSpPr>
                <p:nvPr/>
              </p:nvSpPr>
              <p:spPr bwMode="auto">
                <a:xfrm>
                  <a:off x="4210050" y="5030788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33" name="Rectangle 432"/>
                <p:cNvSpPr>
                  <a:spLocks noChangeArrowheads="1"/>
                </p:cNvSpPr>
                <p:nvPr/>
              </p:nvSpPr>
              <p:spPr bwMode="auto">
                <a:xfrm>
                  <a:off x="4210050" y="5030788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32" name="Group 434"/>
              <p:cNvGrpSpPr/>
              <p:nvPr/>
            </p:nvGrpSpPr>
            <p:grpSpPr>
              <a:xfrm>
                <a:off x="1986501" y="2924944"/>
                <a:ext cx="705600" cy="705600"/>
                <a:chOff x="5103813" y="5026026"/>
                <a:chExt cx="835025" cy="835025"/>
              </a:xfrm>
            </p:grpSpPr>
            <p:pic>
              <p:nvPicPr>
                <p:cNvPr id="437" name="Picture 7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6988" y="5026026"/>
                  <a:ext cx="831850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5" name="Rectangle 64"/>
                <p:cNvSpPr>
                  <a:spLocks noChangeArrowheads="1"/>
                </p:cNvSpPr>
                <p:nvPr/>
              </p:nvSpPr>
              <p:spPr bwMode="auto">
                <a:xfrm>
                  <a:off x="5103813" y="5030788"/>
                  <a:ext cx="835025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66" name="Rectangle 465"/>
                <p:cNvSpPr>
                  <a:spLocks noChangeArrowheads="1"/>
                </p:cNvSpPr>
                <p:nvPr/>
              </p:nvSpPr>
              <p:spPr bwMode="auto">
                <a:xfrm>
                  <a:off x="5103813" y="5030788"/>
                  <a:ext cx="835025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33" name="Group 466"/>
              <p:cNvGrpSpPr/>
              <p:nvPr/>
            </p:nvGrpSpPr>
            <p:grpSpPr>
              <a:xfrm>
                <a:off x="4000650" y="2928119"/>
                <a:ext cx="705598" cy="705600"/>
                <a:chOff x="3136902" y="5029201"/>
                <a:chExt cx="835024" cy="831850"/>
              </a:xfrm>
            </p:grpSpPr>
            <p:pic>
              <p:nvPicPr>
                <p:cNvPr id="471" name="Picture 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136902" y="5029201"/>
                  <a:ext cx="833433" cy="830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38488" y="5030788"/>
                  <a:ext cx="833438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77" name="Rectangle 75"/>
                <p:cNvSpPr>
                  <a:spLocks noChangeArrowheads="1"/>
                </p:cNvSpPr>
                <p:nvPr/>
              </p:nvSpPr>
              <p:spPr bwMode="auto">
                <a:xfrm>
                  <a:off x="3138488" y="5030788"/>
                  <a:ext cx="833438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481" name="TextBox 480"/>
            <p:cNvSpPr txBox="1"/>
            <p:nvPr/>
          </p:nvSpPr>
          <p:spPr>
            <a:xfrm>
              <a:off x="-36512" y="3730694"/>
              <a:ext cx="1152128" cy="27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BAS</a:t>
              </a:r>
            </a:p>
          </p:txBody>
        </p:sp>
      </p:grpSp>
      <p:cxnSp>
        <p:nvCxnSpPr>
          <p:cNvPr id="483" name="Straight Arrow Connector 482"/>
          <p:cNvCxnSpPr>
            <a:stCxn id="433" idx="0"/>
            <a:endCxn id="183" idx="2"/>
          </p:cNvCxnSpPr>
          <p:nvPr/>
        </p:nvCxnSpPr>
        <p:spPr>
          <a:xfrm flipV="1">
            <a:off x="1462803" y="2940584"/>
            <a:ext cx="2635" cy="5644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>
            <a:stCxn id="465" idx="0"/>
            <a:endCxn id="181" idx="2"/>
          </p:cNvCxnSpPr>
          <p:nvPr/>
        </p:nvCxnSpPr>
        <p:spPr>
          <a:xfrm flipH="1" flipV="1">
            <a:off x="2336722" y="2941926"/>
            <a:ext cx="2579" cy="56310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>
            <a:stCxn id="418" idx="0"/>
            <a:endCxn id="177" idx="2"/>
          </p:cNvCxnSpPr>
          <p:nvPr/>
        </p:nvCxnSpPr>
        <p:spPr>
          <a:xfrm flipH="1" flipV="1">
            <a:off x="3198475" y="2941926"/>
            <a:ext cx="3282" cy="56384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7"/>
          <p:cNvGrpSpPr/>
          <p:nvPr/>
        </p:nvGrpSpPr>
        <p:grpSpPr>
          <a:xfrm>
            <a:off x="2503085" y="4427384"/>
            <a:ext cx="1134530" cy="2286016"/>
            <a:chOff x="2503085" y="4427384"/>
            <a:chExt cx="1134530" cy="2286016"/>
          </a:xfrm>
        </p:grpSpPr>
        <p:cxnSp>
          <p:nvCxnSpPr>
            <p:cNvPr id="493" name="Straight Connector 492"/>
            <p:cNvCxnSpPr/>
            <p:nvPr/>
          </p:nvCxnSpPr>
          <p:spPr>
            <a:xfrm>
              <a:off x="2503085" y="4509120"/>
              <a:ext cx="0" cy="21602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TextBox 497"/>
            <p:cNvSpPr txBox="1"/>
            <p:nvPr/>
          </p:nvSpPr>
          <p:spPr>
            <a:xfrm>
              <a:off x="2600216" y="4427384"/>
              <a:ext cx="1037399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p</a:t>
              </a:r>
              <a:r>
                <a:rPr lang="en-CA" sz="1400" dirty="0" smtClean="0"/>
                <a:t>articipant-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BAS</a:t>
              </a:r>
              <a:endParaRPr lang="en-CA" sz="1400" dirty="0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2521386" y="6210698"/>
              <a:ext cx="728340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s</a:t>
              </a:r>
              <a:r>
                <a:rPr lang="en-CA" sz="1400" dirty="0" smtClean="0"/>
                <a:t>ame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pattern</a:t>
              </a:r>
              <a:endParaRPr lang="en-CA" sz="1400" dirty="0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2795785" y="4967859"/>
              <a:ext cx="195569" cy="61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05" name="Straight Connector 504"/>
            <p:cNvCxnSpPr/>
            <p:nvPr/>
          </p:nvCxnSpPr>
          <p:spPr>
            <a:xfrm flipV="1">
              <a:off x="2894471" y="4942800"/>
              <a:ext cx="0" cy="4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8" name="Group 617"/>
          <p:cNvGrpSpPr/>
          <p:nvPr/>
        </p:nvGrpSpPr>
        <p:grpSpPr>
          <a:xfrm>
            <a:off x="5105553" y="3714752"/>
            <a:ext cx="2962251" cy="2597783"/>
            <a:chOff x="5105553" y="3714752"/>
            <a:chExt cx="2962251" cy="2597783"/>
          </a:xfrm>
        </p:grpSpPr>
        <p:grpSp>
          <p:nvGrpSpPr>
            <p:cNvPr id="616" name="Group 615"/>
            <p:cNvGrpSpPr/>
            <p:nvPr/>
          </p:nvGrpSpPr>
          <p:grpSpPr>
            <a:xfrm>
              <a:off x="5652120" y="5727013"/>
              <a:ext cx="2415684" cy="585522"/>
              <a:chOff x="5652120" y="5727013"/>
              <a:chExt cx="2415684" cy="585522"/>
            </a:xfrm>
          </p:grpSpPr>
          <p:sp>
            <p:nvSpPr>
              <p:cNvPr id="438" name="Rectangle 930"/>
              <p:cNvSpPr>
                <a:spLocks noChangeArrowheads="1"/>
              </p:cNvSpPr>
              <p:nvPr/>
            </p:nvSpPr>
            <p:spPr bwMode="auto">
              <a:xfrm>
                <a:off x="5774146" y="5750522"/>
                <a:ext cx="13433" cy="235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9" name="Freeform 931"/>
              <p:cNvSpPr>
                <a:spLocks/>
              </p:cNvSpPr>
              <p:nvPr/>
            </p:nvSpPr>
            <p:spPr bwMode="auto">
              <a:xfrm>
                <a:off x="5774146" y="5750522"/>
                <a:ext cx="13433" cy="23509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0 h 7"/>
                  <a:gd name="T4" fmla="*/ 0 w 4"/>
                  <a:gd name="T5" fmla="*/ 0 h 7"/>
                  <a:gd name="T6" fmla="*/ 0 w 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0" name="Rectangle 948"/>
              <p:cNvSpPr>
                <a:spLocks noChangeArrowheads="1"/>
              </p:cNvSpPr>
              <p:nvPr/>
            </p:nvSpPr>
            <p:spPr bwMode="auto">
              <a:xfrm>
                <a:off x="5780862" y="5767312"/>
                <a:ext cx="23509" cy="167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1" name="Freeform 949"/>
              <p:cNvSpPr>
                <a:spLocks/>
              </p:cNvSpPr>
              <p:nvPr/>
            </p:nvSpPr>
            <p:spPr bwMode="auto">
              <a:xfrm>
                <a:off x="5780862" y="5767312"/>
                <a:ext cx="23509" cy="16792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5 h 5"/>
                  <a:gd name="T4" fmla="*/ 7 w 7"/>
                  <a:gd name="T5" fmla="*/ 0 h 5"/>
                  <a:gd name="T6" fmla="*/ 0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5652120" y="575795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0</a:t>
                </a:r>
                <a:endParaRPr lang="en-CA" sz="1400" dirty="0"/>
              </a:p>
            </p:txBody>
          </p:sp>
          <p:sp>
            <p:nvSpPr>
              <p:cNvPr id="436" name="Rectangle 928"/>
              <p:cNvSpPr>
                <a:spLocks noChangeArrowheads="1"/>
              </p:cNvSpPr>
              <p:nvPr/>
            </p:nvSpPr>
            <p:spPr bwMode="auto">
              <a:xfrm>
                <a:off x="5780862" y="5767312"/>
                <a:ext cx="2286942" cy="167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0" name="Rectangle 933"/>
              <p:cNvSpPr>
                <a:spLocks noChangeArrowheads="1"/>
              </p:cNvSpPr>
              <p:nvPr/>
            </p:nvSpPr>
            <p:spPr bwMode="auto">
              <a:xfrm>
                <a:off x="6187205" y="5727013"/>
                <a:ext cx="13433" cy="402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1" name="Rectangle 934"/>
              <p:cNvSpPr>
                <a:spLocks noChangeArrowheads="1"/>
              </p:cNvSpPr>
              <p:nvPr/>
            </p:nvSpPr>
            <p:spPr bwMode="auto">
              <a:xfrm>
                <a:off x="6187205" y="5727013"/>
                <a:ext cx="13433" cy="40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2" name="Rectangle 936"/>
              <p:cNvSpPr>
                <a:spLocks noChangeArrowheads="1"/>
              </p:cNvSpPr>
              <p:nvPr/>
            </p:nvSpPr>
            <p:spPr bwMode="auto">
              <a:xfrm>
                <a:off x="6606982" y="5727013"/>
                <a:ext cx="16792" cy="402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3" name="Rectangle 937"/>
              <p:cNvSpPr>
                <a:spLocks noChangeArrowheads="1"/>
              </p:cNvSpPr>
              <p:nvPr/>
            </p:nvSpPr>
            <p:spPr bwMode="auto">
              <a:xfrm>
                <a:off x="6606982" y="5727013"/>
                <a:ext cx="16792" cy="40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4" name="Rectangle 939"/>
              <p:cNvSpPr>
                <a:spLocks noChangeArrowheads="1"/>
              </p:cNvSpPr>
              <p:nvPr/>
            </p:nvSpPr>
            <p:spPr bwMode="auto">
              <a:xfrm>
                <a:off x="7020041" y="5727013"/>
                <a:ext cx="16792" cy="402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5" name="Freeform 940"/>
              <p:cNvSpPr>
                <a:spLocks/>
              </p:cNvSpPr>
              <p:nvPr/>
            </p:nvSpPr>
            <p:spPr bwMode="auto">
              <a:xfrm>
                <a:off x="7020041" y="5727013"/>
                <a:ext cx="16792" cy="40299"/>
              </a:xfrm>
              <a:custGeom>
                <a:avLst/>
                <a:gdLst>
                  <a:gd name="T0" fmla="*/ 5 w 5"/>
                  <a:gd name="T1" fmla="*/ 12 h 12"/>
                  <a:gd name="T2" fmla="*/ 5 w 5"/>
                  <a:gd name="T3" fmla="*/ 0 h 12"/>
                  <a:gd name="T4" fmla="*/ 0 w 5"/>
                  <a:gd name="T5" fmla="*/ 0 h 12"/>
                  <a:gd name="T6" fmla="*/ 0 w 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6" name="Rectangle 942"/>
              <p:cNvSpPr>
                <a:spLocks noChangeArrowheads="1"/>
              </p:cNvSpPr>
              <p:nvPr/>
            </p:nvSpPr>
            <p:spPr bwMode="auto">
              <a:xfrm>
                <a:off x="7433101" y="5727013"/>
                <a:ext cx="16792" cy="402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7" name="Freeform 943"/>
              <p:cNvSpPr>
                <a:spLocks/>
              </p:cNvSpPr>
              <p:nvPr/>
            </p:nvSpPr>
            <p:spPr bwMode="auto">
              <a:xfrm>
                <a:off x="7433101" y="5727013"/>
                <a:ext cx="16792" cy="40299"/>
              </a:xfrm>
              <a:custGeom>
                <a:avLst/>
                <a:gdLst>
                  <a:gd name="T0" fmla="*/ 5 w 5"/>
                  <a:gd name="T1" fmla="*/ 12 h 12"/>
                  <a:gd name="T2" fmla="*/ 5 w 5"/>
                  <a:gd name="T3" fmla="*/ 0 h 12"/>
                  <a:gd name="T4" fmla="*/ 0 w 5"/>
                  <a:gd name="T5" fmla="*/ 0 h 12"/>
                  <a:gd name="T6" fmla="*/ 0 w 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8" name="Rectangle 945"/>
              <p:cNvSpPr>
                <a:spLocks noChangeArrowheads="1"/>
              </p:cNvSpPr>
              <p:nvPr/>
            </p:nvSpPr>
            <p:spPr bwMode="auto">
              <a:xfrm>
                <a:off x="7852876" y="5727013"/>
                <a:ext cx="16792" cy="402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9" name="Freeform 946"/>
              <p:cNvSpPr>
                <a:spLocks/>
              </p:cNvSpPr>
              <p:nvPr/>
            </p:nvSpPr>
            <p:spPr bwMode="auto">
              <a:xfrm>
                <a:off x="7852876" y="5727013"/>
                <a:ext cx="16792" cy="40299"/>
              </a:xfrm>
              <a:custGeom>
                <a:avLst/>
                <a:gdLst>
                  <a:gd name="T0" fmla="*/ 5 w 5"/>
                  <a:gd name="T1" fmla="*/ 12 h 12"/>
                  <a:gd name="T2" fmla="*/ 5 w 5"/>
                  <a:gd name="T3" fmla="*/ 0 h 12"/>
                  <a:gd name="T4" fmla="*/ 0 w 5"/>
                  <a:gd name="T5" fmla="*/ 0 h 12"/>
                  <a:gd name="T6" fmla="*/ 0 w 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8" name="Freeform 1071"/>
              <p:cNvSpPr>
                <a:spLocks/>
              </p:cNvSpPr>
              <p:nvPr/>
            </p:nvSpPr>
            <p:spPr bwMode="auto">
              <a:xfrm>
                <a:off x="6187205" y="5727013"/>
                <a:ext cx="13433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  <a:gd name="T3" fmla="*/ 2 w 4"/>
                  <a:gd name="T4" fmla="*/ 4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0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9" name="Freeform 1072"/>
              <p:cNvSpPr>
                <a:spLocks/>
              </p:cNvSpPr>
              <p:nvPr/>
            </p:nvSpPr>
            <p:spPr bwMode="auto">
              <a:xfrm>
                <a:off x="6187205" y="5727013"/>
                <a:ext cx="13433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  <a:gd name="T3" fmla="*/ 2 w 4"/>
                  <a:gd name="T4" fmla="*/ 4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2" name="Freeform 1075"/>
              <p:cNvSpPr>
                <a:spLocks/>
              </p:cNvSpPr>
              <p:nvPr/>
            </p:nvSpPr>
            <p:spPr bwMode="auto">
              <a:xfrm>
                <a:off x="6187205" y="5750522"/>
                <a:ext cx="13433" cy="10076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0 h 3"/>
                  <a:gd name="T4" fmla="*/ 0 w 4"/>
                  <a:gd name="T5" fmla="*/ 0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21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3" name="Freeform 1076"/>
              <p:cNvSpPr>
                <a:spLocks/>
              </p:cNvSpPr>
              <p:nvPr/>
            </p:nvSpPr>
            <p:spPr bwMode="auto">
              <a:xfrm>
                <a:off x="6187205" y="5750522"/>
                <a:ext cx="13433" cy="10076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0 h 3"/>
                  <a:gd name="T4" fmla="*/ 0 w 4"/>
                  <a:gd name="T5" fmla="*/ 0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4" name="Freeform 1077"/>
              <p:cNvSpPr>
                <a:spLocks/>
              </p:cNvSpPr>
              <p:nvPr/>
            </p:nvSpPr>
            <p:spPr bwMode="auto">
              <a:xfrm>
                <a:off x="6606982" y="5727013"/>
                <a:ext cx="16792" cy="10076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5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21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5" name="Freeform 1078"/>
              <p:cNvSpPr>
                <a:spLocks/>
              </p:cNvSpPr>
              <p:nvPr/>
            </p:nvSpPr>
            <p:spPr bwMode="auto">
              <a:xfrm>
                <a:off x="6606982" y="5727013"/>
                <a:ext cx="16792" cy="10076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5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8" name="Freeform 1081"/>
              <p:cNvSpPr>
                <a:spLocks/>
              </p:cNvSpPr>
              <p:nvPr/>
            </p:nvSpPr>
            <p:spPr bwMode="auto">
              <a:xfrm>
                <a:off x="6187205" y="5727013"/>
                <a:ext cx="13433" cy="10076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3 h 3"/>
                  <a:gd name="T4" fmla="*/ 0 w 4"/>
                  <a:gd name="T5" fmla="*/ 3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70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9" name="Freeform 1082"/>
              <p:cNvSpPr>
                <a:spLocks/>
              </p:cNvSpPr>
              <p:nvPr/>
            </p:nvSpPr>
            <p:spPr bwMode="auto">
              <a:xfrm>
                <a:off x="6187205" y="5727013"/>
                <a:ext cx="13433" cy="10076"/>
              </a:xfrm>
              <a:custGeom>
                <a:avLst/>
                <a:gdLst>
                  <a:gd name="T0" fmla="*/ 4 w 4"/>
                  <a:gd name="T1" fmla="*/ 0 h 3"/>
                  <a:gd name="T2" fmla="*/ 2 w 4"/>
                  <a:gd name="T3" fmla="*/ 3 h 3"/>
                  <a:gd name="T4" fmla="*/ 0 w 4"/>
                  <a:gd name="T5" fmla="*/ 3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6064942" y="575795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5</a:t>
                </a:r>
                <a:endParaRPr lang="en-CA" sz="1400" dirty="0"/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6430828" y="575795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10</a:t>
                </a:r>
                <a:endParaRPr lang="en-CA" sz="1400" dirty="0"/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6845036" y="575795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15</a:t>
                </a:r>
                <a:endParaRPr lang="en-CA" sz="1400" dirty="0"/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7254784" y="575795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20</a:t>
                </a:r>
                <a:endParaRPr lang="en-CA" sz="1400" dirty="0"/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7663884" y="5757957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25</a:t>
                </a:r>
                <a:endParaRPr lang="en-CA" sz="1400" dirty="0"/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5980940" y="5973981"/>
                <a:ext cx="1689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/>
                  <a:t>Revealing number</a:t>
                </a:r>
                <a:endParaRPr lang="en-CA" sz="1600" dirty="0"/>
              </a:p>
            </p:txBody>
          </p:sp>
        </p:grpSp>
        <p:sp>
          <p:nvSpPr>
            <p:cNvPr id="434" name="TextBox 433"/>
            <p:cNvSpPr txBox="1"/>
            <p:nvPr/>
          </p:nvSpPr>
          <p:spPr>
            <a:xfrm>
              <a:off x="6156176" y="3714752"/>
              <a:ext cx="1739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Information gain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grpSp>
          <p:nvGrpSpPr>
            <p:cNvPr id="617" name="Group 616"/>
            <p:cNvGrpSpPr/>
            <p:nvPr/>
          </p:nvGrpSpPr>
          <p:grpSpPr>
            <a:xfrm>
              <a:off x="5105553" y="3857628"/>
              <a:ext cx="696724" cy="2064131"/>
              <a:chOff x="5105553" y="3857628"/>
              <a:chExt cx="696724" cy="2064131"/>
            </a:xfrm>
          </p:grpSpPr>
          <p:sp>
            <p:nvSpPr>
              <p:cNvPr id="415" name="TextBox 414"/>
              <p:cNvSpPr txBox="1"/>
              <p:nvPr/>
            </p:nvSpPr>
            <p:spPr>
              <a:xfrm>
                <a:off x="5510408" y="385762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</a:t>
                </a:r>
                <a:endParaRPr lang="en-CA" sz="1400" dirty="0"/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5477586" y="561398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0</a:t>
                </a:r>
                <a:endParaRPr lang="en-CA" sz="1400" dirty="0"/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 rot="16200000">
                <a:off x="4468070" y="4785570"/>
                <a:ext cx="16135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/>
                  <a:t>Information (bit)</a:t>
                </a:r>
                <a:endParaRPr lang="en-CA" sz="1600" dirty="0"/>
              </a:p>
            </p:txBody>
          </p:sp>
          <p:sp>
            <p:nvSpPr>
              <p:cNvPr id="585" name="Rectangle 678"/>
              <p:cNvSpPr>
                <a:spLocks noChangeArrowheads="1"/>
              </p:cNvSpPr>
              <p:nvPr/>
            </p:nvSpPr>
            <p:spPr bwMode="auto">
              <a:xfrm>
                <a:off x="5773139" y="4002615"/>
                <a:ext cx="14569" cy="176870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79"/>
              <p:cNvSpPr>
                <a:spLocks/>
              </p:cNvSpPr>
              <p:nvPr/>
            </p:nvSpPr>
            <p:spPr bwMode="auto">
              <a:xfrm>
                <a:off x="5773139" y="4002615"/>
                <a:ext cx="14569" cy="1768705"/>
              </a:xfrm>
              <a:custGeom>
                <a:avLst/>
                <a:gdLst/>
                <a:ahLst/>
                <a:cxnLst>
                  <a:cxn ang="0">
                    <a:pos x="5" y="60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07"/>
                  </a:cxn>
                </a:cxnLst>
                <a:rect l="0" t="0" r="r" b="b"/>
                <a:pathLst>
                  <a:path w="5" h="607">
                    <a:moveTo>
                      <a:pt x="5" y="607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60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Rectangle 694"/>
              <p:cNvSpPr>
                <a:spLocks noChangeArrowheads="1"/>
              </p:cNvSpPr>
              <p:nvPr/>
            </p:nvSpPr>
            <p:spPr bwMode="auto">
              <a:xfrm>
                <a:off x="5781880" y="5410003"/>
                <a:ext cx="20397" cy="145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95"/>
              <p:cNvSpPr>
                <a:spLocks/>
              </p:cNvSpPr>
              <p:nvPr/>
            </p:nvSpPr>
            <p:spPr bwMode="auto">
              <a:xfrm>
                <a:off x="5781880" y="5410003"/>
                <a:ext cx="20397" cy="1456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Rectangle 696"/>
              <p:cNvSpPr>
                <a:spLocks noChangeArrowheads="1"/>
              </p:cNvSpPr>
              <p:nvPr/>
            </p:nvSpPr>
            <p:spPr bwMode="auto">
              <a:xfrm>
                <a:off x="5781880" y="5060341"/>
                <a:ext cx="20397" cy="145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97"/>
              <p:cNvSpPr>
                <a:spLocks/>
              </p:cNvSpPr>
              <p:nvPr/>
            </p:nvSpPr>
            <p:spPr bwMode="auto">
              <a:xfrm>
                <a:off x="5781880" y="5060341"/>
                <a:ext cx="20397" cy="1456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Rectangle 698"/>
              <p:cNvSpPr>
                <a:spLocks noChangeArrowheads="1"/>
              </p:cNvSpPr>
              <p:nvPr/>
            </p:nvSpPr>
            <p:spPr bwMode="auto">
              <a:xfrm>
                <a:off x="5781880" y="4704852"/>
                <a:ext cx="20397" cy="145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99"/>
              <p:cNvSpPr>
                <a:spLocks/>
              </p:cNvSpPr>
              <p:nvPr/>
            </p:nvSpPr>
            <p:spPr bwMode="auto">
              <a:xfrm>
                <a:off x="5781880" y="4704852"/>
                <a:ext cx="20397" cy="1456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Rectangle 700"/>
              <p:cNvSpPr>
                <a:spLocks noChangeArrowheads="1"/>
              </p:cNvSpPr>
              <p:nvPr/>
            </p:nvSpPr>
            <p:spPr bwMode="auto">
              <a:xfrm>
                <a:off x="5781880" y="4352276"/>
                <a:ext cx="20397" cy="1165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701"/>
              <p:cNvSpPr>
                <a:spLocks/>
              </p:cNvSpPr>
              <p:nvPr/>
            </p:nvSpPr>
            <p:spPr bwMode="auto">
              <a:xfrm>
                <a:off x="5781880" y="4352276"/>
                <a:ext cx="20397" cy="1165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Rectangle 702"/>
              <p:cNvSpPr>
                <a:spLocks noChangeArrowheads="1"/>
              </p:cNvSpPr>
              <p:nvPr/>
            </p:nvSpPr>
            <p:spPr bwMode="auto">
              <a:xfrm>
                <a:off x="5781880" y="3996787"/>
                <a:ext cx="20397" cy="145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703"/>
              <p:cNvSpPr>
                <a:spLocks/>
              </p:cNvSpPr>
              <p:nvPr/>
            </p:nvSpPr>
            <p:spPr bwMode="auto">
              <a:xfrm>
                <a:off x="5781880" y="3996787"/>
                <a:ext cx="20397" cy="1456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5857640" y="4000504"/>
            <a:ext cx="3110425" cy="1776644"/>
            <a:chOff x="5857640" y="4000504"/>
            <a:chExt cx="3110425" cy="1776644"/>
          </a:xfrm>
        </p:grpSpPr>
        <p:grpSp>
          <p:nvGrpSpPr>
            <p:cNvPr id="622" name="Group 621"/>
            <p:cNvGrpSpPr/>
            <p:nvPr/>
          </p:nvGrpSpPr>
          <p:grpSpPr>
            <a:xfrm>
              <a:off x="5857640" y="4000504"/>
              <a:ext cx="3110425" cy="1776644"/>
              <a:chOff x="5857640" y="4000504"/>
              <a:chExt cx="3110425" cy="1776644"/>
            </a:xfrm>
          </p:grpSpPr>
          <p:sp>
            <p:nvSpPr>
              <p:cNvPr id="597" name="Freeform 704"/>
              <p:cNvSpPr>
                <a:spLocks/>
              </p:cNvSpPr>
              <p:nvPr/>
            </p:nvSpPr>
            <p:spPr bwMode="auto">
              <a:xfrm>
                <a:off x="5872210" y="4148307"/>
                <a:ext cx="1972676" cy="1617185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48" y="5"/>
                  </a:cxn>
                  <a:cxn ang="0">
                    <a:pos x="622" y="15"/>
                  </a:cxn>
                  <a:cxn ang="0">
                    <a:pos x="594" y="27"/>
                  </a:cxn>
                  <a:cxn ang="0">
                    <a:pos x="565" y="36"/>
                  </a:cxn>
                  <a:cxn ang="0">
                    <a:pos x="536" y="58"/>
                  </a:cxn>
                  <a:cxn ang="0">
                    <a:pos x="508" y="70"/>
                  </a:cxn>
                  <a:cxn ang="0">
                    <a:pos x="479" y="84"/>
                  </a:cxn>
                  <a:cxn ang="0">
                    <a:pos x="450" y="94"/>
                  </a:cxn>
                  <a:cxn ang="0">
                    <a:pos x="422" y="108"/>
                  </a:cxn>
                  <a:cxn ang="0">
                    <a:pos x="393" y="127"/>
                  </a:cxn>
                  <a:cxn ang="0">
                    <a:pos x="365" y="144"/>
                  </a:cxn>
                  <a:cxn ang="0">
                    <a:pos x="338" y="160"/>
                  </a:cxn>
                  <a:cxn ang="0">
                    <a:pos x="310" y="182"/>
                  </a:cxn>
                  <a:cxn ang="0">
                    <a:pos x="281" y="206"/>
                  </a:cxn>
                  <a:cxn ang="0">
                    <a:pos x="253" y="242"/>
                  </a:cxn>
                  <a:cxn ang="0">
                    <a:pos x="224" y="268"/>
                  </a:cxn>
                  <a:cxn ang="0">
                    <a:pos x="195" y="297"/>
                  </a:cxn>
                  <a:cxn ang="0">
                    <a:pos x="167" y="325"/>
                  </a:cxn>
                  <a:cxn ang="0">
                    <a:pos x="138" y="366"/>
                  </a:cxn>
                  <a:cxn ang="0">
                    <a:pos x="109" y="409"/>
                  </a:cxn>
                  <a:cxn ang="0">
                    <a:pos x="81" y="457"/>
                  </a:cxn>
                  <a:cxn ang="0">
                    <a:pos x="52" y="504"/>
                  </a:cxn>
                  <a:cxn ang="0">
                    <a:pos x="26" y="543"/>
                  </a:cxn>
                  <a:cxn ang="0">
                    <a:pos x="0" y="555"/>
                  </a:cxn>
                  <a:cxn ang="0">
                    <a:pos x="0" y="555"/>
                  </a:cxn>
                  <a:cxn ang="0">
                    <a:pos x="26" y="543"/>
                  </a:cxn>
                  <a:cxn ang="0">
                    <a:pos x="52" y="512"/>
                  </a:cxn>
                  <a:cxn ang="0">
                    <a:pos x="81" y="466"/>
                  </a:cxn>
                  <a:cxn ang="0">
                    <a:pos x="109" y="423"/>
                  </a:cxn>
                  <a:cxn ang="0">
                    <a:pos x="138" y="383"/>
                  </a:cxn>
                  <a:cxn ang="0">
                    <a:pos x="167" y="344"/>
                  </a:cxn>
                  <a:cxn ang="0">
                    <a:pos x="195" y="316"/>
                  </a:cxn>
                  <a:cxn ang="0">
                    <a:pos x="224" y="285"/>
                  </a:cxn>
                  <a:cxn ang="0">
                    <a:pos x="253" y="261"/>
                  </a:cxn>
                  <a:cxn ang="0">
                    <a:pos x="281" y="227"/>
                  </a:cxn>
                  <a:cxn ang="0">
                    <a:pos x="310" y="203"/>
                  </a:cxn>
                  <a:cxn ang="0">
                    <a:pos x="338" y="182"/>
                  </a:cxn>
                  <a:cxn ang="0">
                    <a:pos x="365" y="165"/>
                  </a:cxn>
                  <a:cxn ang="0">
                    <a:pos x="393" y="149"/>
                  </a:cxn>
                  <a:cxn ang="0">
                    <a:pos x="422" y="132"/>
                  </a:cxn>
                  <a:cxn ang="0">
                    <a:pos x="450" y="117"/>
                  </a:cxn>
                  <a:cxn ang="0">
                    <a:pos x="479" y="108"/>
                  </a:cxn>
                  <a:cxn ang="0">
                    <a:pos x="508" y="91"/>
                  </a:cxn>
                  <a:cxn ang="0">
                    <a:pos x="536" y="79"/>
                  </a:cxn>
                  <a:cxn ang="0">
                    <a:pos x="565" y="63"/>
                  </a:cxn>
                  <a:cxn ang="0">
                    <a:pos x="594" y="53"/>
                  </a:cxn>
                  <a:cxn ang="0">
                    <a:pos x="622" y="41"/>
                  </a:cxn>
                  <a:cxn ang="0">
                    <a:pos x="648" y="31"/>
                  </a:cxn>
                  <a:cxn ang="0">
                    <a:pos x="677" y="24"/>
                  </a:cxn>
                  <a:cxn ang="0">
                    <a:pos x="677" y="0"/>
                  </a:cxn>
                </a:cxnLst>
                <a:rect l="0" t="0" r="r" b="b"/>
                <a:pathLst>
                  <a:path w="677" h="555">
                    <a:moveTo>
                      <a:pt x="677" y="0"/>
                    </a:moveTo>
                    <a:lnTo>
                      <a:pt x="648" y="5"/>
                    </a:lnTo>
                    <a:lnTo>
                      <a:pt x="622" y="15"/>
                    </a:lnTo>
                    <a:lnTo>
                      <a:pt x="594" y="27"/>
                    </a:lnTo>
                    <a:lnTo>
                      <a:pt x="565" y="36"/>
                    </a:lnTo>
                    <a:lnTo>
                      <a:pt x="536" y="58"/>
                    </a:lnTo>
                    <a:lnTo>
                      <a:pt x="508" y="70"/>
                    </a:lnTo>
                    <a:lnTo>
                      <a:pt x="479" y="84"/>
                    </a:lnTo>
                    <a:lnTo>
                      <a:pt x="450" y="94"/>
                    </a:lnTo>
                    <a:lnTo>
                      <a:pt x="422" y="108"/>
                    </a:lnTo>
                    <a:lnTo>
                      <a:pt x="393" y="127"/>
                    </a:lnTo>
                    <a:lnTo>
                      <a:pt x="365" y="144"/>
                    </a:lnTo>
                    <a:lnTo>
                      <a:pt x="338" y="160"/>
                    </a:lnTo>
                    <a:lnTo>
                      <a:pt x="310" y="182"/>
                    </a:lnTo>
                    <a:lnTo>
                      <a:pt x="281" y="206"/>
                    </a:lnTo>
                    <a:lnTo>
                      <a:pt x="253" y="242"/>
                    </a:lnTo>
                    <a:lnTo>
                      <a:pt x="224" y="268"/>
                    </a:lnTo>
                    <a:lnTo>
                      <a:pt x="195" y="297"/>
                    </a:lnTo>
                    <a:lnTo>
                      <a:pt x="167" y="325"/>
                    </a:lnTo>
                    <a:lnTo>
                      <a:pt x="138" y="366"/>
                    </a:lnTo>
                    <a:lnTo>
                      <a:pt x="109" y="409"/>
                    </a:lnTo>
                    <a:lnTo>
                      <a:pt x="81" y="457"/>
                    </a:lnTo>
                    <a:lnTo>
                      <a:pt x="52" y="504"/>
                    </a:lnTo>
                    <a:lnTo>
                      <a:pt x="26" y="543"/>
                    </a:lnTo>
                    <a:lnTo>
                      <a:pt x="0" y="555"/>
                    </a:lnTo>
                    <a:lnTo>
                      <a:pt x="0" y="555"/>
                    </a:lnTo>
                    <a:lnTo>
                      <a:pt x="26" y="543"/>
                    </a:lnTo>
                    <a:lnTo>
                      <a:pt x="52" y="512"/>
                    </a:lnTo>
                    <a:lnTo>
                      <a:pt x="81" y="466"/>
                    </a:lnTo>
                    <a:lnTo>
                      <a:pt x="109" y="423"/>
                    </a:lnTo>
                    <a:lnTo>
                      <a:pt x="138" y="383"/>
                    </a:lnTo>
                    <a:lnTo>
                      <a:pt x="167" y="344"/>
                    </a:lnTo>
                    <a:lnTo>
                      <a:pt x="195" y="316"/>
                    </a:lnTo>
                    <a:lnTo>
                      <a:pt x="224" y="285"/>
                    </a:lnTo>
                    <a:lnTo>
                      <a:pt x="253" y="261"/>
                    </a:lnTo>
                    <a:lnTo>
                      <a:pt x="281" y="227"/>
                    </a:lnTo>
                    <a:lnTo>
                      <a:pt x="310" y="203"/>
                    </a:lnTo>
                    <a:lnTo>
                      <a:pt x="338" y="182"/>
                    </a:lnTo>
                    <a:lnTo>
                      <a:pt x="365" y="165"/>
                    </a:lnTo>
                    <a:lnTo>
                      <a:pt x="393" y="149"/>
                    </a:lnTo>
                    <a:lnTo>
                      <a:pt x="422" y="132"/>
                    </a:lnTo>
                    <a:lnTo>
                      <a:pt x="450" y="117"/>
                    </a:lnTo>
                    <a:lnTo>
                      <a:pt x="479" y="108"/>
                    </a:lnTo>
                    <a:lnTo>
                      <a:pt x="508" y="91"/>
                    </a:lnTo>
                    <a:lnTo>
                      <a:pt x="536" y="79"/>
                    </a:lnTo>
                    <a:lnTo>
                      <a:pt x="565" y="63"/>
                    </a:lnTo>
                    <a:lnTo>
                      <a:pt x="594" y="53"/>
                    </a:lnTo>
                    <a:lnTo>
                      <a:pt x="622" y="41"/>
                    </a:lnTo>
                    <a:lnTo>
                      <a:pt x="648" y="31"/>
                    </a:lnTo>
                    <a:lnTo>
                      <a:pt x="677" y="2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BCBD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8028384" y="4000504"/>
                <a:ext cx="939681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CA" sz="1600" dirty="0" smtClean="0"/>
                  <a:t>noiseless</a:t>
                </a:r>
              </a:p>
              <a:p>
                <a:pPr>
                  <a:lnSpc>
                    <a:spcPts val="1600"/>
                  </a:lnSpc>
                </a:pPr>
                <a:r>
                  <a:rPr lang="en-CA" sz="1600" dirty="0" smtClean="0"/>
                  <a:t>BAS</a:t>
                </a:r>
              </a:p>
            </p:txBody>
          </p:sp>
          <p:sp>
            <p:nvSpPr>
              <p:cNvPr id="598" name="Freeform 705"/>
              <p:cNvSpPr>
                <a:spLocks/>
              </p:cNvSpPr>
              <p:nvPr/>
            </p:nvSpPr>
            <p:spPr bwMode="auto">
              <a:xfrm>
                <a:off x="5872210" y="4148307"/>
                <a:ext cx="1972676" cy="1617185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48" y="5"/>
                  </a:cxn>
                  <a:cxn ang="0">
                    <a:pos x="622" y="15"/>
                  </a:cxn>
                  <a:cxn ang="0">
                    <a:pos x="594" y="27"/>
                  </a:cxn>
                  <a:cxn ang="0">
                    <a:pos x="565" y="36"/>
                  </a:cxn>
                  <a:cxn ang="0">
                    <a:pos x="536" y="58"/>
                  </a:cxn>
                  <a:cxn ang="0">
                    <a:pos x="508" y="70"/>
                  </a:cxn>
                  <a:cxn ang="0">
                    <a:pos x="479" y="84"/>
                  </a:cxn>
                  <a:cxn ang="0">
                    <a:pos x="450" y="94"/>
                  </a:cxn>
                  <a:cxn ang="0">
                    <a:pos x="422" y="108"/>
                  </a:cxn>
                  <a:cxn ang="0">
                    <a:pos x="393" y="127"/>
                  </a:cxn>
                  <a:cxn ang="0">
                    <a:pos x="365" y="144"/>
                  </a:cxn>
                  <a:cxn ang="0">
                    <a:pos x="338" y="160"/>
                  </a:cxn>
                  <a:cxn ang="0">
                    <a:pos x="310" y="182"/>
                  </a:cxn>
                  <a:cxn ang="0">
                    <a:pos x="281" y="206"/>
                  </a:cxn>
                  <a:cxn ang="0">
                    <a:pos x="253" y="242"/>
                  </a:cxn>
                  <a:cxn ang="0">
                    <a:pos x="224" y="268"/>
                  </a:cxn>
                  <a:cxn ang="0">
                    <a:pos x="195" y="297"/>
                  </a:cxn>
                  <a:cxn ang="0">
                    <a:pos x="167" y="325"/>
                  </a:cxn>
                  <a:cxn ang="0">
                    <a:pos x="138" y="366"/>
                  </a:cxn>
                  <a:cxn ang="0">
                    <a:pos x="109" y="409"/>
                  </a:cxn>
                  <a:cxn ang="0">
                    <a:pos x="81" y="457"/>
                  </a:cxn>
                  <a:cxn ang="0">
                    <a:pos x="52" y="504"/>
                  </a:cxn>
                  <a:cxn ang="0">
                    <a:pos x="26" y="543"/>
                  </a:cxn>
                  <a:cxn ang="0">
                    <a:pos x="0" y="555"/>
                  </a:cxn>
                  <a:cxn ang="0">
                    <a:pos x="0" y="555"/>
                  </a:cxn>
                  <a:cxn ang="0">
                    <a:pos x="26" y="543"/>
                  </a:cxn>
                  <a:cxn ang="0">
                    <a:pos x="52" y="512"/>
                  </a:cxn>
                  <a:cxn ang="0">
                    <a:pos x="81" y="466"/>
                  </a:cxn>
                  <a:cxn ang="0">
                    <a:pos x="109" y="423"/>
                  </a:cxn>
                  <a:cxn ang="0">
                    <a:pos x="138" y="383"/>
                  </a:cxn>
                  <a:cxn ang="0">
                    <a:pos x="167" y="344"/>
                  </a:cxn>
                  <a:cxn ang="0">
                    <a:pos x="195" y="316"/>
                  </a:cxn>
                  <a:cxn ang="0">
                    <a:pos x="224" y="285"/>
                  </a:cxn>
                  <a:cxn ang="0">
                    <a:pos x="253" y="261"/>
                  </a:cxn>
                  <a:cxn ang="0">
                    <a:pos x="281" y="227"/>
                  </a:cxn>
                  <a:cxn ang="0">
                    <a:pos x="310" y="203"/>
                  </a:cxn>
                  <a:cxn ang="0">
                    <a:pos x="338" y="182"/>
                  </a:cxn>
                  <a:cxn ang="0">
                    <a:pos x="365" y="165"/>
                  </a:cxn>
                  <a:cxn ang="0">
                    <a:pos x="393" y="149"/>
                  </a:cxn>
                  <a:cxn ang="0">
                    <a:pos x="422" y="132"/>
                  </a:cxn>
                  <a:cxn ang="0">
                    <a:pos x="450" y="117"/>
                  </a:cxn>
                  <a:cxn ang="0">
                    <a:pos x="479" y="108"/>
                  </a:cxn>
                  <a:cxn ang="0">
                    <a:pos x="508" y="91"/>
                  </a:cxn>
                  <a:cxn ang="0">
                    <a:pos x="536" y="79"/>
                  </a:cxn>
                  <a:cxn ang="0">
                    <a:pos x="565" y="63"/>
                  </a:cxn>
                  <a:cxn ang="0">
                    <a:pos x="594" y="53"/>
                  </a:cxn>
                  <a:cxn ang="0">
                    <a:pos x="622" y="41"/>
                  </a:cxn>
                  <a:cxn ang="0">
                    <a:pos x="648" y="31"/>
                  </a:cxn>
                  <a:cxn ang="0">
                    <a:pos x="677" y="24"/>
                  </a:cxn>
                  <a:cxn ang="0">
                    <a:pos x="677" y="0"/>
                  </a:cxn>
                </a:cxnLst>
                <a:rect l="0" t="0" r="r" b="b"/>
                <a:pathLst>
                  <a:path w="677" h="555">
                    <a:moveTo>
                      <a:pt x="677" y="0"/>
                    </a:moveTo>
                    <a:lnTo>
                      <a:pt x="648" y="5"/>
                    </a:lnTo>
                    <a:lnTo>
                      <a:pt x="622" y="15"/>
                    </a:lnTo>
                    <a:lnTo>
                      <a:pt x="594" y="27"/>
                    </a:lnTo>
                    <a:lnTo>
                      <a:pt x="565" y="36"/>
                    </a:lnTo>
                    <a:lnTo>
                      <a:pt x="536" y="58"/>
                    </a:lnTo>
                    <a:lnTo>
                      <a:pt x="508" y="70"/>
                    </a:lnTo>
                    <a:lnTo>
                      <a:pt x="479" y="84"/>
                    </a:lnTo>
                    <a:lnTo>
                      <a:pt x="450" y="94"/>
                    </a:lnTo>
                    <a:lnTo>
                      <a:pt x="422" y="108"/>
                    </a:lnTo>
                    <a:lnTo>
                      <a:pt x="393" y="127"/>
                    </a:lnTo>
                    <a:lnTo>
                      <a:pt x="365" y="144"/>
                    </a:lnTo>
                    <a:lnTo>
                      <a:pt x="338" y="160"/>
                    </a:lnTo>
                    <a:lnTo>
                      <a:pt x="310" y="182"/>
                    </a:lnTo>
                    <a:lnTo>
                      <a:pt x="281" y="206"/>
                    </a:lnTo>
                    <a:lnTo>
                      <a:pt x="253" y="242"/>
                    </a:lnTo>
                    <a:lnTo>
                      <a:pt x="224" y="268"/>
                    </a:lnTo>
                    <a:lnTo>
                      <a:pt x="195" y="297"/>
                    </a:lnTo>
                    <a:lnTo>
                      <a:pt x="167" y="325"/>
                    </a:lnTo>
                    <a:lnTo>
                      <a:pt x="138" y="366"/>
                    </a:lnTo>
                    <a:lnTo>
                      <a:pt x="109" y="409"/>
                    </a:lnTo>
                    <a:lnTo>
                      <a:pt x="81" y="457"/>
                    </a:lnTo>
                    <a:lnTo>
                      <a:pt x="52" y="504"/>
                    </a:lnTo>
                    <a:lnTo>
                      <a:pt x="26" y="543"/>
                    </a:lnTo>
                    <a:lnTo>
                      <a:pt x="0" y="555"/>
                    </a:lnTo>
                    <a:lnTo>
                      <a:pt x="0" y="555"/>
                    </a:lnTo>
                    <a:lnTo>
                      <a:pt x="26" y="543"/>
                    </a:lnTo>
                    <a:lnTo>
                      <a:pt x="52" y="512"/>
                    </a:lnTo>
                    <a:lnTo>
                      <a:pt x="81" y="466"/>
                    </a:lnTo>
                    <a:lnTo>
                      <a:pt x="109" y="423"/>
                    </a:lnTo>
                    <a:lnTo>
                      <a:pt x="138" y="383"/>
                    </a:lnTo>
                    <a:lnTo>
                      <a:pt x="167" y="344"/>
                    </a:lnTo>
                    <a:lnTo>
                      <a:pt x="195" y="316"/>
                    </a:lnTo>
                    <a:lnTo>
                      <a:pt x="224" y="285"/>
                    </a:lnTo>
                    <a:lnTo>
                      <a:pt x="253" y="261"/>
                    </a:lnTo>
                    <a:lnTo>
                      <a:pt x="281" y="227"/>
                    </a:lnTo>
                    <a:lnTo>
                      <a:pt x="310" y="203"/>
                    </a:lnTo>
                    <a:lnTo>
                      <a:pt x="338" y="182"/>
                    </a:lnTo>
                    <a:lnTo>
                      <a:pt x="365" y="165"/>
                    </a:lnTo>
                    <a:lnTo>
                      <a:pt x="393" y="149"/>
                    </a:lnTo>
                    <a:lnTo>
                      <a:pt x="422" y="132"/>
                    </a:lnTo>
                    <a:lnTo>
                      <a:pt x="450" y="117"/>
                    </a:lnTo>
                    <a:lnTo>
                      <a:pt x="479" y="108"/>
                    </a:lnTo>
                    <a:lnTo>
                      <a:pt x="508" y="91"/>
                    </a:lnTo>
                    <a:lnTo>
                      <a:pt x="536" y="79"/>
                    </a:lnTo>
                    <a:lnTo>
                      <a:pt x="565" y="63"/>
                    </a:lnTo>
                    <a:lnTo>
                      <a:pt x="594" y="53"/>
                    </a:lnTo>
                    <a:lnTo>
                      <a:pt x="622" y="41"/>
                    </a:lnTo>
                    <a:lnTo>
                      <a:pt x="648" y="31"/>
                    </a:lnTo>
                    <a:lnTo>
                      <a:pt x="677" y="24"/>
                    </a:lnTo>
                    <a:lnTo>
                      <a:pt x="677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720"/>
              <p:cNvSpPr>
                <a:spLocks/>
              </p:cNvSpPr>
              <p:nvPr/>
            </p:nvSpPr>
            <p:spPr bwMode="auto">
              <a:xfrm>
                <a:off x="5857640" y="4177446"/>
                <a:ext cx="1987246" cy="1599702"/>
              </a:xfrm>
              <a:custGeom>
                <a:avLst/>
                <a:gdLst/>
                <a:ahLst/>
                <a:cxnLst>
                  <a:cxn ang="0">
                    <a:pos x="2" y="549"/>
                  </a:cxn>
                  <a:cxn ang="0">
                    <a:pos x="31" y="535"/>
                  </a:cxn>
                  <a:cxn ang="0">
                    <a:pos x="60" y="499"/>
                  </a:cxn>
                  <a:cxn ang="0">
                    <a:pos x="88" y="454"/>
                  </a:cxn>
                  <a:cxn ang="0">
                    <a:pos x="86" y="451"/>
                  </a:cxn>
                  <a:cxn ang="0">
                    <a:pos x="88" y="454"/>
                  </a:cxn>
                  <a:cxn ang="0">
                    <a:pos x="117" y="408"/>
                  </a:cxn>
                  <a:cxn ang="0">
                    <a:pos x="114" y="406"/>
                  </a:cxn>
                  <a:cxn ang="0">
                    <a:pos x="117" y="408"/>
                  </a:cxn>
                  <a:cxn ang="0">
                    <a:pos x="145" y="365"/>
                  </a:cxn>
                  <a:cxn ang="0">
                    <a:pos x="174" y="327"/>
                  </a:cxn>
                  <a:cxn ang="0">
                    <a:pos x="203" y="299"/>
                  </a:cxn>
                  <a:cxn ang="0">
                    <a:pos x="231" y="267"/>
                  </a:cxn>
                  <a:cxn ang="0">
                    <a:pos x="260" y="244"/>
                  </a:cxn>
                  <a:cxn ang="0">
                    <a:pos x="286" y="208"/>
                  </a:cxn>
                  <a:cxn ang="0">
                    <a:pos x="315" y="184"/>
                  </a:cxn>
                  <a:cxn ang="0">
                    <a:pos x="343" y="162"/>
                  </a:cxn>
                  <a:cxn ang="0">
                    <a:pos x="372" y="146"/>
                  </a:cxn>
                  <a:cxn ang="0">
                    <a:pos x="401" y="129"/>
                  </a:cxn>
                  <a:cxn ang="0">
                    <a:pos x="429" y="112"/>
                  </a:cxn>
                  <a:cxn ang="0">
                    <a:pos x="455" y="98"/>
                  </a:cxn>
                  <a:cxn ang="0">
                    <a:pos x="486" y="88"/>
                  </a:cxn>
                  <a:cxn ang="0">
                    <a:pos x="513" y="72"/>
                  </a:cxn>
                  <a:cxn ang="0">
                    <a:pos x="541" y="60"/>
                  </a:cxn>
                  <a:cxn ang="0">
                    <a:pos x="570" y="43"/>
                  </a:cxn>
                  <a:cxn ang="0">
                    <a:pos x="599" y="31"/>
                  </a:cxn>
                  <a:cxn ang="0">
                    <a:pos x="627" y="19"/>
                  </a:cxn>
                  <a:cxn ang="0">
                    <a:pos x="656" y="10"/>
                  </a:cxn>
                  <a:cxn ang="0">
                    <a:pos x="682" y="5"/>
                  </a:cxn>
                  <a:cxn ang="0">
                    <a:pos x="682" y="0"/>
                  </a:cxn>
                  <a:cxn ang="0">
                    <a:pos x="653" y="7"/>
                  </a:cxn>
                  <a:cxn ang="0">
                    <a:pos x="625" y="17"/>
                  </a:cxn>
                  <a:cxn ang="0">
                    <a:pos x="596" y="29"/>
                  </a:cxn>
                  <a:cxn ang="0">
                    <a:pos x="568" y="38"/>
                  </a:cxn>
                  <a:cxn ang="0">
                    <a:pos x="539" y="57"/>
                  </a:cxn>
                  <a:cxn ang="0">
                    <a:pos x="510" y="67"/>
                  </a:cxn>
                  <a:cxn ang="0">
                    <a:pos x="484" y="84"/>
                  </a:cxn>
                  <a:cxn ang="0">
                    <a:pos x="455" y="93"/>
                  </a:cxn>
                  <a:cxn ang="0">
                    <a:pos x="427" y="107"/>
                  </a:cxn>
                  <a:cxn ang="0">
                    <a:pos x="398" y="127"/>
                  </a:cxn>
                  <a:cxn ang="0">
                    <a:pos x="370" y="141"/>
                  </a:cxn>
                  <a:cxn ang="0">
                    <a:pos x="341" y="160"/>
                  </a:cxn>
                  <a:cxn ang="0">
                    <a:pos x="312" y="181"/>
                  </a:cxn>
                  <a:cxn ang="0">
                    <a:pos x="284" y="203"/>
                  </a:cxn>
                  <a:cxn ang="0">
                    <a:pos x="255" y="239"/>
                  </a:cxn>
                  <a:cxn ang="0">
                    <a:pos x="227" y="265"/>
                  </a:cxn>
                  <a:cxn ang="0">
                    <a:pos x="198" y="294"/>
                  </a:cxn>
                  <a:cxn ang="0">
                    <a:pos x="200" y="296"/>
                  </a:cxn>
                  <a:cxn ang="0">
                    <a:pos x="198" y="294"/>
                  </a:cxn>
                  <a:cxn ang="0">
                    <a:pos x="169" y="322"/>
                  </a:cxn>
                  <a:cxn ang="0">
                    <a:pos x="141" y="363"/>
                  </a:cxn>
                  <a:cxn ang="0">
                    <a:pos x="114" y="406"/>
                  </a:cxn>
                  <a:cxn ang="0">
                    <a:pos x="86" y="451"/>
                  </a:cxn>
                  <a:cxn ang="0">
                    <a:pos x="57" y="497"/>
                  </a:cxn>
                  <a:cxn ang="0">
                    <a:pos x="29" y="530"/>
                  </a:cxn>
                  <a:cxn ang="0">
                    <a:pos x="0" y="545"/>
                  </a:cxn>
                  <a:cxn ang="0">
                    <a:pos x="2" y="549"/>
                  </a:cxn>
                  <a:cxn ang="0">
                    <a:pos x="2" y="549"/>
                  </a:cxn>
                </a:cxnLst>
                <a:rect l="0" t="0" r="r" b="b"/>
                <a:pathLst>
                  <a:path w="682" h="549">
                    <a:moveTo>
                      <a:pt x="2" y="549"/>
                    </a:moveTo>
                    <a:lnTo>
                      <a:pt x="31" y="535"/>
                    </a:lnTo>
                    <a:lnTo>
                      <a:pt x="60" y="499"/>
                    </a:lnTo>
                    <a:lnTo>
                      <a:pt x="88" y="454"/>
                    </a:lnTo>
                    <a:lnTo>
                      <a:pt x="86" y="451"/>
                    </a:lnTo>
                    <a:lnTo>
                      <a:pt x="88" y="454"/>
                    </a:lnTo>
                    <a:lnTo>
                      <a:pt x="117" y="408"/>
                    </a:lnTo>
                    <a:lnTo>
                      <a:pt x="114" y="406"/>
                    </a:lnTo>
                    <a:lnTo>
                      <a:pt x="117" y="408"/>
                    </a:lnTo>
                    <a:lnTo>
                      <a:pt x="145" y="365"/>
                    </a:lnTo>
                    <a:lnTo>
                      <a:pt x="174" y="327"/>
                    </a:lnTo>
                    <a:lnTo>
                      <a:pt x="203" y="299"/>
                    </a:lnTo>
                    <a:lnTo>
                      <a:pt x="231" y="267"/>
                    </a:lnTo>
                    <a:lnTo>
                      <a:pt x="260" y="244"/>
                    </a:lnTo>
                    <a:lnTo>
                      <a:pt x="286" y="208"/>
                    </a:lnTo>
                    <a:lnTo>
                      <a:pt x="315" y="184"/>
                    </a:lnTo>
                    <a:lnTo>
                      <a:pt x="343" y="162"/>
                    </a:lnTo>
                    <a:lnTo>
                      <a:pt x="372" y="146"/>
                    </a:lnTo>
                    <a:lnTo>
                      <a:pt x="401" y="129"/>
                    </a:lnTo>
                    <a:lnTo>
                      <a:pt x="429" y="112"/>
                    </a:lnTo>
                    <a:lnTo>
                      <a:pt x="455" y="98"/>
                    </a:lnTo>
                    <a:lnTo>
                      <a:pt x="486" y="88"/>
                    </a:lnTo>
                    <a:lnTo>
                      <a:pt x="513" y="72"/>
                    </a:lnTo>
                    <a:lnTo>
                      <a:pt x="541" y="60"/>
                    </a:lnTo>
                    <a:lnTo>
                      <a:pt x="570" y="43"/>
                    </a:lnTo>
                    <a:lnTo>
                      <a:pt x="599" y="31"/>
                    </a:lnTo>
                    <a:lnTo>
                      <a:pt x="627" y="19"/>
                    </a:lnTo>
                    <a:lnTo>
                      <a:pt x="656" y="10"/>
                    </a:lnTo>
                    <a:lnTo>
                      <a:pt x="682" y="5"/>
                    </a:lnTo>
                    <a:lnTo>
                      <a:pt x="682" y="0"/>
                    </a:lnTo>
                    <a:lnTo>
                      <a:pt x="653" y="7"/>
                    </a:lnTo>
                    <a:lnTo>
                      <a:pt x="625" y="17"/>
                    </a:lnTo>
                    <a:lnTo>
                      <a:pt x="596" y="29"/>
                    </a:lnTo>
                    <a:lnTo>
                      <a:pt x="568" y="38"/>
                    </a:lnTo>
                    <a:lnTo>
                      <a:pt x="539" y="57"/>
                    </a:lnTo>
                    <a:lnTo>
                      <a:pt x="510" y="67"/>
                    </a:lnTo>
                    <a:lnTo>
                      <a:pt x="484" y="84"/>
                    </a:lnTo>
                    <a:lnTo>
                      <a:pt x="455" y="93"/>
                    </a:lnTo>
                    <a:lnTo>
                      <a:pt x="427" y="107"/>
                    </a:lnTo>
                    <a:lnTo>
                      <a:pt x="398" y="127"/>
                    </a:lnTo>
                    <a:lnTo>
                      <a:pt x="370" y="141"/>
                    </a:lnTo>
                    <a:lnTo>
                      <a:pt x="341" y="160"/>
                    </a:lnTo>
                    <a:lnTo>
                      <a:pt x="312" y="181"/>
                    </a:lnTo>
                    <a:lnTo>
                      <a:pt x="284" y="203"/>
                    </a:lnTo>
                    <a:lnTo>
                      <a:pt x="255" y="239"/>
                    </a:lnTo>
                    <a:lnTo>
                      <a:pt x="227" y="265"/>
                    </a:lnTo>
                    <a:lnTo>
                      <a:pt x="198" y="294"/>
                    </a:lnTo>
                    <a:lnTo>
                      <a:pt x="200" y="296"/>
                    </a:lnTo>
                    <a:lnTo>
                      <a:pt x="198" y="294"/>
                    </a:lnTo>
                    <a:lnTo>
                      <a:pt x="169" y="322"/>
                    </a:lnTo>
                    <a:lnTo>
                      <a:pt x="141" y="363"/>
                    </a:lnTo>
                    <a:lnTo>
                      <a:pt x="114" y="406"/>
                    </a:lnTo>
                    <a:lnTo>
                      <a:pt x="86" y="451"/>
                    </a:lnTo>
                    <a:lnTo>
                      <a:pt x="57" y="497"/>
                    </a:lnTo>
                    <a:lnTo>
                      <a:pt x="29" y="530"/>
                    </a:lnTo>
                    <a:lnTo>
                      <a:pt x="0" y="545"/>
                    </a:lnTo>
                    <a:lnTo>
                      <a:pt x="2" y="549"/>
                    </a:lnTo>
                    <a:lnTo>
                      <a:pt x="2" y="5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19" name="Group 618"/>
            <p:cNvGrpSpPr/>
            <p:nvPr/>
          </p:nvGrpSpPr>
          <p:grpSpPr>
            <a:xfrm>
              <a:off x="5863468" y="5214950"/>
              <a:ext cx="3002581" cy="562197"/>
              <a:chOff x="5863468" y="5214950"/>
              <a:chExt cx="3002581" cy="562197"/>
            </a:xfrm>
          </p:grpSpPr>
          <p:sp>
            <p:nvSpPr>
              <p:cNvPr id="599" name="Freeform 708"/>
              <p:cNvSpPr>
                <a:spLocks noEditPoints="1"/>
              </p:cNvSpPr>
              <p:nvPr/>
            </p:nvSpPr>
            <p:spPr bwMode="auto">
              <a:xfrm>
                <a:off x="5947970" y="5485763"/>
                <a:ext cx="1896916" cy="279729"/>
              </a:xfrm>
              <a:custGeom>
                <a:avLst/>
                <a:gdLst/>
                <a:ahLst/>
                <a:cxnLst>
                  <a:cxn ang="0">
                    <a:pos x="83" y="93"/>
                  </a:cxn>
                  <a:cxn ang="0">
                    <a:pos x="55" y="93"/>
                  </a:cxn>
                  <a:cxn ang="0">
                    <a:pos x="26" y="96"/>
                  </a:cxn>
                  <a:cxn ang="0">
                    <a:pos x="0" y="96"/>
                  </a:cxn>
                  <a:cxn ang="0">
                    <a:pos x="26" y="96"/>
                  </a:cxn>
                  <a:cxn ang="0">
                    <a:pos x="55" y="96"/>
                  </a:cxn>
                  <a:cxn ang="0">
                    <a:pos x="83" y="96"/>
                  </a:cxn>
                  <a:cxn ang="0">
                    <a:pos x="83" y="93"/>
                  </a:cxn>
                  <a:cxn ang="0">
                    <a:pos x="651" y="0"/>
                  </a:cxn>
                  <a:cxn ang="0">
                    <a:pos x="622" y="7"/>
                  </a:cxn>
                  <a:cxn ang="0">
                    <a:pos x="596" y="17"/>
                  </a:cxn>
                  <a:cxn ang="0">
                    <a:pos x="568" y="22"/>
                  </a:cxn>
                  <a:cxn ang="0">
                    <a:pos x="539" y="29"/>
                  </a:cxn>
                  <a:cxn ang="0">
                    <a:pos x="510" y="33"/>
                  </a:cxn>
                  <a:cxn ang="0">
                    <a:pos x="482" y="38"/>
                  </a:cxn>
                  <a:cxn ang="0">
                    <a:pos x="453" y="45"/>
                  </a:cxn>
                  <a:cxn ang="0">
                    <a:pos x="424" y="53"/>
                  </a:cxn>
                  <a:cxn ang="0">
                    <a:pos x="396" y="57"/>
                  </a:cxn>
                  <a:cxn ang="0">
                    <a:pos x="367" y="64"/>
                  </a:cxn>
                  <a:cxn ang="0">
                    <a:pos x="339" y="67"/>
                  </a:cxn>
                  <a:cxn ang="0">
                    <a:pos x="312" y="69"/>
                  </a:cxn>
                  <a:cxn ang="0">
                    <a:pos x="284" y="72"/>
                  </a:cxn>
                  <a:cxn ang="0">
                    <a:pos x="255" y="74"/>
                  </a:cxn>
                  <a:cxn ang="0">
                    <a:pos x="227" y="79"/>
                  </a:cxn>
                  <a:cxn ang="0">
                    <a:pos x="198" y="81"/>
                  </a:cxn>
                  <a:cxn ang="0">
                    <a:pos x="169" y="84"/>
                  </a:cxn>
                  <a:cxn ang="0">
                    <a:pos x="141" y="88"/>
                  </a:cxn>
                  <a:cxn ang="0">
                    <a:pos x="112" y="91"/>
                  </a:cxn>
                  <a:cxn ang="0">
                    <a:pos x="88" y="93"/>
                  </a:cxn>
                  <a:cxn ang="0">
                    <a:pos x="88" y="93"/>
                  </a:cxn>
                  <a:cxn ang="0">
                    <a:pos x="112" y="93"/>
                  </a:cxn>
                  <a:cxn ang="0">
                    <a:pos x="141" y="91"/>
                  </a:cxn>
                  <a:cxn ang="0">
                    <a:pos x="169" y="88"/>
                  </a:cxn>
                  <a:cxn ang="0">
                    <a:pos x="198" y="86"/>
                  </a:cxn>
                  <a:cxn ang="0">
                    <a:pos x="227" y="84"/>
                  </a:cxn>
                  <a:cxn ang="0">
                    <a:pos x="255" y="81"/>
                  </a:cxn>
                  <a:cxn ang="0">
                    <a:pos x="284" y="79"/>
                  </a:cxn>
                  <a:cxn ang="0">
                    <a:pos x="312" y="76"/>
                  </a:cxn>
                  <a:cxn ang="0">
                    <a:pos x="339" y="74"/>
                  </a:cxn>
                  <a:cxn ang="0">
                    <a:pos x="367" y="69"/>
                  </a:cxn>
                  <a:cxn ang="0">
                    <a:pos x="396" y="67"/>
                  </a:cxn>
                  <a:cxn ang="0">
                    <a:pos x="424" y="62"/>
                  </a:cxn>
                  <a:cxn ang="0">
                    <a:pos x="453" y="57"/>
                  </a:cxn>
                  <a:cxn ang="0">
                    <a:pos x="482" y="50"/>
                  </a:cxn>
                  <a:cxn ang="0">
                    <a:pos x="510" y="48"/>
                  </a:cxn>
                  <a:cxn ang="0">
                    <a:pos x="539" y="45"/>
                  </a:cxn>
                  <a:cxn ang="0">
                    <a:pos x="568" y="41"/>
                  </a:cxn>
                  <a:cxn ang="0">
                    <a:pos x="596" y="33"/>
                  </a:cxn>
                  <a:cxn ang="0">
                    <a:pos x="622" y="29"/>
                  </a:cxn>
                  <a:cxn ang="0">
                    <a:pos x="651" y="22"/>
                  </a:cxn>
                  <a:cxn ang="0">
                    <a:pos x="651" y="0"/>
                  </a:cxn>
                </a:cxnLst>
                <a:rect l="0" t="0" r="r" b="b"/>
                <a:pathLst>
                  <a:path w="651" h="96">
                    <a:moveTo>
                      <a:pt x="83" y="93"/>
                    </a:moveTo>
                    <a:lnTo>
                      <a:pt x="55" y="93"/>
                    </a:lnTo>
                    <a:lnTo>
                      <a:pt x="26" y="96"/>
                    </a:lnTo>
                    <a:lnTo>
                      <a:pt x="0" y="96"/>
                    </a:lnTo>
                    <a:lnTo>
                      <a:pt x="26" y="96"/>
                    </a:lnTo>
                    <a:lnTo>
                      <a:pt x="55" y="96"/>
                    </a:lnTo>
                    <a:lnTo>
                      <a:pt x="83" y="96"/>
                    </a:lnTo>
                    <a:lnTo>
                      <a:pt x="83" y="93"/>
                    </a:lnTo>
                    <a:close/>
                    <a:moveTo>
                      <a:pt x="651" y="0"/>
                    </a:moveTo>
                    <a:lnTo>
                      <a:pt x="622" y="7"/>
                    </a:lnTo>
                    <a:lnTo>
                      <a:pt x="596" y="17"/>
                    </a:lnTo>
                    <a:lnTo>
                      <a:pt x="568" y="22"/>
                    </a:lnTo>
                    <a:lnTo>
                      <a:pt x="539" y="29"/>
                    </a:lnTo>
                    <a:lnTo>
                      <a:pt x="510" y="33"/>
                    </a:lnTo>
                    <a:lnTo>
                      <a:pt x="482" y="38"/>
                    </a:lnTo>
                    <a:lnTo>
                      <a:pt x="453" y="45"/>
                    </a:lnTo>
                    <a:lnTo>
                      <a:pt x="424" y="53"/>
                    </a:lnTo>
                    <a:lnTo>
                      <a:pt x="396" y="57"/>
                    </a:lnTo>
                    <a:lnTo>
                      <a:pt x="367" y="64"/>
                    </a:lnTo>
                    <a:lnTo>
                      <a:pt x="339" y="67"/>
                    </a:lnTo>
                    <a:lnTo>
                      <a:pt x="312" y="69"/>
                    </a:lnTo>
                    <a:lnTo>
                      <a:pt x="284" y="72"/>
                    </a:lnTo>
                    <a:lnTo>
                      <a:pt x="255" y="74"/>
                    </a:lnTo>
                    <a:lnTo>
                      <a:pt x="227" y="79"/>
                    </a:lnTo>
                    <a:lnTo>
                      <a:pt x="198" y="81"/>
                    </a:lnTo>
                    <a:lnTo>
                      <a:pt x="169" y="84"/>
                    </a:lnTo>
                    <a:lnTo>
                      <a:pt x="141" y="88"/>
                    </a:lnTo>
                    <a:lnTo>
                      <a:pt x="112" y="91"/>
                    </a:lnTo>
                    <a:lnTo>
                      <a:pt x="88" y="93"/>
                    </a:lnTo>
                    <a:lnTo>
                      <a:pt x="88" y="93"/>
                    </a:lnTo>
                    <a:lnTo>
                      <a:pt x="112" y="93"/>
                    </a:lnTo>
                    <a:lnTo>
                      <a:pt x="141" y="91"/>
                    </a:lnTo>
                    <a:lnTo>
                      <a:pt x="169" y="88"/>
                    </a:lnTo>
                    <a:lnTo>
                      <a:pt x="198" y="86"/>
                    </a:lnTo>
                    <a:lnTo>
                      <a:pt x="227" y="84"/>
                    </a:lnTo>
                    <a:lnTo>
                      <a:pt x="255" y="81"/>
                    </a:lnTo>
                    <a:lnTo>
                      <a:pt x="284" y="79"/>
                    </a:lnTo>
                    <a:lnTo>
                      <a:pt x="312" y="76"/>
                    </a:lnTo>
                    <a:lnTo>
                      <a:pt x="339" y="74"/>
                    </a:lnTo>
                    <a:lnTo>
                      <a:pt x="367" y="69"/>
                    </a:lnTo>
                    <a:lnTo>
                      <a:pt x="396" y="67"/>
                    </a:lnTo>
                    <a:lnTo>
                      <a:pt x="424" y="62"/>
                    </a:lnTo>
                    <a:lnTo>
                      <a:pt x="453" y="57"/>
                    </a:lnTo>
                    <a:lnTo>
                      <a:pt x="482" y="50"/>
                    </a:lnTo>
                    <a:lnTo>
                      <a:pt x="510" y="48"/>
                    </a:lnTo>
                    <a:lnTo>
                      <a:pt x="539" y="45"/>
                    </a:lnTo>
                    <a:lnTo>
                      <a:pt x="568" y="41"/>
                    </a:lnTo>
                    <a:lnTo>
                      <a:pt x="596" y="33"/>
                    </a:lnTo>
                    <a:lnTo>
                      <a:pt x="622" y="29"/>
                    </a:lnTo>
                    <a:lnTo>
                      <a:pt x="651" y="22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B7BA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8028384" y="5214950"/>
                <a:ext cx="837665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CA" sz="1600" dirty="0" smtClean="0">
                    <a:solidFill>
                      <a:srgbClr val="0000FF"/>
                    </a:solidFill>
                  </a:rPr>
                  <a:t>passive</a:t>
                </a:r>
              </a:p>
              <a:p>
                <a:pPr>
                  <a:lnSpc>
                    <a:spcPts val="1600"/>
                  </a:lnSpc>
                </a:pPr>
                <a:r>
                  <a:rPr lang="en-CA" sz="1600" dirty="0" smtClean="0">
                    <a:solidFill>
                      <a:srgbClr val="0000FF"/>
                    </a:solidFill>
                  </a:rPr>
                  <a:t>random</a:t>
                </a:r>
              </a:p>
            </p:txBody>
          </p:sp>
          <p:sp>
            <p:nvSpPr>
              <p:cNvPr id="600" name="Freeform 709"/>
              <p:cNvSpPr>
                <a:spLocks noEditPoints="1"/>
              </p:cNvSpPr>
              <p:nvPr/>
            </p:nvSpPr>
            <p:spPr bwMode="auto">
              <a:xfrm>
                <a:off x="5947970" y="5485763"/>
                <a:ext cx="1896916" cy="279729"/>
              </a:xfrm>
              <a:custGeom>
                <a:avLst/>
                <a:gdLst/>
                <a:ahLst/>
                <a:cxnLst>
                  <a:cxn ang="0">
                    <a:pos x="83" y="93"/>
                  </a:cxn>
                  <a:cxn ang="0">
                    <a:pos x="55" y="93"/>
                  </a:cxn>
                  <a:cxn ang="0">
                    <a:pos x="26" y="96"/>
                  </a:cxn>
                  <a:cxn ang="0">
                    <a:pos x="0" y="96"/>
                  </a:cxn>
                  <a:cxn ang="0">
                    <a:pos x="26" y="96"/>
                  </a:cxn>
                  <a:cxn ang="0">
                    <a:pos x="55" y="96"/>
                  </a:cxn>
                  <a:cxn ang="0">
                    <a:pos x="83" y="96"/>
                  </a:cxn>
                  <a:cxn ang="0">
                    <a:pos x="83" y="93"/>
                  </a:cxn>
                  <a:cxn ang="0">
                    <a:pos x="651" y="0"/>
                  </a:cxn>
                  <a:cxn ang="0">
                    <a:pos x="622" y="7"/>
                  </a:cxn>
                  <a:cxn ang="0">
                    <a:pos x="596" y="17"/>
                  </a:cxn>
                  <a:cxn ang="0">
                    <a:pos x="568" y="22"/>
                  </a:cxn>
                  <a:cxn ang="0">
                    <a:pos x="539" y="29"/>
                  </a:cxn>
                  <a:cxn ang="0">
                    <a:pos x="510" y="33"/>
                  </a:cxn>
                  <a:cxn ang="0">
                    <a:pos x="482" y="38"/>
                  </a:cxn>
                  <a:cxn ang="0">
                    <a:pos x="453" y="45"/>
                  </a:cxn>
                  <a:cxn ang="0">
                    <a:pos x="424" y="53"/>
                  </a:cxn>
                  <a:cxn ang="0">
                    <a:pos x="396" y="57"/>
                  </a:cxn>
                  <a:cxn ang="0">
                    <a:pos x="367" y="64"/>
                  </a:cxn>
                  <a:cxn ang="0">
                    <a:pos x="339" y="67"/>
                  </a:cxn>
                  <a:cxn ang="0">
                    <a:pos x="312" y="69"/>
                  </a:cxn>
                  <a:cxn ang="0">
                    <a:pos x="284" y="72"/>
                  </a:cxn>
                  <a:cxn ang="0">
                    <a:pos x="255" y="74"/>
                  </a:cxn>
                  <a:cxn ang="0">
                    <a:pos x="227" y="79"/>
                  </a:cxn>
                  <a:cxn ang="0">
                    <a:pos x="198" y="81"/>
                  </a:cxn>
                  <a:cxn ang="0">
                    <a:pos x="169" y="84"/>
                  </a:cxn>
                  <a:cxn ang="0">
                    <a:pos x="141" y="88"/>
                  </a:cxn>
                  <a:cxn ang="0">
                    <a:pos x="112" y="91"/>
                  </a:cxn>
                  <a:cxn ang="0">
                    <a:pos x="88" y="93"/>
                  </a:cxn>
                  <a:cxn ang="0">
                    <a:pos x="88" y="93"/>
                  </a:cxn>
                  <a:cxn ang="0">
                    <a:pos x="112" y="93"/>
                  </a:cxn>
                  <a:cxn ang="0">
                    <a:pos x="141" y="91"/>
                  </a:cxn>
                  <a:cxn ang="0">
                    <a:pos x="169" y="88"/>
                  </a:cxn>
                  <a:cxn ang="0">
                    <a:pos x="198" y="86"/>
                  </a:cxn>
                  <a:cxn ang="0">
                    <a:pos x="227" y="84"/>
                  </a:cxn>
                  <a:cxn ang="0">
                    <a:pos x="255" y="81"/>
                  </a:cxn>
                  <a:cxn ang="0">
                    <a:pos x="284" y="79"/>
                  </a:cxn>
                  <a:cxn ang="0">
                    <a:pos x="312" y="76"/>
                  </a:cxn>
                  <a:cxn ang="0">
                    <a:pos x="339" y="74"/>
                  </a:cxn>
                  <a:cxn ang="0">
                    <a:pos x="367" y="69"/>
                  </a:cxn>
                  <a:cxn ang="0">
                    <a:pos x="396" y="67"/>
                  </a:cxn>
                  <a:cxn ang="0">
                    <a:pos x="424" y="62"/>
                  </a:cxn>
                  <a:cxn ang="0">
                    <a:pos x="453" y="57"/>
                  </a:cxn>
                  <a:cxn ang="0">
                    <a:pos x="482" y="50"/>
                  </a:cxn>
                  <a:cxn ang="0">
                    <a:pos x="510" y="48"/>
                  </a:cxn>
                  <a:cxn ang="0">
                    <a:pos x="539" y="45"/>
                  </a:cxn>
                  <a:cxn ang="0">
                    <a:pos x="568" y="41"/>
                  </a:cxn>
                  <a:cxn ang="0">
                    <a:pos x="596" y="33"/>
                  </a:cxn>
                  <a:cxn ang="0">
                    <a:pos x="622" y="29"/>
                  </a:cxn>
                  <a:cxn ang="0">
                    <a:pos x="651" y="22"/>
                  </a:cxn>
                  <a:cxn ang="0">
                    <a:pos x="651" y="0"/>
                  </a:cxn>
                </a:cxnLst>
                <a:rect l="0" t="0" r="r" b="b"/>
                <a:pathLst>
                  <a:path w="651" h="96">
                    <a:moveTo>
                      <a:pt x="83" y="93"/>
                    </a:moveTo>
                    <a:lnTo>
                      <a:pt x="55" y="93"/>
                    </a:lnTo>
                    <a:lnTo>
                      <a:pt x="26" y="96"/>
                    </a:lnTo>
                    <a:lnTo>
                      <a:pt x="0" y="96"/>
                    </a:lnTo>
                    <a:lnTo>
                      <a:pt x="26" y="96"/>
                    </a:lnTo>
                    <a:lnTo>
                      <a:pt x="55" y="96"/>
                    </a:lnTo>
                    <a:lnTo>
                      <a:pt x="83" y="96"/>
                    </a:lnTo>
                    <a:lnTo>
                      <a:pt x="83" y="93"/>
                    </a:lnTo>
                    <a:moveTo>
                      <a:pt x="651" y="0"/>
                    </a:moveTo>
                    <a:lnTo>
                      <a:pt x="622" y="7"/>
                    </a:lnTo>
                    <a:lnTo>
                      <a:pt x="596" y="17"/>
                    </a:lnTo>
                    <a:lnTo>
                      <a:pt x="568" y="22"/>
                    </a:lnTo>
                    <a:lnTo>
                      <a:pt x="539" y="29"/>
                    </a:lnTo>
                    <a:lnTo>
                      <a:pt x="510" y="33"/>
                    </a:lnTo>
                    <a:lnTo>
                      <a:pt x="482" y="38"/>
                    </a:lnTo>
                    <a:lnTo>
                      <a:pt x="453" y="45"/>
                    </a:lnTo>
                    <a:lnTo>
                      <a:pt x="424" y="53"/>
                    </a:lnTo>
                    <a:lnTo>
                      <a:pt x="396" y="57"/>
                    </a:lnTo>
                    <a:lnTo>
                      <a:pt x="367" y="64"/>
                    </a:lnTo>
                    <a:lnTo>
                      <a:pt x="339" y="67"/>
                    </a:lnTo>
                    <a:lnTo>
                      <a:pt x="312" y="69"/>
                    </a:lnTo>
                    <a:lnTo>
                      <a:pt x="284" y="72"/>
                    </a:lnTo>
                    <a:lnTo>
                      <a:pt x="255" y="74"/>
                    </a:lnTo>
                    <a:lnTo>
                      <a:pt x="227" y="79"/>
                    </a:lnTo>
                    <a:lnTo>
                      <a:pt x="198" y="81"/>
                    </a:lnTo>
                    <a:lnTo>
                      <a:pt x="169" y="84"/>
                    </a:lnTo>
                    <a:lnTo>
                      <a:pt x="141" y="88"/>
                    </a:lnTo>
                    <a:lnTo>
                      <a:pt x="112" y="91"/>
                    </a:lnTo>
                    <a:lnTo>
                      <a:pt x="88" y="93"/>
                    </a:lnTo>
                    <a:lnTo>
                      <a:pt x="88" y="93"/>
                    </a:lnTo>
                    <a:lnTo>
                      <a:pt x="112" y="93"/>
                    </a:lnTo>
                    <a:lnTo>
                      <a:pt x="141" y="91"/>
                    </a:lnTo>
                    <a:lnTo>
                      <a:pt x="169" y="88"/>
                    </a:lnTo>
                    <a:lnTo>
                      <a:pt x="198" y="86"/>
                    </a:lnTo>
                    <a:lnTo>
                      <a:pt x="227" y="84"/>
                    </a:lnTo>
                    <a:lnTo>
                      <a:pt x="255" y="81"/>
                    </a:lnTo>
                    <a:lnTo>
                      <a:pt x="284" y="79"/>
                    </a:lnTo>
                    <a:lnTo>
                      <a:pt x="312" y="76"/>
                    </a:lnTo>
                    <a:lnTo>
                      <a:pt x="339" y="74"/>
                    </a:lnTo>
                    <a:lnTo>
                      <a:pt x="367" y="69"/>
                    </a:lnTo>
                    <a:lnTo>
                      <a:pt x="396" y="67"/>
                    </a:lnTo>
                    <a:lnTo>
                      <a:pt x="424" y="62"/>
                    </a:lnTo>
                    <a:lnTo>
                      <a:pt x="453" y="57"/>
                    </a:lnTo>
                    <a:lnTo>
                      <a:pt x="482" y="50"/>
                    </a:lnTo>
                    <a:lnTo>
                      <a:pt x="510" y="48"/>
                    </a:lnTo>
                    <a:lnTo>
                      <a:pt x="539" y="45"/>
                    </a:lnTo>
                    <a:lnTo>
                      <a:pt x="568" y="41"/>
                    </a:lnTo>
                    <a:lnTo>
                      <a:pt x="596" y="33"/>
                    </a:lnTo>
                    <a:lnTo>
                      <a:pt x="622" y="29"/>
                    </a:lnTo>
                    <a:lnTo>
                      <a:pt x="651" y="22"/>
                    </a:lnTo>
                    <a:lnTo>
                      <a:pt x="651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721"/>
              <p:cNvSpPr>
                <a:spLocks/>
              </p:cNvSpPr>
              <p:nvPr/>
            </p:nvSpPr>
            <p:spPr bwMode="auto">
              <a:xfrm>
                <a:off x="5863468" y="5514901"/>
                <a:ext cx="1987246" cy="26224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9" y="88"/>
                  </a:cxn>
                  <a:cxn ang="0">
                    <a:pos x="55" y="88"/>
                  </a:cxn>
                  <a:cxn ang="0">
                    <a:pos x="84" y="86"/>
                  </a:cxn>
                  <a:cxn ang="0">
                    <a:pos x="112" y="86"/>
                  </a:cxn>
                  <a:cxn ang="0">
                    <a:pos x="141" y="83"/>
                  </a:cxn>
                  <a:cxn ang="0">
                    <a:pos x="170" y="83"/>
                  </a:cxn>
                  <a:cxn ang="0">
                    <a:pos x="198" y="78"/>
                  </a:cxn>
                  <a:cxn ang="0">
                    <a:pos x="227" y="76"/>
                  </a:cxn>
                  <a:cxn ang="0">
                    <a:pos x="256" y="74"/>
                  </a:cxn>
                  <a:cxn ang="0">
                    <a:pos x="284" y="71"/>
                  </a:cxn>
                  <a:cxn ang="0">
                    <a:pos x="313" y="66"/>
                  </a:cxn>
                  <a:cxn ang="0">
                    <a:pos x="341" y="66"/>
                  </a:cxn>
                  <a:cxn ang="0">
                    <a:pos x="368" y="62"/>
                  </a:cxn>
                  <a:cxn ang="0">
                    <a:pos x="399" y="59"/>
                  </a:cxn>
                  <a:cxn ang="0">
                    <a:pos x="425" y="54"/>
                  </a:cxn>
                  <a:cxn ang="0">
                    <a:pos x="453" y="50"/>
                  </a:cxn>
                  <a:cxn ang="0">
                    <a:pos x="482" y="45"/>
                  </a:cxn>
                  <a:cxn ang="0">
                    <a:pos x="511" y="38"/>
                  </a:cxn>
                  <a:cxn ang="0">
                    <a:pos x="539" y="33"/>
                  </a:cxn>
                  <a:cxn ang="0">
                    <a:pos x="568" y="28"/>
                  </a:cxn>
                  <a:cxn ang="0">
                    <a:pos x="597" y="23"/>
                  </a:cxn>
                  <a:cxn ang="0">
                    <a:pos x="625" y="19"/>
                  </a:cxn>
                  <a:cxn ang="0">
                    <a:pos x="654" y="9"/>
                  </a:cxn>
                  <a:cxn ang="0">
                    <a:pos x="682" y="4"/>
                  </a:cxn>
                  <a:cxn ang="0">
                    <a:pos x="680" y="0"/>
                  </a:cxn>
                  <a:cxn ang="0">
                    <a:pos x="651" y="7"/>
                  </a:cxn>
                  <a:cxn ang="0">
                    <a:pos x="623" y="14"/>
                  </a:cxn>
                  <a:cxn ang="0">
                    <a:pos x="594" y="19"/>
                  </a:cxn>
                  <a:cxn ang="0">
                    <a:pos x="566" y="26"/>
                  </a:cxn>
                  <a:cxn ang="0">
                    <a:pos x="539" y="28"/>
                  </a:cxn>
                  <a:cxn ang="0">
                    <a:pos x="511" y="33"/>
                  </a:cxn>
                  <a:cxn ang="0">
                    <a:pos x="482" y="40"/>
                  </a:cxn>
                  <a:cxn ang="0">
                    <a:pos x="453" y="45"/>
                  </a:cxn>
                  <a:cxn ang="0">
                    <a:pos x="425" y="50"/>
                  </a:cxn>
                  <a:cxn ang="0">
                    <a:pos x="396" y="54"/>
                  </a:cxn>
                  <a:cxn ang="0">
                    <a:pos x="368" y="57"/>
                  </a:cxn>
                  <a:cxn ang="0">
                    <a:pos x="341" y="62"/>
                  </a:cxn>
                  <a:cxn ang="0">
                    <a:pos x="313" y="62"/>
                  </a:cxn>
                  <a:cxn ang="0">
                    <a:pos x="284" y="66"/>
                  </a:cxn>
                  <a:cxn ang="0">
                    <a:pos x="256" y="69"/>
                  </a:cxn>
                  <a:cxn ang="0">
                    <a:pos x="227" y="71"/>
                  </a:cxn>
                  <a:cxn ang="0">
                    <a:pos x="198" y="74"/>
                  </a:cxn>
                  <a:cxn ang="0">
                    <a:pos x="170" y="78"/>
                  </a:cxn>
                  <a:cxn ang="0">
                    <a:pos x="141" y="78"/>
                  </a:cxn>
                  <a:cxn ang="0">
                    <a:pos x="112" y="81"/>
                  </a:cxn>
                  <a:cxn ang="0">
                    <a:pos x="84" y="81"/>
                  </a:cxn>
                  <a:cxn ang="0">
                    <a:pos x="55" y="83"/>
                  </a:cxn>
                  <a:cxn ang="0">
                    <a:pos x="29" y="83"/>
                  </a:cxn>
                  <a:cxn ang="0">
                    <a:pos x="0" y="86"/>
                  </a:cxn>
                  <a:cxn ang="0">
                    <a:pos x="0" y="90"/>
                  </a:cxn>
                  <a:cxn ang="0">
                    <a:pos x="0" y="90"/>
                  </a:cxn>
                </a:cxnLst>
                <a:rect l="0" t="0" r="r" b="b"/>
                <a:pathLst>
                  <a:path w="682" h="90">
                    <a:moveTo>
                      <a:pt x="0" y="90"/>
                    </a:moveTo>
                    <a:lnTo>
                      <a:pt x="29" y="88"/>
                    </a:lnTo>
                    <a:lnTo>
                      <a:pt x="55" y="88"/>
                    </a:lnTo>
                    <a:lnTo>
                      <a:pt x="84" y="86"/>
                    </a:lnTo>
                    <a:lnTo>
                      <a:pt x="112" y="86"/>
                    </a:lnTo>
                    <a:lnTo>
                      <a:pt x="141" y="83"/>
                    </a:lnTo>
                    <a:lnTo>
                      <a:pt x="170" y="83"/>
                    </a:lnTo>
                    <a:lnTo>
                      <a:pt x="198" y="78"/>
                    </a:lnTo>
                    <a:lnTo>
                      <a:pt x="227" y="76"/>
                    </a:lnTo>
                    <a:lnTo>
                      <a:pt x="256" y="74"/>
                    </a:lnTo>
                    <a:lnTo>
                      <a:pt x="284" y="71"/>
                    </a:lnTo>
                    <a:lnTo>
                      <a:pt x="313" y="66"/>
                    </a:lnTo>
                    <a:lnTo>
                      <a:pt x="341" y="66"/>
                    </a:lnTo>
                    <a:lnTo>
                      <a:pt x="368" y="62"/>
                    </a:lnTo>
                    <a:lnTo>
                      <a:pt x="399" y="59"/>
                    </a:lnTo>
                    <a:lnTo>
                      <a:pt x="425" y="54"/>
                    </a:lnTo>
                    <a:lnTo>
                      <a:pt x="453" y="50"/>
                    </a:lnTo>
                    <a:lnTo>
                      <a:pt x="482" y="45"/>
                    </a:lnTo>
                    <a:lnTo>
                      <a:pt x="511" y="38"/>
                    </a:lnTo>
                    <a:lnTo>
                      <a:pt x="539" y="33"/>
                    </a:lnTo>
                    <a:lnTo>
                      <a:pt x="568" y="28"/>
                    </a:lnTo>
                    <a:lnTo>
                      <a:pt x="597" y="23"/>
                    </a:lnTo>
                    <a:lnTo>
                      <a:pt x="625" y="19"/>
                    </a:lnTo>
                    <a:lnTo>
                      <a:pt x="654" y="9"/>
                    </a:lnTo>
                    <a:lnTo>
                      <a:pt x="682" y="4"/>
                    </a:lnTo>
                    <a:lnTo>
                      <a:pt x="680" y="0"/>
                    </a:lnTo>
                    <a:lnTo>
                      <a:pt x="651" y="7"/>
                    </a:lnTo>
                    <a:lnTo>
                      <a:pt x="623" y="14"/>
                    </a:lnTo>
                    <a:lnTo>
                      <a:pt x="594" y="19"/>
                    </a:lnTo>
                    <a:lnTo>
                      <a:pt x="566" y="26"/>
                    </a:lnTo>
                    <a:lnTo>
                      <a:pt x="539" y="28"/>
                    </a:lnTo>
                    <a:lnTo>
                      <a:pt x="511" y="33"/>
                    </a:lnTo>
                    <a:lnTo>
                      <a:pt x="482" y="40"/>
                    </a:lnTo>
                    <a:lnTo>
                      <a:pt x="453" y="45"/>
                    </a:lnTo>
                    <a:lnTo>
                      <a:pt x="425" y="50"/>
                    </a:lnTo>
                    <a:lnTo>
                      <a:pt x="396" y="54"/>
                    </a:lnTo>
                    <a:lnTo>
                      <a:pt x="368" y="57"/>
                    </a:lnTo>
                    <a:lnTo>
                      <a:pt x="341" y="62"/>
                    </a:lnTo>
                    <a:lnTo>
                      <a:pt x="313" y="62"/>
                    </a:lnTo>
                    <a:lnTo>
                      <a:pt x="284" y="66"/>
                    </a:lnTo>
                    <a:lnTo>
                      <a:pt x="256" y="69"/>
                    </a:lnTo>
                    <a:lnTo>
                      <a:pt x="227" y="71"/>
                    </a:lnTo>
                    <a:lnTo>
                      <a:pt x="198" y="74"/>
                    </a:lnTo>
                    <a:lnTo>
                      <a:pt x="170" y="78"/>
                    </a:lnTo>
                    <a:lnTo>
                      <a:pt x="141" y="78"/>
                    </a:lnTo>
                    <a:lnTo>
                      <a:pt x="112" y="81"/>
                    </a:lnTo>
                    <a:lnTo>
                      <a:pt x="84" y="81"/>
                    </a:lnTo>
                    <a:lnTo>
                      <a:pt x="55" y="83"/>
                    </a:lnTo>
                    <a:lnTo>
                      <a:pt x="29" y="83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A53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20" name="Group 619"/>
            <p:cNvGrpSpPr/>
            <p:nvPr/>
          </p:nvGrpSpPr>
          <p:grpSpPr>
            <a:xfrm>
              <a:off x="5863468" y="4714884"/>
              <a:ext cx="2842922" cy="1062264"/>
              <a:chOff x="5863468" y="4714884"/>
              <a:chExt cx="2842922" cy="1062264"/>
            </a:xfrm>
          </p:grpSpPr>
          <p:sp>
            <p:nvSpPr>
              <p:cNvPr id="601" name="Freeform 712"/>
              <p:cNvSpPr>
                <a:spLocks/>
              </p:cNvSpPr>
              <p:nvPr/>
            </p:nvSpPr>
            <p:spPr bwMode="auto">
              <a:xfrm>
                <a:off x="5886779" y="4824320"/>
                <a:ext cx="1958107" cy="941173"/>
              </a:xfrm>
              <a:custGeom>
                <a:avLst/>
                <a:gdLst/>
                <a:ahLst/>
                <a:cxnLst>
                  <a:cxn ang="0">
                    <a:pos x="672" y="0"/>
                  </a:cxn>
                  <a:cxn ang="0">
                    <a:pos x="643" y="12"/>
                  </a:cxn>
                  <a:cxn ang="0">
                    <a:pos x="617" y="22"/>
                  </a:cxn>
                  <a:cxn ang="0">
                    <a:pos x="589" y="38"/>
                  </a:cxn>
                  <a:cxn ang="0">
                    <a:pos x="560" y="53"/>
                  </a:cxn>
                  <a:cxn ang="0">
                    <a:pos x="531" y="81"/>
                  </a:cxn>
                  <a:cxn ang="0">
                    <a:pos x="503" y="96"/>
                  </a:cxn>
                  <a:cxn ang="0">
                    <a:pos x="474" y="112"/>
                  </a:cxn>
                  <a:cxn ang="0">
                    <a:pos x="445" y="127"/>
                  </a:cxn>
                  <a:cxn ang="0">
                    <a:pos x="417" y="141"/>
                  </a:cxn>
                  <a:cxn ang="0">
                    <a:pos x="388" y="158"/>
                  </a:cxn>
                  <a:cxn ang="0">
                    <a:pos x="360" y="174"/>
                  </a:cxn>
                  <a:cxn ang="0">
                    <a:pos x="333" y="189"/>
                  </a:cxn>
                  <a:cxn ang="0">
                    <a:pos x="305" y="208"/>
                  </a:cxn>
                  <a:cxn ang="0">
                    <a:pos x="276" y="225"/>
                  </a:cxn>
                  <a:cxn ang="0">
                    <a:pos x="248" y="239"/>
                  </a:cxn>
                  <a:cxn ang="0">
                    <a:pos x="219" y="253"/>
                  </a:cxn>
                  <a:cxn ang="0">
                    <a:pos x="190" y="268"/>
                  </a:cxn>
                  <a:cxn ang="0">
                    <a:pos x="162" y="280"/>
                  </a:cxn>
                  <a:cxn ang="0">
                    <a:pos x="133" y="291"/>
                  </a:cxn>
                  <a:cxn ang="0">
                    <a:pos x="104" y="299"/>
                  </a:cxn>
                  <a:cxn ang="0">
                    <a:pos x="76" y="308"/>
                  </a:cxn>
                  <a:cxn ang="0">
                    <a:pos x="47" y="315"/>
                  </a:cxn>
                  <a:cxn ang="0">
                    <a:pos x="21" y="320"/>
                  </a:cxn>
                  <a:cxn ang="0">
                    <a:pos x="0" y="323"/>
                  </a:cxn>
                  <a:cxn ang="0">
                    <a:pos x="2" y="323"/>
                  </a:cxn>
                  <a:cxn ang="0">
                    <a:pos x="21" y="320"/>
                  </a:cxn>
                  <a:cxn ang="0">
                    <a:pos x="47" y="318"/>
                  </a:cxn>
                  <a:cxn ang="0">
                    <a:pos x="76" y="311"/>
                  </a:cxn>
                  <a:cxn ang="0">
                    <a:pos x="104" y="301"/>
                  </a:cxn>
                  <a:cxn ang="0">
                    <a:pos x="133" y="296"/>
                  </a:cxn>
                  <a:cxn ang="0">
                    <a:pos x="162" y="284"/>
                  </a:cxn>
                  <a:cxn ang="0">
                    <a:pos x="190" y="272"/>
                  </a:cxn>
                  <a:cxn ang="0">
                    <a:pos x="219" y="258"/>
                  </a:cxn>
                  <a:cxn ang="0">
                    <a:pos x="248" y="244"/>
                  </a:cxn>
                  <a:cxn ang="0">
                    <a:pos x="276" y="232"/>
                  </a:cxn>
                  <a:cxn ang="0">
                    <a:pos x="305" y="217"/>
                  </a:cxn>
                  <a:cxn ang="0">
                    <a:pos x="333" y="198"/>
                  </a:cxn>
                  <a:cxn ang="0">
                    <a:pos x="360" y="184"/>
                  </a:cxn>
                  <a:cxn ang="0">
                    <a:pos x="388" y="167"/>
                  </a:cxn>
                  <a:cxn ang="0">
                    <a:pos x="417" y="155"/>
                  </a:cxn>
                  <a:cxn ang="0">
                    <a:pos x="445" y="141"/>
                  </a:cxn>
                  <a:cxn ang="0">
                    <a:pos x="474" y="127"/>
                  </a:cxn>
                  <a:cxn ang="0">
                    <a:pos x="503" y="110"/>
                  </a:cxn>
                  <a:cxn ang="0">
                    <a:pos x="531" y="96"/>
                  </a:cxn>
                  <a:cxn ang="0">
                    <a:pos x="560" y="77"/>
                  </a:cxn>
                  <a:cxn ang="0">
                    <a:pos x="589" y="60"/>
                  </a:cxn>
                  <a:cxn ang="0">
                    <a:pos x="617" y="43"/>
                  </a:cxn>
                  <a:cxn ang="0">
                    <a:pos x="643" y="34"/>
                  </a:cxn>
                  <a:cxn ang="0">
                    <a:pos x="672" y="22"/>
                  </a:cxn>
                  <a:cxn ang="0">
                    <a:pos x="672" y="0"/>
                  </a:cxn>
                </a:cxnLst>
                <a:rect l="0" t="0" r="r" b="b"/>
                <a:pathLst>
                  <a:path w="672" h="323">
                    <a:moveTo>
                      <a:pt x="672" y="0"/>
                    </a:moveTo>
                    <a:lnTo>
                      <a:pt x="643" y="12"/>
                    </a:lnTo>
                    <a:lnTo>
                      <a:pt x="617" y="22"/>
                    </a:lnTo>
                    <a:lnTo>
                      <a:pt x="589" y="38"/>
                    </a:lnTo>
                    <a:lnTo>
                      <a:pt x="560" y="53"/>
                    </a:lnTo>
                    <a:lnTo>
                      <a:pt x="531" y="81"/>
                    </a:lnTo>
                    <a:lnTo>
                      <a:pt x="503" y="96"/>
                    </a:lnTo>
                    <a:lnTo>
                      <a:pt x="474" y="112"/>
                    </a:lnTo>
                    <a:lnTo>
                      <a:pt x="445" y="127"/>
                    </a:lnTo>
                    <a:lnTo>
                      <a:pt x="417" y="141"/>
                    </a:lnTo>
                    <a:lnTo>
                      <a:pt x="388" y="158"/>
                    </a:lnTo>
                    <a:lnTo>
                      <a:pt x="360" y="174"/>
                    </a:lnTo>
                    <a:lnTo>
                      <a:pt x="333" y="189"/>
                    </a:lnTo>
                    <a:lnTo>
                      <a:pt x="305" y="208"/>
                    </a:lnTo>
                    <a:lnTo>
                      <a:pt x="276" y="225"/>
                    </a:lnTo>
                    <a:lnTo>
                      <a:pt x="248" y="239"/>
                    </a:lnTo>
                    <a:lnTo>
                      <a:pt x="219" y="253"/>
                    </a:lnTo>
                    <a:lnTo>
                      <a:pt x="190" y="268"/>
                    </a:lnTo>
                    <a:lnTo>
                      <a:pt x="162" y="280"/>
                    </a:lnTo>
                    <a:lnTo>
                      <a:pt x="133" y="291"/>
                    </a:lnTo>
                    <a:lnTo>
                      <a:pt x="104" y="299"/>
                    </a:lnTo>
                    <a:lnTo>
                      <a:pt x="76" y="308"/>
                    </a:lnTo>
                    <a:lnTo>
                      <a:pt x="47" y="315"/>
                    </a:lnTo>
                    <a:lnTo>
                      <a:pt x="21" y="320"/>
                    </a:lnTo>
                    <a:lnTo>
                      <a:pt x="0" y="323"/>
                    </a:lnTo>
                    <a:lnTo>
                      <a:pt x="2" y="323"/>
                    </a:lnTo>
                    <a:lnTo>
                      <a:pt x="21" y="320"/>
                    </a:lnTo>
                    <a:lnTo>
                      <a:pt x="47" y="318"/>
                    </a:lnTo>
                    <a:lnTo>
                      <a:pt x="76" y="311"/>
                    </a:lnTo>
                    <a:lnTo>
                      <a:pt x="104" y="301"/>
                    </a:lnTo>
                    <a:lnTo>
                      <a:pt x="133" y="296"/>
                    </a:lnTo>
                    <a:lnTo>
                      <a:pt x="162" y="284"/>
                    </a:lnTo>
                    <a:lnTo>
                      <a:pt x="190" y="272"/>
                    </a:lnTo>
                    <a:lnTo>
                      <a:pt x="219" y="258"/>
                    </a:lnTo>
                    <a:lnTo>
                      <a:pt x="248" y="244"/>
                    </a:lnTo>
                    <a:lnTo>
                      <a:pt x="276" y="232"/>
                    </a:lnTo>
                    <a:lnTo>
                      <a:pt x="305" y="217"/>
                    </a:lnTo>
                    <a:lnTo>
                      <a:pt x="333" y="198"/>
                    </a:lnTo>
                    <a:lnTo>
                      <a:pt x="360" y="184"/>
                    </a:lnTo>
                    <a:lnTo>
                      <a:pt x="388" y="167"/>
                    </a:lnTo>
                    <a:lnTo>
                      <a:pt x="417" y="155"/>
                    </a:lnTo>
                    <a:lnTo>
                      <a:pt x="445" y="141"/>
                    </a:lnTo>
                    <a:lnTo>
                      <a:pt x="474" y="127"/>
                    </a:lnTo>
                    <a:lnTo>
                      <a:pt x="503" y="110"/>
                    </a:lnTo>
                    <a:lnTo>
                      <a:pt x="531" y="96"/>
                    </a:lnTo>
                    <a:lnTo>
                      <a:pt x="560" y="77"/>
                    </a:lnTo>
                    <a:lnTo>
                      <a:pt x="589" y="60"/>
                    </a:lnTo>
                    <a:lnTo>
                      <a:pt x="617" y="43"/>
                    </a:lnTo>
                    <a:lnTo>
                      <a:pt x="643" y="34"/>
                    </a:lnTo>
                    <a:lnTo>
                      <a:pt x="672" y="2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BBE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TextBox 564"/>
              <p:cNvSpPr txBox="1"/>
              <p:nvPr/>
            </p:nvSpPr>
            <p:spPr>
              <a:xfrm>
                <a:off x="8028384" y="4714884"/>
                <a:ext cx="678006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CA" sz="1600" dirty="0" smtClean="0">
                    <a:solidFill>
                      <a:srgbClr val="FF0000"/>
                    </a:solidFill>
                  </a:rPr>
                  <a:t>active</a:t>
                </a:r>
              </a:p>
            </p:txBody>
          </p:sp>
          <p:sp>
            <p:nvSpPr>
              <p:cNvPr id="602" name="Freeform 713"/>
              <p:cNvSpPr>
                <a:spLocks/>
              </p:cNvSpPr>
              <p:nvPr/>
            </p:nvSpPr>
            <p:spPr bwMode="auto">
              <a:xfrm>
                <a:off x="5886779" y="4824320"/>
                <a:ext cx="1958107" cy="941173"/>
              </a:xfrm>
              <a:custGeom>
                <a:avLst/>
                <a:gdLst/>
                <a:ahLst/>
                <a:cxnLst>
                  <a:cxn ang="0">
                    <a:pos x="672" y="0"/>
                  </a:cxn>
                  <a:cxn ang="0">
                    <a:pos x="643" y="12"/>
                  </a:cxn>
                  <a:cxn ang="0">
                    <a:pos x="617" y="22"/>
                  </a:cxn>
                  <a:cxn ang="0">
                    <a:pos x="589" y="38"/>
                  </a:cxn>
                  <a:cxn ang="0">
                    <a:pos x="560" y="53"/>
                  </a:cxn>
                  <a:cxn ang="0">
                    <a:pos x="531" y="81"/>
                  </a:cxn>
                  <a:cxn ang="0">
                    <a:pos x="503" y="96"/>
                  </a:cxn>
                  <a:cxn ang="0">
                    <a:pos x="474" y="112"/>
                  </a:cxn>
                  <a:cxn ang="0">
                    <a:pos x="445" y="127"/>
                  </a:cxn>
                  <a:cxn ang="0">
                    <a:pos x="417" y="141"/>
                  </a:cxn>
                  <a:cxn ang="0">
                    <a:pos x="388" y="158"/>
                  </a:cxn>
                  <a:cxn ang="0">
                    <a:pos x="360" y="174"/>
                  </a:cxn>
                  <a:cxn ang="0">
                    <a:pos x="333" y="189"/>
                  </a:cxn>
                  <a:cxn ang="0">
                    <a:pos x="305" y="208"/>
                  </a:cxn>
                  <a:cxn ang="0">
                    <a:pos x="276" y="225"/>
                  </a:cxn>
                  <a:cxn ang="0">
                    <a:pos x="248" y="239"/>
                  </a:cxn>
                  <a:cxn ang="0">
                    <a:pos x="219" y="253"/>
                  </a:cxn>
                  <a:cxn ang="0">
                    <a:pos x="190" y="268"/>
                  </a:cxn>
                  <a:cxn ang="0">
                    <a:pos x="162" y="280"/>
                  </a:cxn>
                  <a:cxn ang="0">
                    <a:pos x="133" y="291"/>
                  </a:cxn>
                  <a:cxn ang="0">
                    <a:pos x="104" y="299"/>
                  </a:cxn>
                  <a:cxn ang="0">
                    <a:pos x="76" y="308"/>
                  </a:cxn>
                  <a:cxn ang="0">
                    <a:pos x="47" y="315"/>
                  </a:cxn>
                  <a:cxn ang="0">
                    <a:pos x="21" y="320"/>
                  </a:cxn>
                  <a:cxn ang="0">
                    <a:pos x="0" y="323"/>
                  </a:cxn>
                  <a:cxn ang="0">
                    <a:pos x="2" y="323"/>
                  </a:cxn>
                  <a:cxn ang="0">
                    <a:pos x="21" y="320"/>
                  </a:cxn>
                  <a:cxn ang="0">
                    <a:pos x="47" y="318"/>
                  </a:cxn>
                  <a:cxn ang="0">
                    <a:pos x="76" y="311"/>
                  </a:cxn>
                  <a:cxn ang="0">
                    <a:pos x="104" y="301"/>
                  </a:cxn>
                  <a:cxn ang="0">
                    <a:pos x="133" y="296"/>
                  </a:cxn>
                  <a:cxn ang="0">
                    <a:pos x="162" y="284"/>
                  </a:cxn>
                  <a:cxn ang="0">
                    <a:pos x="190" y="272"/>
                  </a:cxn>
                  <a:cxn ang="0">
                    <a:pos x="219" y="258"/>
                  </a:cxn>
                  <a:cxn ang="0">
                    <a:pos x="248" y="244"/>
                  </a:cxn>
                  <a:cxn ang="0">
                    <a:pos x="276" y="232"/>
                  </a:cxn>
                  <a:cxn ang="0">
                    <a:pos x="305" y="217"/>
                  </a:cxn>
                  <a:cxn ang="0">
                    <a:pos x="333" y="198"/>
                  </a:cxn>
                  <a:cxn ang="0">
                    <a:pos x="360" y="184"/>
                  </a:cxn>
                  <a:cxn ang="0">
                    <a:pos x="388" y="167"/>
                  </a:cxn>
                  <a:cxn ang="0">
                    <a:pos x="417" y="155"/>
                  </a:cxn>
                  <a:cxn ang="0">
                    <a:pos x="445" y="141"/>
                  </a:cxn>
                  <a:cxn ang="0">
                    <a:pos x="474" y="127"/>
                  </a:cxn>
                  <a:cxn ang="0">
                    <a:pos x="503" y="110"/>
                  </a:cxn>
                  <a:cxn ang="0">
                    <a:pos x="531" y="96"/>
                  </a:cxn>
                  <a:cxn ang="0">
                    <a:pos x="560" y="77"/>
                  </a:cxn>
                  <a:cxn ang="0">
                    <a:pos x="589" y="60"/>
                  </a:cxn>
                  <a:cxn ang="0">
                    <a:pos x="617" y="43"/>
                  </a:cxn>
                  <a:cxn ang="0">
                    <a:pos x="643" y="34"/>
                  </a:cxn>
                  <a:cxn ang="0">
                    <a:pos x="672" y="22"/>
                  </a:cxn>
                  <a:cxn ang="0">
                    <a:pos x="672" y="0"/>
                  </a:cxn>
                </a:cxnLst>
                <a:rect l="0" t="0" r="r" b="b"/>
                <a:pathLst>
                  <a:path w="672" h="323">
                    <a:moveTo>
                      <a:pt x="672" y="0"/>
                    </a:moveTo>
                    <a:lnTo>
                      <a:pt x="643" y="12"/>
                    </a:lnTo>
                    <a:lnTo>
                      <a:pt x="617" y="22"/>
                    </a:lnTo>
                    <a:lnTo>
                      <a:pt x="589" y="38"/>
                    </a:lnTo>
                    <a:lnTo>
                      <a:pt x="560" y="53"/>
                    </a:lnTo>
                    <a:lnTo>
                      <a:pt x="531" y="81"/>
                    </a:lnTo>
                    <a:lnTo>
                      <a:pt x="503" y="96"/>
                    </a:lnTo>
                    <a:lnTo>
                      <a:pt x="474" y="112"/>
                    </a:lnTo>
                    <a:lnTo>
                      <a:pt x="445" y="127"/>
                    </a:lnTo>
                    <a:lnTo>
                      <a:pt x="417" y="141"/>
                    </a:lnTo>
                    <a:lnTo>
                      <a:pt x="388" y="158"/>
                    </a:lnTo>
                    <a:lnTo>
                      <a:pt x="360" y="174"/>
                    </a:lnTo>
                    <a:lnTo>
                      <a:pt x="333" y="189"/>
                    </a:lnTo>
                    <a:lnTo>
                      <a:pt x="305" y="208"/>
                    </a:lnTo>
                    <a:lnTo>
                      <a:pt x="276" y="225"/>
                    </a:lnTo>
                    <a:lnTo>
                      <a:pt x="248" y="239"/>
                    </a:lnTo>
                    <a:lnTo>
                      <a:pt x="219" y="253"/>
                    </a:lnTo>
                    <a:lnTo>
                      <a:pt x="190" y="268"/>
                    </a:lnTo>
                    <a:lnTo>
                      <a:pt x="162" y="280"/>
                    </a:lnTo>
                    <a:lnTo>
                      <a:pt x="133" y="291"/>
                    </a:lnTo>
                    <a:lnTo>
                      <a:pt x="104" y="299"/>
                    </a:lnTo>
                    <a:lnTo>
                      <a:pt x="76" y="308"/>
                    </a:lnTo>
                    <a:lnTo>
                      <a:pt x="47" y="315"/>
                    </a:lnTo>
                    <a:lnTo>
                      <a:pt x="21" y="320"/>
                    </a:lnTo>
                    <a:lnTo>
                      <a:pt x="0" y="323"/>
                    </a:lnTo>
                    <a:lnTo>
                      <a:pt x="2" y="323"/>
                    </a:lnTo>
                    <a:lnTo>
                      <a:pt x="21" y="320"/>
                    </a:lnTo>
                    <a:lnTo>
                      <a:pt x="47" y="318"/>
                    </a:lnTo>
                    <a:lnTo>
                      <a:pt x="76" y="311"/>
                    </a:lnTo>
                    <a:lnTo>
                      <a:pt x="104" y="301"/>
                    </a:lnTo>
                    <a:lnTo>
                      <a:pt x="133" y="296"/>
                    </a:lnTo>
                    <a:lnTo>
                      <a:pt x="162" y="284"/>
                    </a:lnTo>
                    <a:lnTo>
                      <a:pt x="190" y="272"/>
                    </a:lnTo>
                    <a:lnTo>
                      <a:pt x="219" y="258"/>
                    </a:lnTo>
                    <a:lnTo>
                      <a:pt x="248" y="244"/>
                    </a:lnTo>
                    <a:lnTo>
                      <a:pt x="276" y="232"/>
                    </a:lnTo>
                    <a:lnTo>
                      <a:pt x="305" y="217"/>
                    </a:lnTo>
                    <a:lnTo>
                      <a:pt x="333" y="198"/>
                    </a:lnTo>
                    <a:lnTo>
                      <a:pt x="360" y="184"/>
                    </a:lnTo>
                    <a:lnTo>
                      <a:pt x="388" y="167"/>
                    </a:lnTo>
                    <a:lnTo>
                      <a:pt x="417" y="155"/>
                    </a:lnTo>
                    <a:lnTo>
                      <a:pt x="445" y="141"/>
                    </a:lnTo>
                    <a:lnTo>
                      <a:pt x="474" y="127"/>
                    </a:lnTo>
                    <a:lnTo>
                      <a:pt x="503" y="110"/>
                    </a:lnTo>
                    <a:lnTo>
                      <a:pt x="531" y="96"/>
                    </a:lnTo>
                    <a:lnTo>
                      <a:pt x="560" y="77"/>
                    </a:lnTo>
                    <a:lnTo>
                      <a:pt x="589" y="60"/>
                    </a:lnTo>
                    <a:lnTo>
                      <a:pt x="617" y="43"/>
                    </a:lnTo>
                    <a:lnTo>
                      <a:pt x="643" y="34"/>
                    </a:lnTo>
                    <a:lnTo>
                      <a:pt x="672" y="22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722"/>
              <p:cNvSpPr>
                <a:spLocks/>
              </p:cNvSpPr>
              <p:nvPr/>
            </p:nvSpPr>
            <p:spPr bwMode="auto">
              <a:xfrm>
                <a:off x="5863468" y="4844717"/>
                <a:ext cx="1987246" cy="93243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29" y="316"/>
                  </a:cxn>
                  <a:cxn ang="0">
                    <a:pos x="58" y="311"/>
                  </a:cxn>
                  <a:cxn ang="0">
                    <a:pos x="86" y="304"/>
                  </a:cxn>
                  <a:cxn ang="0">
                    <a:pos x="115" y="296"/>
                  </a:cxn>
                  <a:cxn ang="0">
                    <a:pos x="141" y="289"/>
                  </a:cxn>
                  <a:cxn ang="0">
                    <a:pos x="172" y="277"/>
                  </a:cxn>
                  <a:cxn ang="0">
                    <a:pos x="198" y="265"/>
                  </a:cxn>
                  <a:cxn ang="0">
                    <a:pos x="227" y="251"/>
                  </a:cxn>
                  <a:cxn ang="0">
                    <a:pos x="256" y="237"/>
                  </a:cxn>
                  <a:cxn ang="0">
                    <a:pos x="284" y="222"/>
                  </a:cxn>
                  <a:cxn ang="0">
                    <a:pos x="313" y="208"/>
                  </a:cxn>
                  <a:cxn ang="0">
                    <a:pos x="341" y="189"/>
                  </a:cxn>
                  <a:cxn ang="0">
                    <a:pos x="370" y="175"/>
                  </a:cxn>
                  <a:cxn ang="0">
                    <a:pos x="399" y="158"/>
                  </a:cxn>
                  <a:cxn ang="0">
                    <a:pos x="427" y="144"/>
                  </a:cxn>
                  <a:cxn ang="0">
                    <a:pos x="456" y="129"/>
                  </a:cxn>
                  <a:cxn ang="0">
                    <a:pos x="484" y="115"/>
                  </a:cxn>
                  <a:cxn ang="0">
                    <a:pos x="511" y="98"/>
                  </a:cxn>
                  <a:cxn ang="0">
                    <a:pos x="539" y="84"/>
                  </a:cxn>
                  <a:cxn ang="0">
                    <a:pos x="568" y="60"/>
                  </a:cxn>
                  <a:cxn ang="0">
                    <a:pos x="597" y="46"/>
                  </a:cxn>
                  <a:cxn ang="0">
                    <a:pos x="625" y="29"/>
                  </a:cxn>
                  <a:cxn ang="0">
                    <a:pos x="654" y="17"/>
                  </a:cxn>
                  <a:cxn ang="0">
                    <a:pos x="682" y="5"/>
                  </a:cxn>
                  <a:cxn ang="0">
                    <a:pos x="680" y="0"/>
                  </a:cxn>
                  <a:cxn ang="0">
                    <a:pos x="651" y="12"/>
                  </a:cxn>
                  <a:cxn ang="0">
                    <a:pos x="623" y="24"/>
                  </a:cxn>
                  <a:cxn ang="0">
                    <a:pos x="594" y="41"/>
                  </a:cxn>
                  <a:cxn ang="0">
                    <a:pos x="597" y="43"/>
                  </a:cxn>
                  <a:cxn ang="0">
                    <a:pos x="594" y="41"/>
                  </a:cxn>
                  <a:cxn ang="0">
                    <a:pos x="566" y="55"/>
                  </a:cxn>
                  <a:cxn ang="0">
                    <a:pos x="537" y="79"/>
                  </a:cxn>
                  <a:cxn ang="0">
                    <a:pos x="508" y="93"/>
                  </a:cxn>
                  <a:cxn ang="0">
                    <a:pos x="482" y="110"/>
                  </a:cxn>
                  <a:cxn ang="0">
                    <a:pos x="453" y="124"/>
                  </a:cxn>
                  <a:cxn ang="0">
                    <a:pos x="453" y="127"/>
                  </a:cxn>
                  <a:cxn ang="0">
                    <a:pos x="453" y="124"/>
                  </a:cxn>
                  <a:cxn ang="0">
                    <a:pos x="425" y="139"/>
                  </a:cxn>
                  <a:cxn ang="0">
                    <a:pos x="396" y="153"/>
                  </a:cxn>
                  <a:cxn ang="0">
                    <a:pos x="368" y="170"/>
                  </a:cxn>
                  <a:cxn ang="0">
                    <a:pos x="339" y="184"/>
                  </a:cxn>
                  <a:cxn ang="0">
                    <a:pos x="310" y="203"/>
                  </a:cxn>
                  <a:cxn ang="0">
                    <a:pos x="282" y="220"/>
                  </a:cxn>
                  <a:cxn ang="0">
                    <a:pos x="253" y="232"/>
                  </a:cxn>
                  <a:cxn ang="0">
                    <a:pos x="225" y="246"/>
                  </a:cxn>
                  <a:cxn ang="0">
                    <a:pos x="227" y="249"/>
                  </a:cxn>
                  <a:cxn ang="0">
                    <a:pos x="225" y="246"/>
                  </a:cxn>
                  <a:cxn ang="0">
                    <a:pos x="196" y="261"/>
                  </a:cxn>
                  <a:cxn ang="0">
                    <a:pos x="170" y="273"/>
                  </a:cxn>
                  <a:cxn ang="0">
                    <a:pos x="141" y="284"/>
                  </a:cxn>
                  <a:cxn ang="0">
                    <a:pos x="112" y="292"/>
                  </a:cxn>
                  <a:cxn ang="0">
                    <a:pos x="84" y="299"/>
                  </a:cxn>
                  <a:cxn ang="0">
                    <a:pos x="55" y="306"/>
                  </a:cxn>
                  <a:cxn ang="0">
                    <a:pos x="29" y="311"/>
                  </a:cxn>
                  <a:cxn ang="0">
                    <a:pos x="0" y="316"/>
                  </a:cxn>
                  <a:cxn ang="0">
                    <a:pos x="0" y="320"/>
                  </a:cxn>
                  <a:cxn ang="0">
                    <a:pos x="0" y="320"/>
                  </a:cxn>
                </a:cxnLst>
                <a:rect l="0" t="0" r="r" b="b"/>
                <a:pathLst>
                  <a:path w="682" h="320">
                    <a:moveTo>
                      <a:pt x="0" y="320"/>
                    </a:moveTo>
                    <a:lnTo>
                      <a:pt x="29" y="316"/>
                    </a:lnTo>
                    <a:lnTo>
                      <a:pt x="58" y="311"/>
                    </a:lnTo>
                    <a:lnTo>
                      <a:pt x="86" y="304"/>
                    </a:lnTo>
                    <a:lnTo>
                      <a:pt x="115" y="296"/>
                    </a:lnTo>
                    <a:lnTo>
                      <a:pt x="141" y="289"/>
                    </a:lnTo>
                    <a:lnTo>
                      <a:pt x="172" y="277"/>
                    </a:lnTo>
                    <a:lnTo>
                      <a:pt x="198" y="265"/>
                    </a:lnTo>
                    <a:lnTo>
                      <a:pt x="227" y="251"/>
                    </a:lnTo>
                    <a:lnTo>
                      <a:pt x="256" y="237"/>
                    </a:lnTo>
                    <a:lnTo>
                      <a:pt x="284" y="222"/>
                    </a:lnTo>
                    <a:lnTo>
                      <a:pt x="313" y="208"/>
                    </a:lnTo>
                    <a:lnTo>
                      <a:pt x="341" y="189"/>
                    </a:lnTo>
                    <a:lnTo>
                      <a:pt x="370" y="175"/>
                    </a:lnTo>
                    <a:lnTo>
                      <a:pt x="399" y="158"/>
                    </a:lnTo>
                    <a:lnTo>
                      <a:pt x="427" y="144"/>
                    </a:lnTo>
                    <a:lnTo>
                      <a:pt x="456" y="129"/>
                    </a:lnTo>
                    <a:lnTo>
                      <a:pt x="484" y="115"/>
                    </a:lnTo>
                    <a:lnTo>
                      <a:pt x="511" y="98"/>
                    </a:lnTo>
                    <a:lnTo>
                      <a:pt x="539" y="84"/>
                    </a:lnTo>
                    <a:lnTo>
                      <a:pt x="568" y="60"/>
                    </a:lnTo>
                    <a:lnTo>
                      <a:pt x="597" y="46"/>
                    </a:lnTo>
                    <a:lnTo>
                      <a:pt x="625" y="29"/>
                    </a:lnTo>
                    <a:lnTo>
                      <a:pt x="654" y="17"/>
                    </a:lnTo>
                    <a:lnTo>
                      <a:pt x="682" y="5"/>
                    </a:lnTo>
                    <a:lnTo>
                      <a:pt x="680" y="0"/>
                    </a:lnTo>
                    <a:lnTo>
                      <a:pt x="651" y="12"/>
                    </a:lnTo>
                    <a:lnTo>
                      <a:pt x="623" y="24"/>
                    </a:lnTo>
                    <a:lnTo>
                      <a:pt x="594" y="41"/>
                    </a:lnTo>
                    <a:lnTo>
                      <a:pt x="597" y="43"/>
                    </a:lnTo>
                    <a:lnTo>
                      <a:pt x="594" y="41"/>
                    </a:lnTo>
                    <a:lnTo>
                      <a:pt x="566" y="55"/>
                    </a:lnTo>
                    <a:lnTo>
                      <a:pt x="537" y="79"/>
                    </a:lnTo>
                    <a:lnTo>
                      <a:pt x="508" y="93"/>
                    </a:lnTo>
                    <a:lnTo>
                      <a:pt x="482" y="110"/>
                    </a:lnTo>
                    <a:lnTo>
                      <a:pt x="453" y="124"/>
                    </a:lnTo>
                    <a:lnTo>
                      <a:pt x="453" y="127"/>
                    </a:lnTo>
                    <a:lnTo>
                      <a:pt x="453" y="124"/>
                    </a:lnTo>
                    <a:lnTo>
                      <a:pt x="425" y="139"/>
                    </a:lnTo>
                    <a:lnTo>
                      <a:pt x="396" y="153"/>
                    </a:lnTo>
                    <a:lnTo>
                      <a:pt x="368" y="170"/>
                    </a:lnTo>
                    <a:lnTo>
                      <a:pt x="339" y="184"/>
                    </a:lnTo>
                    <a:lnTo>
                      <a:pt x="310" y="203"/>
                    </a:lnTo>
                    <a:lnTo>
                      <a:pt x="282" y="220"/>
                    </a:lnTo>
                    <a:lnTo>
                      <a:pt x="253" y="232"/>
                    </a:lnTo>
                    <a:lnTo>
                      <a:pt x="225" y="246"/>
                    </a:lnTo>
                    <a:lnTo>
                      <a:pt x="227" y="249"/>
                    </a:lnTo>
                    <a:lnTo>
                      <a:pt x="225" y="246"/>
                    </a:lnTo>
                    <a:lnTo>
                      <a:pt x="196" y="261"/>
                    </a:lnTo>
                    <a:lnTo>
                      <a:pt x="170" y="273"/>
                    </a:lnTo>
                    <a:lnTo>
                      <a:pt x="141" y="284"/>
                    </a:lnTo>
                    <a:lnTo>
                      <a:pt x="112" y="292"/>
                    </a:lnTo>
                    <a:lnTo>
                      <a:pt x="84" y="299"/>
                    </a:lnTo>
                    <a:lnTo>
                      <a:pt x="55" y="306"/>
                    </a:lnTo>
                    <a:lnTo>
                      <a:pt x="29" y="311"/>
                    </a:lnTo>
                    <a:lnTo>
                      <a:pt x="0" y="316"/>
                    </a:lnTo>
                    <a:lnTo>
                      <a:pt x="0" y="32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D2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621" name="Group 620"/>
          <p:cNvGrpSpPr/>
          <p:nvPr/>
        </p:nvGrpSpPr>
        <p:grpSpPr>
          <a:xfrm>
            <a:off x="5857640" y="4500570"/>
            <a:ext cx="2678832" cy="1276578"/>
            <a:chOff x="5857640" y="4500570"/>
            <a:chExt cx="2678832" cy="1276578"/>
          </a:xfrm>
        </p:grpSpPr>
        <p:sp>
          <p:nvSpPr>
            <p:cNvPr id="603" name="Freeform 716"/>
            <p:cNvSpPr>
              <a:spLocks/>
            </p:cNvSpPr>
            <p:nvPr/>
          </p:nvSpPr>
          <p:spPr bwMode="auto">
            <a:xfrm>
              <a:off x="5872210" y="4573729"/>
              <a:ext cx="1972676" cy="1191764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48" y="10"/>
                </a:cxn>
                <a:cxn ang="0">
                  <a:pos x="622" y="19"/>
                </a:cxn>
                <a:cxn ang="0">
                  <a:pos x="594" y="29"/>
                </a:cxn>
                <a:cxn ang="0">
                  <a:pos x="565" y="38"/>
                </a:cxn>
                <a:cxn ang="0">
                  <a:pos x="536" y="55"/>
                </a:cxn>
                <a:cxn ang="0">
                  <a:pos x="508" y="69"/>
                </a:cxn>
                <a:cxn ang="0">
                  <a:pos x="479" y="81"/>
                </a:cxn>
                <a:cxn ang="0">
                  <a:pos x="450" y="98"/>
                </a:cxn>
                <a:cxn ang="0">
                  <a:pos x="422" y="112"/>
                </a:cxn>
                <a:cxn ang="0">
                  <a:pos x="393" y="134"/>
                </a:cxn>
                <a:cxn ang="0">
                  <a:pos x="365" y="151"/>
                </a:cxn>
                <a:cxn ang="0">
                  <a:pos x="338" y="167"/>
                </a:cxn>
                <a:cxn ang="0">
                  <a:pos x="310" y="189"/>
                </a:cxn>
                <a:cxn ang="0">
                  <a:pos x="281" y="210"/>
                </a:cxn>
                <a:cxn ang="0">
                  <a:pos x="253" y="234"/>
                </a:cxn>
                <a:cxn ang="0">
                  <a:pos x="224" y="256"/>
                </a:cxn>
                <a:cxn ang="0">
                  <a:pos x="195" y="280"/>
                </a:cxn>
                <a:cxn ang="0">
                  <a:pos x="167" y="303"/>
                </a:cxn>
                <a:cxn ang="0">
                  <a:pos x="138" y="327"/>
                </a:cxn>
                <a:cxn ang="0">
                  <a:pos x="109" y="349"/>
                </a:cxn>
                <a:cxn ang="0">
                  <a:pos x="81" y="370"/>
                </a:cxn>
                <a:cxn ang="0">
                  <a:pos x="52" y="389"/>
                </a:cxn>
                <a:cxn ang="0">
                  <a:pos x="26" y="404"/>
                </a:cxn>
                <a:cxn ang="0">
                  <a:pos x="0" y="409"/>
                </a:cxn>
                <a:cxn ang="0">
                  <a:pos x="2" y="409"/>
                </a:cxn>
                <a:cxn ang="0">
                  <a:pos x="26" y="404"/>
                </a:cxn>
                <a:cxn ang="0">
                  <a:pos x="52" y="392"/>
                </a:cxn>
                <a:cxn ang="0">
                  <a:pos x="81" y="375"/>
                </a:cxn>
                <a:cxn ang="0">
                  <a:pos x="109" y="354"/>
                </a:cxn>
                <a:cxn ang="0">
                  <a:pos x="138" y="335"/>
                </a:cxn>
                <a:cxn ang="0">
                  <a:pos x="167" y="311"/>
                </a:cxn>
                <a:cxn ang="0">
                  <a:pos x="195" y="287"/>
                </a:cxn>
                <a:cxn ang="0">
                  <a:pos x="224" y="265"/>
                </a:cxn>
                <a:cxn ang="0">
                  <a:pos x="253" y="244"/>
                </a:cxn>
                <a:cxn ang="0">
                  <a:pos x="281" y="222"/>
                </a:cxn>
                <a:cxn ang="0">
                  <a:pos x="310" y="203"/>
                </a:cxn>
                <a:cxn ang="0">
                  <a:pos x="338" y="182"/>
                </a:cxn>
                <a:cxn ang="0">
                  <a:pos x="365" y="163"/>
                </a:cxn>
                <a:cxn ang="0">
                  <a:pos x="393" y="146"/>
                </a:cxn>
                <a:cxn ang="0">
                  <a:pos x="422" y="129"/>
                </a:cxn>
                <a:cxn ang="0">
                  <a:pos x="450" y="115"/>
                </a:cxn>
                <a:cxn ang="0">
                  <a:pos x="479" y="98"/>
                </a:cxn>
                <a:cxn ang="0">
                  <a:pos x="508" y="86"/>
                </a:cxn>
                <a:cxn ang="0">
                  <a:pos x="536" y="72"/>
                </a:cxn>
                <a:cxn ang="0">
                  <a:pos x="565" y="62"/>
                </a:cxn>
                <a:cxn ang="0">
                  <a:pos x="594" y="53"/>
                </a:cxn>
                <a:cxn ang="0">
                  <a:pos x="622" y="41"/>
                </a:cxn>
                <a:cxn ang="0">
                  <a:pos x="648" y="31"/>
                </a:cxn>
                <a:cxn ang="0">
                  <a:pos x="677" y="22"/>
                </a:cxn>
                <a:cxn ang="0">
                  <a:pos x="677" y="0"/>
                </a:cxn>
              </a:cxnLst>
              <a:rect l="0" t="0" r="r" b="b"/>
              <a:pathLst>
                <a:path w="677" h="409">
                  <a:moveTo>
                    <a:pt x="677" y="0"/>
                  </a:moveTo>
                  <a:lnTo>
                    <a:pt x="648" y="10"/>
                  </a:lnTo>
                  <a:lnTo>
                    <a:pt x="622" y="19"/>
                  </a:lnTo>
                  <a:lnTo>
                    <a:pt x="594" y="29"/>
                  </a:lnTo>
                  <a:lnTo>
                    <a:pt x="565" y="38"/>
                  </a:lnTo>
                  <a:lnTo>
                    <a:pt x="536" y="55"/>
                  </a:lnTo>
                  <a:lnTo>
                    <a:pt x="508" y="69"/>
                  </a:lnTo>
                  <a:lnTo>
                    <a:pt x="479" y="81"/>
                  </a:lnTo>
                  <a:lnTo>
                    <a:pt x="450" y="98"/>
                  </a:lnTo>
                  <a:lnTo>
                    <a:pt x="422" y="112"/>
                  </a:lnTo>
                  <a:lnTo>
                    <a:pt x="393" y="134"/>
                  </a:lnTo>
                  <a:lnTo>
                    <a:pt x="365" y="151"/>
                  </a:lnTo>
                  <a:lnTo>
                    <a:pt x="338" y="167"/>
                  </a:lnTo>
                  <a:lnTo>
                    <a:pt x="310" y="189"/>
                  </a:lnTo>
                  <a:lnTo>
                    <a:pt x="281" y="210"/>
                  </a:lnTo>
                  <a:lnTo>
                    <a:pt x="253" y="234"/>
                  </a:lnTo>
                  <a:lnTo>
                    <a:pt x="224" y="256"/>
                  </a:lnTo>
                  <a:lnTo>
                    <a:pt x="195" y="280"/>
                  </a:lnTo>
                  <a:lnTo>
                    <a:pt x="167" y="303"/>
                  </a:lnTo>
                  <a:lnTo>
                    <a:pt x="138" y="327"/>
                  </a:lnTo>
                  <a:lnTo>
                    <a:pt x="109" y="349"/>
                  </a:lnTo>
                  <a:lnTo>
                    <a:pt x="81" y="370"/>
                  </a:lnTo>
                  <a:lnTo>
                    <a:pt x="52" y="389"/>
                  </a:lnTo>
                  <a:lnTo>
                    <a:pt x="26" y="404"/>
                  </a:lnTo>
                  <a:lnTo>
                    <a:pt x="0" y="409"/>
                  </a:lnTo>
                  <a:lnTo>
                    <a:pt x="2" y="409"/>
                  </a:lnTo>
                  <a:lnTo>
                    <a:pt x="26" y="404"/>
                  </a:lnTo>
                  <a:lnTo>
                    <a:pt x="52" y="392"/>
                  </a:lnTo>
                  <a:lnTo>
                    <a:pt x="81" y="375"/>
                  </a:lnTo>
                  <a:lnTo>
                    <a:pt x="109" y="354"/>
                  </a:lnTo>
                  <a:lnTo>
                    <a:pt x="138" y="335"/>
                  </a:lnTo>
                  <a:lnTo>
                    <a:pt x="167" y="311"/>
                  </a:lnTo>
                  <a:lnTo>
                    <a:pt x="195" y="287"/>
                  </a:lnTo>
                  <a:lnTo>
                    <a:pt x="224" y="265"/>
                  </a:lnTo>
                  <a:lnTo>
                    <a:pt x="253" y="244"/>
                  </a:lnTo>
                  <a:lnTo>
                    <a:pt x="281" y="222"/>
                  </a:lnTo>
                  <a:lnTo>
                    <a:pt x="310" y="203"/>
                  </a:lnTo>
                  <a:lnTo>
                    <a:pt x="338" y="182"/>
                  </a:lnTo>
                  <a:lnTo>
                    <a:pt x="365" y="163"/>
                  </a:lnTo>
                  <a:lnTo>
                    <a:pt x="393" y="146"/>
                  </a:lnTo>
                  <a:lnTo>
                    <a:pt x="422" y="129"/>
                  </a:lnTo>
                  <a:lnTo>
                    <a:pt x="450" y="115"/>
                  </a:lnTo>
                  <a:lnTo>
                    <a:pt x="479" y="98"/>
                  </a:lnTo>
                  <a:lnTo>
                    <a:pt x="508" y="86"/>
                  </a:lnTo>
                  <a:lnTo>
                    <a:pt x="536" y="72"/>
                  </a:lnTo>
                  <a:lnTo>
                    <a:pt x="565" y="62"/>
                  </a:lnTo>
                  <a:lnTo>
                    <a:pt x="594" y="53"/>
                  </a:lnTo>
                  <a:lnTo>
                    <a:pt x="622" y="41"/>
                  </a:lnTo>
                  <a:lnTo>
                    <a:pt x="648" y="31"/>
                  </a:lnTo>
                  <a:lnTo>
                    <a:pt x="677" y="22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FC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8028384" y="4500570"/>
              <a:ext cx="508088" cy="300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00B050"/>
                  </a:solidFill>
                </a:rPr>
                <a:t>BAS</a:t>
              </a:r>
            </a:p>
          </p:txBody>
        </p:sp>
        <p:sp>
          <p:nvSpPr>
            <p:cNvPr id="604" name="Freeform 717"/>
            <p:cNvSpPr>
              <a:spLocks/>
            </p:cNvSpPr>
            <p:nvPr/>
          </p:nvSpPr>
          <p:spPr bwMode="auto">
            <a:xfrm>
              <a:off x="5872210" y="4573729"/>
              <a:ext cx="1972676" cy="1191764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48" y="10"/>
                </a:cxn>
                <a:cxn ang="0">
                  <a:pos x="622" y="19"/>
                </a:cxn>
                <a:cxn ang="0">
                  <a:pos x="594" y="29"/>
                </a:cxn>
                <a:cxn ang="0">
                  <a:pos x="565" y="38"/>
                </a:cxn>
                <a:cxn ang="0">
                  <a:pos x="536" y="55"/>
                </a:cxn>
                <a:cxn ang="0">
                  <a:pos x="508" y="69"/>
                </a:cxn>
                <a:cxn ang="0">
                  <a:pos x="479" y="81"/>
                </a:cxn>
                <a:cxn ang="0">
                  <a:pos x="450" y="98"/>
                </a:cxn>
                <a:cxn ang="0">
                  <a:pos x="422" y="112"/>
                </a:cxn>
                <a:cxn ang="0">
                  <a:pos x="393" y="134"/>
                </a:cxn>
                <a:cxn ang="0">
                  <a:pos x="365" y="151"/>
                </a:cxn>
                <a:cxn ang="0">
                  <a:pos x="338" y="167"/>
                </a:cxn>
                <a:cxn ang="0">
                  <a:pos x="310" y="189"/>
                </a:cxn>
                <a:cxn ang="0">
                  <a:pos x="281" y="210"/>
                </a:cxn>
                <a:cxn ang="0">
                  <a:pos x="253" y="234"/>
                </a:cxn>
                <a:cxn ang="0">
                  <a:pos x="224" y="256"/>
                </a:cxn>
                <a:cxn ang="0">
                  <a:pos x="195" y="280"/>
                </a:cxn>
                <a:cxn ang="0">
                  <a:pos x="167" y="303"/>
                </a:cxn>
                <a:cxn ang="0">
                  <a:pos x="138" y="327"/>
                </a:cxn>
                <a:cxn ang="0">
                  <a:pos x="109" y="349"/>
                </a:cxn>
                <a:cxn ang="0">
                  <a:pos x="81" y="370"/>
                </a:cxn>
                <a:cxn ang="0">
                  <a:pos x="52" y="389"/>
                </a:cxn>
                <a:cxn ang="0">
                  <a:pos x="26" y="404"/>
                </a:cxn>
                <a:cxn ang="0">
                  <a:pos x="0" y="409"/>
                </a:cxn>
                <a:cxn ang="0">
                  <a:pos x="2" y="409"/>
                </a:cxn>
                <a:cxn ang="0">
                  <a:pos x="26" y="404"/>
                </a:cxn>
                <a:cxn ang="0">
                  <a:pos x="52" y="392"/>
                </a:cxn>
                <a:cxn ang="0">
                  <a:pos x="81" y="375"/>
                </a:cxn>
                <a:cxn ang="0">
                  <a:pos x="109" y="354"/>
                </a:cxn>
                <a:cxn ang="0">
                  <a:pos x="138" y="335"/>
                </a:cxn>
                <a:cxn ang="0">
                  <a:pos x="167" y="311"/>
                </a:cxn>
                <a:cxn ang="0">
                  <a:pos x="195" y="287"/>
                </a:cxn>
                <a:cxn ang="0">
                  <a:pos x="224" y="265"/>
                </a:cxn>
                <a:cxn ang="0">
                  <a:pos x="253" y="244"/>
                </a:cxn>
                <a:cxn ang="0">
                  <a:pos x="281" y="222"/>
                </a:cxn>
                <a:cxn ang="0">
                  <a:pos x="310" y="203"/>
                </a:cxn>
                <a:cxn ang="0">
                  <a:pos x="338" y="182"/>
                </a:cxn>
                <a:cxn ang="0">
                  <a:pos x="365" y="163"/>
                </a:cxn>
                <a:cxn ang="0">
                  <a:pos x="393" y="146"/>
                </a:cxn>
                <a:cxn ang="0">
                  <a:pos x="422" y="129"/>
                </a:cxn>
                <a:cxn ang="0">
                  <a:pos x="450" y="115"/>
                </a:cxn>
                <a:cxn ang="0">
                  <a:pos x="479" y="98"/>
                </a:cxn>
                <a:cxn ang="0">
                  <a:pos x="508" y="86"/>
                </a:cxn>
                <a:cxn ang="0">
                  <a:pos x="536" y="72"/>
                </a:cxn>
                <a:cxn ang="0">
                  <a:pos x="565" y="62"/>
                </a:cxn>
                <a:cxn ang="0">
                  <a:pos x="594" y="53"/>
                </a:cxn>
                <a:cxn ang="0">
                  <a:pos x="622" y="41"/>
                </a:cxn>
                <a:cxn ang="0">
                  <a:pos x="648" y="31"/>
                </a:cxn>
                <a:cxn ang="0">
                  <a:pos x="677" y="22"/>
                </a:cxn>
                <a:cxn ang="0">
                  <a:pos x="677" y="0"/>
                </a:cxn>
              </a:cxnLst>
              <a:rect l="0" t="0" r="r" b="b"/>
              <a:pathLst>
                <a:path w="677" h="409">
                  <a:moveTo>
                    <a:pt x="677" y="0"/>
                  </a:moveTo>
                  <a:lnTo>
                    <a:pt x="648" y="10"/>
                  </a:lnTo>
                  <a:lnTo>
                    <a:pt x="622" y="19"/>
                  </a:lnTo>
                  <a:lnTo>
                    <a:pt x="594" y="29"/>
                  </a:lnTo>
                  <a:lnTo>
                    <a:pt x="565" y="38"/>
                  </a:lnTo>
                  <a:lnTo>
                    <a:pt x="536" y="55"/>
                  </a:lnTo>
                  <a:lnTo>
                    <a:pt x="508" y="69"/>
                  </a:lnTo>
                  <a:lnTo>
                    <a:pt x="479" y="81"/>
                  </a:lnTo>
                  <a:lnTo>
                    <a:pt x="450" y="98"/>
                  </a:lnTo>
                  <a:lnTo>
                    <a:pt x="422" y="112"/>
                  </a:lnTo>
                  <a:lnTo>
                    <a:pt x="393" y="134"/>
                  </a:lnTo>
                  <a:lnTo>
                    <a:pt x="365" y="151"/>
                  </a:lnTo>
                  <a:lnTo>
                    <a:pt x="338" y="167"/>
                  </a:lnTo>
                  <a:lnTo>
                    <a:pt x="310" y="189"/>
                  </a:lnTo>
                  <a:lnTo>
                    <a:pt x="281" y="210"/>
                  </a:lnTo>
                  <a:lnTo>
                    <a:pt x="253" y="234"/>
                  </a:lnTo>
                  <a:lnTo>
                    <a:pt x="224" y="256"/>
                  </a:lnTo>
                  <a:lnTo>
                    <a:pt x="195" y="280"/>
                  </a:lnTo>
                  <a:lnTo>
                    <a:pt x="167" y="303"/>
                  </a:lnTo>
                  <a:lnTo>
                    <a:pt x="138" y="327"/>
                  </a:lnTo>
                  <a:lnTo>
                    <a:pt x="109" y="349"/>
                  </a:lnTo>
                  <a:lnTo>
                    <a:pt x="81" y="370"/>
                  </a:lnTo>
                  <a:lnTo>
                    <a:pt x="52" y="389"/>
                  </a:lnTo>
                  <a:lnTo>
                    <a:pt x="26" y="404"/>
                  </a:lnTo>
                  <a:lnTo>
                    <a:pt x="0" y="409"/>
                  </a:lnTo>
                  <a:lnTo>
                    <a:pt x="2" y="409"/>
                  </a:lnTo>
                  <a:lnTo>
                    <a:pt x="26" y="404"/>
                  </a:lnTo>
                  <a:lnTo>
                    <a:pt x="52" y="392"/>
                  </a:lnTo>
                  <a:lnTo>
                    <a:pt x="81" y="375"/>
                  </a:lnTo>
                  <a:lnTo>
                    <a:pt x="109" y="354"/>
                  </a:lnTo>
                  <a:lnTo>
                    <a:pt x="138" y="335"/>
                  </a:lnTo>
                  <a:lnTo>
                    <a:pt x="167" y="311"/>
                  </a:lnTo>
                  <a:lnTo>
                    <a:pt x="195" y="287"/>
                  </a:lnTo>
                  <a:lnTo>
                    <a:pt x="224" y="265"/>
                  </a:lnTo>
                  <a:lnTo>
                    <a:pt x="253" y="244"/>
                  </a:lnTo>
                  <a:lnTo>
                    <a:pt x="281" y="222"/>
                  </a:lnTo>
                  <a:lnTo>
                    <a:pt x="310" y="203"/>
                  </a:lnTo>
                  <a:lnTo>
                    <a:pt x="338" y="182"/>
                  </a:lnTo>
                  <a:lnTo>
                    <a:pt x="365" y="163"/>
                  </a:lnTo>
                  <a:lnTo>
                    <a:pt x="393" y="146"/>
                  </a:lnTo>
                  <a:lnTo>
                    <a:pt x="422" y="129"/>
                  </a:lnTo>
                  <a:lnTo>
                    <a:pt x="450" y="115"/>
                  </a:lnTo>
                  <a:lnTo>
                    <a:pt x="479" y="98"/>
                  </a:lnTo>
                  <a:lnTo>
                    <a:pt x="508" y="86"/>
                  </a:lnTo>
                  <a:lnTo>
                    <a:pt x="536" y="72"/>
                  </a:lnTo>
                  <a:lnTo>
                    <a:pt x="565" y="62"/>
                  </a:lnTo>
                  <a:lnTo>
                    <a:pt x="594" y="53"/>
                  </a:lnTo>
                  <a:lnTo>
                    <a:pt x="622" y="41"/>
                  </a:lnTo>
                  <a:lnTo>
                    <a:pt x="648" y="31"/>
                  </a:lnTo>
                  <a:lnTo>
                    <a:pt x="677" y="22"/>
                  </a:lnTo>
                  <a:lnTo>
                    <a:pt x="67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Freeform 723"/>
            <p:cNvSpPr>
              <a:spLocks/>
            </p:cNvSpPr>
            <p:nvPr/>
          </p:nvSpPr>
          <p:spPr bwMode="auto">
            <a:xfrm>
              <a:off x="5857640" y="4594126"/>
              <a:ext cx="1993073" cy="1183022"/>
            </a:xfrm>
            <a:custGeom>
              <a:avLst/>
              <a:gdLst/>
              <a:ahLst/>
              <a:cxnLst>
                <a:cxn ang="0">
                  <a:pos x="2" y="406"/>
                </a:cxn>
                <a:cxn ang="0">
                  <a:pos x="31" y="399"/>
                </a:cxn>
                <a:cxn ang="0">
                  <a:pos x="60" y="385"/>
                </a:cxn>
                <a:cxn ang="0">
                  <a:pos x="88" y="368"/>
                </a:cxn>
                <a:cxn ang="0">
                  <a:pos x="117" y="347"/>
                </a:cxn>
                <a:cxn ang="0">
                  <a:pos x="145" y="328"/>
                </a:cxn>
                <a:cxn ang="0">
                  <a:pos x="174" y="301"/>
                </a:cxn>
                <a:cxn ang="0">
                  <a:pos x="172" y="299"/>
                </a:cxn>
                <a:cxn ang="0">
                  <a:pos x="174" y="301"/>
                </a:cxn>
                <a:cxn ang="0">
                  <a:pos x="203" y="277"/>
                </a:cxn>
                <a:cxn ang="0">
                  <a:pos x="231" y="256"/>
                </a:cxn>
                <a:cxn ang="0">
                  <a:pos x="229" y="253"/>
                </a:cxn>
                <a:cxn ang="0">
                  <a:pos x="231" y="256"/>
                </a:cxn>
                <a:cxn ang="0">
                  <a:pos x="260" y="234"/>
                </a:cxn>
                <a:cxn ang="0">
                  <a:pos x="286" y="210"/>
                </a:cxn>
                <a:cxn ang="0">
                  <a:pos x="315" y="191"/>
                </a:cxn>
                <a:cxn ang="0">
                  <a:pos x="343" y="170"/>
                </a:cxn>
                <a:cxn ang="0">
                  <a:pos x="372" y="153"/>
                </a:cxn>
                <a:cxn ang="0">
                  <a:pos x="372" y="153"/>
                </a:cxn>
                <a:cxn ang="0">
                  <a:pos x="401" y="134"/>
                </a:cxn>
                <a:cxn ang="0">
                  <a:pos x="429" y="117"/>
                </a:cxn>
                <a:cxn ang="0">
                  <a:pos x="458" y="103"/>
                </a:cxn>
                <a:cxn ang="0">
                  <a:pos x="486" y="86"/>
                </a:cxn>
                <a:cxn ang="0">
                  <a:pos x="513" y="74"/>
                </a:cxn>
                <a:cxn ang="0">
                  <a:pos x="541" y="58"/>
                </a:cxn>
                <a:cxn ang="0">
                  <a:pos x="570" y="46"/>
                </a:cxn>
                <a:cxn ang="0">
                  <a:pos x="599" y="36"/>
                </a:cxn>
                <a:cxn ang="0">
                  <a:pos x="627" y="27"/>
                </a:cxn>
                <a:cxn ang="0">
                  <a:pos x="656" y="17"/>
                </a:cxn>
                <a:cxn ang="0">
                  <a:pos x="684" y="5"/>
                </a:cxn>
                <a:cxn ang="0">
                  <a:pos x="682" y="0"/>
                </a:cxn>
                <a:cxn ang="0">
                  <a:pos x="653" y="12"/>
                </a:cxn>
                <a:cxn ang="0">
                  <a:pos x="625" y="22"/>
                </a:cxn>
                <a:cxn ang="0">
                  <a:pos x="596" y="31"/>
                </a:cxn>
                <a:cxn ang="0">
                  <a:pos x="568" y="41"/>
                </a:cxn>
                <a:cxn ang="0">
                  <a:pos x="539" y="55"/>
                </a:cxn>
                <a:cxn ang="0">
                  <a:pos x="510" y="70"/>
                </a:cxn>
                <a:cxn ang="0">
                  <a:pos x="484" y="81"/>
                </a:cxn>
                <a:cxn ang="0">
                  <a:pos x="455" y="98"/>
                </a:cxn>
                <a:cxn ang="0">
                  <a:pos x="427" y="113"/>
                </a:cxn>
                <a:cxn ang="0">
                  <a:pos x="398" y="129"/>
                </a:cxn>
                <a:cxn ang="0">
                  <a:pos x="398" y="132"/>
                </a:cxn>
                <a:cxn ang="0">
                  <a:pos x="398" y="129"/>
                </a:cxn>
                <a:cxn ang="0">
                  <a:pos x="370" y="148"/>
                </a:cxn>
                <a:cxn ang="0">
                  <a:pos x="370" y="148"/>
                </a:cxn>
                <a:cxn ang="0">
                  <a:pos x="341" y="165"/>
                </a:cxn>
                <a:cxn ang="0">
                  <a:pos x="312" y="187"/>
                </a:cxn>
                <a:cxn ang="0">
                  <a:pos x="284" y="206"/>
                </a:cxn>
                <a:cxn ang="0">
                  <a:pos x="255" y="230"/>
                </a:cxn>
                <a:cxn ang="0">
                  <a:pos x="227" y="251"/>
                </a:cxn>
                <a:cxn ang="0">
                  <a:pos x="198" y="273"/>
                </a:cxn>
                <a:cxn ang="0">
                  <a:pos x="172" y="299"/>
                </a:cxn>
                <a:cxn ang="0">
                  <a:pos x="172" y="299"/>
                </a:cxn>
                <a:cxn ang="0">
                  <a:pos x="143" y="323"/>
                </a:cxn>
                <a:cxn ang="0">
                  <a:pos x="114" y="342"/>
                </a:cxn>
                <a:cxn ang="0">
                  <a:pos x="86" y="363"/>
                </a:cxn>
                <a:cxn ang="0">
                  <a:pos x="57" y="382"/>
                </a:cxn>
                <a:cxn ang="0">
                  <a:pos x="29" y="394"/>
                </a:cxn>
                <a:cxn ang="0">
                  <a:pos x="0" y="402"/>
                </a:cxn>
                <a:cxn ang="0">
                  <a:pos x="2" y="406"/>
                </a:cxn>
                <a:cxn ang="0">
                  <a:pos x="2" y="406"/>
                </a:cxn>
              </a:cxnLst>
              <a:rect l="0" t="0" r="r" b="b"/>
              <a:pathLst>
                <a:path w="684" h="406">
                  <a:moveTo>
                    <a:pt x="2" y="406"/>
                  </a:moveTo>
                  <a:lnTo>
                    <a:pt x="31" y="399"/>
                  </a:lnTo>
                  <a:lnTo>
                    <a:pt x="60" y="385"/>
                  </a:lnTo>
                  <a:lnTo>
                    <a:pt x="88" y="368"/>
                  </a:lnTo>
                  <a:lnTo>
                    <a:pt x="117" y="347"/>
                  </a:lnTo>
                  <a:lnTo>
                    <a:pt x="145" y="328"/>
                  </a:lnTo>
                  <a:lnTo>
                    <a:pt x="174" y="301"/>
                  </a:lnTo>
                  <a:lnTo>
                    <a:pt x="172" y="299"/>
                  </a:lnTo>
                  <a:lnTo>
                    <a:pt x="174" y="301"/>
                  </a:lnTo>
                  <a:lnTo>
                    <a:pt x="203" y="277"/>
                  </a:lnTo>
                  <a:lnTo>
                    <a:pt x="231" y="256"/>
                  </a:lnTo>
                  <a:lnTo>
                    <a:pt x="229" y="253"/>
                  </a:lnTo>
                  <a:lnTo>
                    <a:pt x="231" y="256"/>
                  </a:lnTo>
                  <a:lnTo>
                    <a:pt x="260" y="234"/>
                  </a:lnTo>
                  <a:lnTo>
                    <a:pt x="286" y="210"/>
                  </a:lnTo>
                  <a:lnTo>
                    <a:pt x="315" y="191"/>
                  </a:lnTo>
                  <a:lnTo>
                    <a:pt x="343" y="170"/>
                  </a:lnTo>
                  <a:lnTo>
                    <a:pt x="372" y="153"/>
                  </a:lnTo>
                  <a:lnTo>
                    <a:pt x="372" y="153"/>
                  </a:lnTo>
                  <a:lnTo>
                    <a:pt x="401" y="134"/>
                  </a:lnTo>
                  <a:lnTo>
                    <a:pt x="429" y="117"/>
                  </a:lnTo>
                  <a:lnTo>
                    <a:pt x="458" y="103"/>
                  </a:lnTo>
                  <a:lnTo>
                    <a:pt x="486" y="86"/>
                  </a:lnTo>
                  <a:lnTo>
                    <a:pt x="513" y="74"/>
                  </a:lnTo>
                  <a:lnTo>
                    <a:pt x="541" y="58"/>
                  </a:lnTo>
                  <a:lnTo>
                    <a:pt x="570" y="46"/>
                  </a:lnTo>
                  <a:lnTo>
                    <a:pt x="599" y="36"/>
                  </a:lnTo>
                  <a:lnTo>
                    <a:pt x="627" y="27"/>
                  </a:lnTo>
                  <a:lnTo>
                    <a:pt x="656" y="17"/>
                  </a:lnTo>
                  <a:lnTo>
                    <a:pt x="684" y="5"/>
                  </a:lnTo>
                  <a:lnTo>
                    <a:pt x="682" y="0"/>
                  </a:lnTo>
                  <a:lnTo>
                    <a:pt x="653" y="12"/>
                  </a:lnTo>
                  <a:lnTo>
                    <a:pt x="625" y="22"/>
                  </a:lnTo>
                  <a:lnTo>
                    <a:pt x="596" y="31"/>
                  </a:lnTo>
                  <a:lnTo>
                    <a:pt x="568" y="41"/>
                  </a:lnTo>
                  <a:lnTo>
                    <a:pt x="539" y="55"/>
                  </a:lnTo>
                  <a:lnTo>
                    <a:pt x="510" y="70"/>
                  </a:lnTo>
                  <a:lnTo>
                    <a:pt x="484" y="81"/>
                  </a:lnTo>
                  <a:lnTo>
                    <a:pt x="455" y="98"/>
                  </a:lnTo>
                  <a:lnTo>
                    <a:pt x="427" y="113"/>
                  </a:lnTo>
                  <a:lnTo>
                    <a:pt x="398" y="129"/>
                  </a:lnTo>
                  <a:lnTo>
                    <a:pt x="398" y="132"/>
                  </a:lnTo>
                  <a:lnTo>
                    <a:pt x="398" y="129"/>
                  </a:lnTo>
                  <a:lnTo>
                    <a:pt x="370" y="148"/>
                  </a:lnTo>
                  <a:lnTo>
                    <a:pt x="370" y="148"/>
                  </a:lnTo>
                  <a:lnTo>
                    <a:pt x="341" y="165"/>
                  </a:lnTo>
                  <a:lnTo>
                    <a:pt x="312" y="187"/>
                  </a:lnTo>
                  <a:lnTo>
                    <a:pt x="284" y="206"/>
                  </a:lnTo>
                  <a:lnTo>
                    <a:pt x="255" y="230"/>
                  </a:lnTo>
                  <a:lnTo>
                    <a:pt x="227" y="251"/>
                  </a:lnTo>
                  <a:lnTo>
                    <a:pt x="198" y="273"/>
                  </a:lnTo>
                  <a:lnTo>
                    <a:pt x="172" y="299"/>
                  </a:lnTo>
                  <a:lnTo>
                    <a:pt x="172" y="299"/>
                  </a:lnTo>
                  <a:lnTo>
                    <a:pt x="143" y="323"/>
                  </a:lnTo>
                  <a:lnTo>
                    <a:pt x="114" y="342"/>
                  </a:lnTo>
                  <a:lnTo>
                    <a:pt x="86" y="363"/>
                  </a:lnTo>
                  <a:lnTo>
                    <a:pt x="57" y="382"/>
                  </a:lnTo>
                  <a:lnTo>
                    <a:pt x="29" y="394"/>
                  </a:lnTo>
                  <a:lnTo>
                    <a:pt x="0" y="402"/>
                  </a:lnTo>
                  <a:lnTo>
                    <a:pt x="2" y="406"/>
                  </a:lnTo>
                  <a:lnTo>
                    <a:pt x="2" y="406"/>
                  </a:lnTo>
                  <a:close/>
                </a:path>
              </a:pathLst>
            </a:custGeom>
            <a:solidFill>
              <a:srgbClr val="4F80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4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91"/>
    </mc:Choice>
    <mc:Fallback xmlns="">
      <p:transition spd="slow" advTm="720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roup 479"/>
          <p:cNvGrpSpPr/>
          <p:nvPr/>
        </p:nvGrpSpPr>
        <p:grpSpPr>
          <a:xfrm>
            <a:off x="5826470" y="1561884"/>
            <a:ext cx="2012222" cy="1145522"/>
            <a:chOff x="4526544" y="1231900"/>
            <a:chExt cx="2012222" cy="1145522"/>
          </a:xfrm>
        </p:grpSpPr>
        <p:sp>
          <p:nvSpPr>
            <p:cNvPr id="483" name="Freeform 633"/>
            <p:cNvSpPr>
              <a:spLocks/>
            </p:cNvSpPr>
            <p:nvPr/>
          </p:nvSpPr>
          <p:spPr bwMode="auto">
            <a:xfrm>
              <a:off x="4526544" y="1272212"/>
              <a:ext cx="2005503" cy="1054821"/>
            </a:xfrm>
            <a:custGeom>
              <a:avLst/>
              <a:gdLst/>
              <a:ahLst/>
              <a:cxnLst>
                <a:cxn ang="0">
                  <a:pos x="2" y="314"/>
                </a:cxn>
                <a:cxn ang="0">
                  <a:pos x="26" y="307"/>
                </a:cxn>
                <a:cxn ang="0">
                  <a:pos x="52" y="276"/>
                </a:cxn>
                <a:cxn ang="0">
                  <a:pos x="76" y="242"/>
                </a:cxn>
                <a:cxn ang="0">
                  <a:pos x="102" y="211"/>
                </a:cxn>
                <a:cxn ang="0">
                  <a:pos x="126" y="183"/>
                </a:cxn>
                <a:cxn ang="0">
                  <a:pos x="150" y="159"/>
                </a:cxn>
                <a:cxn ang="0">
                  <a:pos x="176" y="142"/>
                </a:cxn>
                <a:cxn ang="0">
                  <a:pos x="200" y="125"/>
                </a:cxn>
                <a:cxn ang="0">
                  <a:pos x="227" y="113"/>
                </a:cxn>
                <a:cxn ang="0">
                  <a:pos x="251" y="94"/>
                </a:cxn>
                <a:cxn ang="0">
                  <a:pos x="274" y="89"/>
                </a:cxn>
                <a:cxn ang="0">
                  <a:pos x="301" y="77"/>
                </a:cxn>
                <a:cxn ang="0">
                  <a:pos x="325" y="68"/>
                </a:cxn>
                <a:cxn ang="0">
                  <a:pos x="348" y="58"/>
                </a:cxn>
                <a:cxn ang="0">
                  <a:pos x="375" y="56"/>
                </a:cxn>
                <a:cxn ang="0">
                  <a:pos x="399" y="48"/>
                </a:cxn>
                <a:cxn ang="0">
                  <a:pos x="425" y="46"/>
                </a:cxn>
                <a:cxn ang="0">
                  <a:pos x="449" y="39"/>
                </a:cxn>
                <a:cxn ang="0">
                  <a:pos x="475" y="34"/>
                </a:cxn>
                <a:cxn ang="0">
                  <a:pos x="499" y="15"/>
                </a:cxn>
                <a:cxn ang="0">
                  <a:pos x="523" y="12"/>
                </a:cxn>
                <a:cxn ang="0">
                  <a:pos x="549" y="8"/>
                </a:cxn>
                <a:cxn ang="0">
                  <a:pos x="573" y="8"/>
                </a:cxn>
                <a:cxn ang="0">
                  <a:pos x="597" y="5"/>
                </a:cxn>
                <a:cxn ang="0">
                  <a:pos x="597" y="0"/>
                </a:cxn>
                <a:cxn ang="0">
                  <a:pos x="573" y="3"/>
                </a:cxn>
                <a:cxn ang="0">
                  <a:pos x="547" y="3"/>
                </a:cxn>
                <a:cxn ang="0">
                  <a:pos x="523" y="8"/>
                </a:cxn>
                <a:cxn ang="0">
                  <a:pos x="497" y="10"/>
                </a:cxn>
                <a:cxn ang="0">
                  <a:pos x="473" y="29"/>
                </a:cxn>
                <a:cxn ang="0">
                  <a:pos x="446" y="34"/>
                </a:cxn>
                <a:cxn ang="0">
                  <a:pos x="423" y="41"/>
                </a:cxn>
                <a:cxn ang="0">
                  <a:pos x="399" y="44"/>
                </a:cxn>
                <a:cxn ang="0">
                  <a:pos x="372" y="51"/>
                </a:cxn>
                <a:cxn ang="0">
                  <a:pos x="348" y="53"/>
                </a:cxn>
                <a:cxn ang="0">
                  <a:pos x="322" y="63"/>
                </a:cxn>
                <a:cxn ang="0">
                  <a:pos x="298" y="72"/>
                </a:cxn>
                <a:cxn ang="0">
                  <a:pos x="274" y="84"/>
                </a:cxn>
                <a:cxn ang="0">
                  <a:pos x="248" y="92"/>
                </a:cxn>
                <a:cxn ang="0">
                  <a:pos x="224" y="108"/>
                </a:cxn>
                <a:cxn ang="0">
                  <a:pos x="198" y="123"/>
                </a:cxn>
                <a:cxn ang="0">
                  <a:pos x="174" y="137"/>
                </a:cxn>
                <a:cxn ang="0">
                  <a:pos x="148" y="156"/>
                </a:cxn>
                <a:cxn ang="0">
                  <a:pos x="124" y="180"/>
                </a:cxn>
                <a:cxn ang="0">
                  <a:pos x="98" y="209"/>
                </a:cxn>
                <a:cxn ang="0">
                  <a:pos x="74" y="240"/>
                </a:cxn>
                <a:cxn ang="0">
                  <a:pos x="47" y="274"/>
                </a:cxn>
                <a:cxn ang="0">
                  <a:pos x="24" y="302"/>
                </a:cxn>
                <a:cxn ang="0">
                  <a:pos x="0" y="310"/>
                </a:cxn>
                <a:cxn ang="0">
                  <a:pos x="2" y="314"/>
                </a:cxn>
              </a:cxnLst>
              <a:rect l="0" t="0" r="r" b="b"/>
              <a:pathLst>
                <a:path w="597" h="314">
                  <a:moveTo>
                    <a:pt x="2" y="314"/>
                  </a:moveTo>
                  <a:lnTo>
                    <a:pt x="26" y="307"/>
                  </a:lnTo>
                  <a:lnTo>
                    <a:pt x="52" y="276"/>
                  </a:lnTo>
                  <a:lnTo>
                    <a:pt x="76" y="242"/>
                  </a:lnTo>
                  <a:lnTo>
                    <a:pt x="102" y="211"/>
                  </a:lnTo>
                  <a:lnTo>
                    <a:pt x="126" y="183"/>
                  </a:lnTo>
                  <a:lnTo>
                    <a:pt x="150" y="159"/>
                  </a:lnTo>
                  <a:lnTo>
                    <a:pt x="176" y="142"/>
                  </a:lnTo>
                  <a:lnTo>
                    <a:pt x="200" y="125"/>
                  </a:lnTo>
                  <a:lnTo>
                    <a:pt x="227" y="113"/>
                  </a:lnTo>
                  <a:lnTo>
                    <a:pt x="251" y="94"/>
                  </a:lnTo>
                  <a:lnTo>
                    <a:pt x="274" y="89"/>
                  </a:lnTo>
                  <a:lnTo>
                    <a:pt x="301" y="77"/>
                  </a:lnTo>
                  <a:lnTo>
                    <a:pt x="325" y="68"/>
                  </a:lnTo>
                  <a:lnTo>
                    <a:pt x="348" y="58"/>
                  </a:lnTo>
                  <a:lnTo>
                    <a:pt x="375" y="56"/>
                  </a:lnTo>
                  <a:lnTo>
                    <a:pt x="399" y="48"/>
                  </a:lnTo>
                  <a:lnTo>
                    <a:pt x="425" y="46"/>
                  </a:lnTo>
                  <a:lnTo>
                    <a:pt x="449" y="39"/>
                  </a:lnTo>
                  <a:lnTo>
                    <a:pt x="475" y="34"/>
                  </a:lnTo>
                  <a:lnTo>
                    <a:pt x="499" y="15"/>
                  </a:lnTo>
                  <a:lnTo>
                    <a:pt x="523" y="12"/>
                  </a:lnTo>
                  <a:lnTo>
                    <a:pt x="549" y="8"/>
                  </a:lnTo>
                  <a:lnTo>
                    <a:pt x="573" y="8"/>
                  </a:lnTo>
                  <a:lnTo>
                    <a:pt x="597" y="5"/>
                  </a:lnTo>
                  <a:lnTo>
                    <a:pt x="597" y="0"/>
                  </a:lnTo>
                  <a:lnTo>
                    <a:pt x="573" y="3"/>
                  </a:lnTo>
                  <a:lnTo>
                    <a:pt x="547" y="3"/>
                  </a:lnTo>
                  <a:lnTo>
                    <a:pt x="523" y="8"/>
                  </a:lnTo>
                  <a:lnTo>
                    <a:pt x="497" y="10"/>
                  </a:lnTo>
                  <a:lnTo>
                    <a:pt x="473" y="29"/>
                  </a:lnTo>
                  <a:lnTo>
                    <a:pt x="446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3"/>
                  </a:lnTo>
                  <a:lnTo>
                    <a:pt x="322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92"/>
                  </a:lnTo>
                  <a:lnTo>
                    <a:pt x="224" y="108"/>
                  </a:lnTo>
                  <a:lnTo>
                    <a:pt x="198" y="123"/>
                  </a:lnTo>
                  <a:lnTo>
                    <a:pt x="174" y="137"/>
                  </a:lnTo>
                  <a:lnTo>
                    <a:pt x="148" y="156"/>
                  </a:lnTo>
                  <a:lnTo>
                    <a:pt x="124" y="180"/>
                  </a:lnTo>
                  <a:lnTo>
                    <a:pt x="98" y="209"/>
                  </a:lnTo>
                  <a:lnTo>
                    <a:pt x="74" y="240"/>
                  </a:lnTo>
                  <a:lnTo>
                    <a:pt x="47" y="274"/>
                  </a:lnTo>
                  <a:lnTo>
                    <a:pt x="24" y="302"/>
                  </a:lnTo>
                  <a:lnTo>
                    <a:pt x="0" y="310"/>
                  </a:lnTo>
                  <a:lnTo>
                    <a:pt x="2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5" name="Freeform 634"/>
            <p:cNvSpPr>
              <a:spLocks/>
            </p:cNvSpPr>
            <p:nvPr/>
          </p:nvSpPr>
          <p:spPr bwMode="auto">
            <a:xfrm>
              <a:off x="4526544" y="1272212"/>
              <a:ext cx="2005503" cy="1054821"/>
            </a:xfrm>
            <a:custGeom>
              <a:avLst/>
              <a:gdLst/>
              <a:ahLst/>
              <a:cxnLst>
                <a:cxn ang="0">
                  <a:pos x="2" y="314"/>
                </a:cxn>
                <a:cxn ang="0">
                  <a:pos x="26" y="307"/>
                </a:cxn>
                <a:cxn ang="0">
                  <a:pos x="52" y="276"/>
                </a:cxn>
                <a:cxn ang="0">
                  <a:pos x="76" y="242"/>
                </a:cxn>
                <a:cxn ang="0">
                  <a:pos x="102" y="211"/>
                </a:cxn>
                <a:cxn ang="0">
                  <a:pos x="126" y="183"/>
                </a:cxn>
                <a:cxn ang="0">
                  <a:pos x="150" y="159"/>
                </a:cxn>
                <a:cxn ang="0">
                  <a:pos x="176" y="142"/>
                </a:cxn>
                <a:cxn ang="0">
                  <a:pos x="200" y="125"/>
                </a:cxn>
                <a:cxn ang="0">
                  <a:pos x="227" y="113"/>
                </a:cxn>
                <a:cxn ang="0">
                  <a:pos x="251" y="94"/>
                </a:cxn>
                <a:cxn ang="0">
                  <a:pos x="274" y="89"/>
                </a:cxn>
                <a:cxn ang="0">
                  <a:pos x="301" y="77"/>
                </a:cxn>
                <a:cxn ang="0">
                  <a:pos x="325" y="68"/>
                </a:cxn>
                <a:cxn ang="0">
                  <a:pos x="348" y="58"/>
                </a:cxn>
                <a:cxn ang="0">
                  <a:pos x="375" y="56"/>
                </a:cxn>
                <a:cxn ang="0">
                  <a:pos x="399" y="48"/>
                </a:cxn>
                <a:cxn ang="0">
                  <a:pos x="425" y="46"/>
                </a:cxn>
                <a:cxn ang="0">
                  <a:pos x="449" y="39"/>
                </a:cxn>
                <a:cxn ang="0">
                  <a:pos x="475" y="34"/>
                </a:cxn>
                <a:cxn ang="0">
                  <a:pos x="499" y="15"/>
                </a:cxn>
                <a:cxn ang="0">
                  <a:pos x="523" y="12"/>
                </a:cxn>
                <a:cxn ang="0">
                  <a:pos x="549" y="8"/>
                </a:cxn>
                <a:cxn ang="0">
                  <a:pos x="573" y="8"/>
                </a:cxn>
                <a:cxn ang="0">
                  <a:pos x="597" y="5"/>
                </a:cxn>
                <a:cxn ang="0">
                  <a:pos x="597" y="0"/>
                </a:cxn>
                <a:cxn ang="0">
                  <a:pos x="573" y="3"/>
                </a:cxn>
                <a:cxn ang="0">
                  <a:pos x="547" y="3"/>
                </a:cxn>
                <a:cxn ang="0">
                  <a:pos x="523" y="8"/>
                </a:cxn>
                <a:cxn ang="0">
                  <a:pos x="497" y="10"/>
                </a:cxn>
                <a:cxn ang="0">
                  <a:pos x="473" y="29"/>
                </a:cxn>
                <a:cxn ang="0">
                  <a:pos x="446" y="34"/>
                </a:cxn>
                <a:cxn ang="0">
                  <a:pos x="423" y="41"/>
                </a:cxn>
                <a:cxn ang="0">
                  <a:pos x="399" y="44"/>
                </a:cxn>
                <a:cxn ang="0">
                  <a:pos x="372" y="51"/>
                </a:cxn>
                <a:cxn ang="0">
                  <a:pos x="348" y="53"/>
                </a:cxn>
                <a:cxn ang="0">
                  <a:pos x="322" y="63"/>
                </a:cxn>
                <a:cxn ang="0">
                  <a:pos x="298" y="72"/>
                </a:cxn>
                <a:cxn ang="0">
                  <a:pos x="274" y="84"/>
                </a:cxn>
                <a:cxn ang="0">
                  <a:pos x="248" y="92"/>
                </a:cxn>
                <a:cxn ang="0">
                  <a:pos x="224" y="108"/>
                </a:cxn>
                <a:cxn ang="0">
                  <a:pos x="198" y="123"/>
                </a:cxn>
                <a:cxn ang="0">
                  <a:pos x="174" y="137"/>
                </a:cxn>
                <a:cxn ang="0">
                  <a:pos x="148" y="156"/>
                </a:cxn>
                <a:cxn ang="0">
                  <a:pos x="124" y="180"/>
                </a:cxn>
                <a:cxn ang="0">
                  <a:pos x="98" y="209"/>
                </a:cxn>
                <a:cxn ang="0">
                  <a:pos x="74" y="240"/>
                </a:cxn>
                <a:cxn ang="0">
                  <a:pos x="47" y="274"/>
                </a:cxn>
                <a:cxn ang="0">
                  <a:pos x="24" y="302"/>
                </a:cxn>
                <a:cxn ang="0">
                  <a:pos x="0" y="310"/>
                </a:cxn>
                <a:cxn ang="0">
                  <a:pos x="2" y="314"/>
                </a:cxn>
              </a:cxnLst>
              <a:rect l="0" t="0" r="r" b="b"/>
              <a:pathLst>
                <a:path w="597" h="314">
                  <a:moveTo>
                    <a:pt x="2" y="314"/>
                  </a:moveTo>
                  <a:lnTo>
                    <a:pt x="26" y="307"/>
                  </a:lnTo>
                  <a:lnTo>
                    <a:pt x="52" y="276"/>
                  </a:lnTo>
                  <a:lnTo>
                    <a:pt x="76" y="242"/>
                  </a:lnTo>
                  <a:lnTo>
                    <a:pt x="102" y="211"/>
                  </a:lnTo>
                  <a:lnTo>
                    <a:pt x="126" y="183"/>
                  </a:lnTo>
                  <a:lnTo>
                    <a:pt x="150" y="159"/>
                  </a:lnTo>
                  <a:lnTo>
                    <a:pt x="176" y="142"/>
                  </a:lnTo>
                  <a:lnTo>
                    <a:pt x="200" y="125"/>
                  </a:lnTo>
                  <a:lnTo>
                    <a:pt x="227" y="113"/>
                  </a:lnTo>
                  <a:lnTo>
                    <a:pt x="251" y="94"/>
                  </a:lnTo>
                  <a:lnTo>
                    <a:pt x="274" y="89"/>
                  </a:lnTo>
                  <a:lnTo>
                    <a:pt x="301" y="77"/>
                  </a:lnTo>
                  <a:lnTo>
                    <a:pt x="325" y="68"/>
                  </a:lnTo>
                  <a:lnTo>
                    <a:pt x="348" y="58"/>
                  </a:lnTo>
                  <a:lnTo>
                    <a:pt x="375" y="56"/>
                  </a:lnTo>
                  <a:lnTo>
                    <a:pt x="399" y="48"/>
                  </a:lnTo>
                  <a:lnTo>
                    <a:pt x="425" y="46"/>
                  </a:lnTo>
                  <a:lnTo>
                    <a:pt x="449" y="39"/>
                  </a:lnTo>
                  <a:lnTo>
                    <a:pt x="475" y="34"/>
                  </a:lnTo>
                  <a:lnTo>
                    <a:pt x="499" y="15"/>
                  </a:lnTo>
                  <a:lnTo>
                    <a:pt x="523" y="12"/>
                  </a:lnTo>
                  <a:lnTo>
                    <a:pt x="549" y="8"/>
                  </a:lnTo>
                  <a:lnTo>
                    <a:pt x="573" y="8"/>
                  </a:lnTo>
                  <a:lnTo>
                    <a:pt x="597" y="5"/>
                  </a:lnTo>
                  <a:lnTo>
                    <a:pt x="597" y="0"/>
                  </a:lnTo>
                  <a:lnTo>
                    <a:pt x="573" y="3"/>
                  </a:lnTo>
                  <a:lnTo>
                    <a:pt x="547" y="3"/>
                  </a:lnTo>
                  <a:lnTo>
                    <a:pt x="523" y="8"/>
                  </a:lnTo>
                  <a:lnTo>
                    <a:pt x="497" y="10"/>
                  </a:lnTo>
                  <a:lnTo>
                    <a:pt x="473" y="29"/>
                  </a:lnTo>
                  <a:lnTo>
                    <a:pt x="446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3"/>
                  </a:lnTo>
                  <a:lnTo>
                    <a:pt x="322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92"/>
                  </a:lnTo>
                  <a:lnTo>
                    <a:pt x="224" y="108"/>
                  </a:lnTo>
                  <a:lnTo>
                    <a:pt x="198" y="123"/>
                  </a:lnTo>
                  <a:lnTo>
                    <a:pt x="174" y="137"/>
                  </a:lnTo>
                  <a:lnTo>
                    <a:pt x="148" y="156"/>
                  </a:lnTo>
                  <a:lnTo>
                    <a:pt x="124" y="180"/>
                  </a:lnTo>
                  <a:lnTo>
                    <a:pt x="98" y="209"/>
                  </a:lnTo>
                  <a:lnTo>
                    <a:pt x="74" y="240"/>
                  </a:lnTo>
                  <a:lnTo>
                    <a:pt x="47" y="274"/>
                  </a:lnTo>
                  <a:lnTo>
                    <a:pt x="24" y="302"/>
                  </a:lnTo>
                  <a:lnTo>
                    <a:pt x="0" y="310"/>
                  </a:lnTo>
                  <a:lnTo>
                    <a:pt x="2" y="3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6" name="Freeform 635"/>
            <p:cNvSpPr>
              <a:spLocks noEditPoints="1"/>
            </p:cNvSpPr>
            <p:nvPr/>
          </p:nvSpPr>
          <p:spPr bwMode="auto">
            <a:xfrm>
              <a:off x="4526544" y="1231900"/>
              <a:ext cx="2005503" cy="1081695"/>
            </a:xfrm>
            <a:custGeom>
              <a:avLst/>
              <a:gdLst/>
              <a:ahLst/>
              <a:cxnLst>
                <a:cxn ang="0">
                  <a:pos x="573" y="20"/>
                </a:cxn>
                <a:cxn ang="0">
                  <a:pos x="523" y="24"/>
                </a:cxn>
                <a:cxn ang="0">
                  <a:pos x="475" y="46"/>
                </a:cxn>
                <a:cxn ang="0">
                  <a:pos x="425" y="58"/>
                </a:cxn>
                <a:cxn ang="0">
                  <a:pos x="375" y="68"/>
                </a:cxn>
                <a:cxn ang="0">
                  <a:pos x="325" y="80"/>
                </a:cxn>
                <a:cxn ang="0">
                  <a:pos x="274" y="101"/>
                </a:cxn>
                <a:cxn ang="0">
                  <a:pos x="227" y="125"/>
                </a:cxn>
                <a:cxn ang="0">
                  <a:pos x="176" y="154"/>
                </a:cxn>
                <a:cxn ang="0">
                  <a:pos x="126" y="195"/>
                </a:cxn>
                <a:cxn ang="0">
                  <a:pos x="76" y="254"/>
                </a:cxn>
                <a:cxn ang="0">
                  <a:pos x="33" y="312"/>
                </a:cxn>
                <a:cxn ang="0">
                  <a:pos x="50" y="302"/>
                </a:cxn>
                <a:cxn ang="0">
                  <a:pos x="100" y="235"/>
                </a:cxn>
                <a:cxn ang="0">
                  <a:pos x="150" y="183"/>
                </a:cxn>
                <a:cxn ang="0">
                  <a:pos x="200" y="149"/>
                </a:cxn>
                <a:cxn ang="0">
                  <a:pos x="248" y="118"/>
                </a:cxn>
                <a:cxn ang="0">
                  <a:pos x="298" y="101"/>
                </a:cxn>
                <a:cxn ang="0">
                  <a:pos x="348" y="82"/>
                </a:cxn>
                <a:cxn ang="0">
                  <a:pos x="399" y="72"/>
                </a:cxn>
                <a:cxn ang="0">
                  <a:pos x="449" y="63"/>
                </a:cxn>
                <a:cxn ang="0">
                  <a:pos x="497" y="41"/>
                </a:cxn>
                <a:cxn ang="0">
                  <a:pos x="547" y="32"/>
                </a:cxn>
                <a:cxn ang="0">
                  <a:pos x="597" y="29"/>
                </a:cxn>
                <a:cxn ang="0">
                  <a:pos x="597" y="0"/>
                </a:cxn>
                <a:cxn ang="0">
                  <a:pos x="547" y="0"/>
                </a:cxn>
                <a:cxn ang="0">
                  <a:pos x="497" y="8"/>
                </a:cxn>
                <a:cxn ang="0">
                  <a:pos x="449" y="34"/>
                </a:cxn>
                <a:cxn ang="0">
                  <a:pos x="399" y="44"/>
                </a:cxn>
                <a:cxn ang="0">
                  <a:pos x="348" y="56"/>
                </a:cxn>
                <a:cxn ang="0">
                  <a:pos x="298" y="72"/>
                </a:cxn>
                <a:cxn ang="0">
                  <a:pos x="248" y="89"/>
                </a:cxn>
                <a:cxn ang="0">
                  <a:pos x="200" y="123"/>
                </a:cxn>
                <a:cxn ang="0">
                  <a:pos x="150" y="154"/>
                </a:cxn>
                <a:cxn ang="0">
                  <a:pos x="100" y="209"/>
                </a:cxn>
                <a:cxn ang="0">
                  <a:pos x="50" y="274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26" y="312"/>
                </a:cxn>
                <a:cxn ang="0">
                  <a:pos x="74" y="252"/>
                </a:cxn>
                <a:cxn ang="0">
                  <a:pos x="124" y="192"/>
                </a:cxn>
                <a:cxn ang="0">
                  <a:pos x="174" y="149"/>
                </a:cxn>
                <a:cxn ang="0">
                  <a:pos x="224" y="120"/>
                </a:cxn>
                <a:cxn ang="0">
                  <a:pos x="274" y="96"/>
                </a:cxn>
                <a:cxn ang="0">
                  <a:pos x="322" y="75"/>
                </a:cxn>
                <a:cxn ang="0">
                  <a:pos x="372" y="63"/>
                </a:cxn>
                <a:cxn ang="0">
                  <a:pos x="423" y="53"/>
                </a:cxn>
                <a:cxn ang="0">
                  <a:pos x="473" y="41"/>
                </a:cxn>
                <a:cxn ang="0">
                  <a:pos x="523" y="20"/>
                </a:cxn>
                <a:cxn ang="0">
                  <a:pos x="573" y="15"/>
                </a:cxn>
                <a:cxn ang="0">
                  <a:pos x="597" y="15"/>
                </a:cxn>
              </a:cxnLst>
              <a:rect l="0" t="0" r="r" b="b"/>
              <a:pathLst>
                <a:path w="597" h="322">
                  <a:moveTo>
                    <a:pt x="597" y="17"/>
                  </a:moveTo>
                  <a:lnTo>
                    <a:pt x="573" y="20"/>
                  </a:lnTo>
                  <a:lnTo>
                    <a:pt x="549" y="20"/>
                  </a:lnTo>
                  <a:lnTo>
                    <a:pt x="523" y="24"/>
                  </a:lnTo>
                  <a:lnTo>
                    <a:pt x="499" y="27"/>
                  </a:lnTo>
                  <a:lnTo>
                    <a:pt x="475" y="46"/>
                  </a:lnTo>
                  <a:lnTo>
                    <a:pt x="449" y="51"/>
                  </a:lnTo>
                  <a:lnTo>
                    <a:pt x="425" y="58"/>
                  </a:lnTo>
                  <a:lnTo>
                    <a:pt x="399" y="60"/>
                  </a:lnTo>
                  <a:lnTo>
                    <a:pt x="375" y="68"/>
                  </a:lnTo>
                  <a:lnTo>
                    <a:pt x="348" y="70"/>
                  </a:lnTo>
                  <a:lnTo>
                    <a:pt x="325" y="80"/>
                  </a:lnTo>
                  <a:lnTo>
                    <a:pt x="301" y="89"/>
                  </a:lnTo>
                  <a:lnTo>
                    <a:pt x="274" y="101"/>
                  </a:lnTo>
                  <a:lnTo>
                    <a:pt x="251" y="106"/>
                  </a:lnTo>
                  <a:lnTo>
                    <a:pt x="227" y="125"/>
                  </a:lnTo>
                  <a:lnTo>
                    <a:pt x="200" y="137"/>
                  </a:lnTo>
                  <a:lnTo>
                    <a:pt x="176" y="154"/>
                  </a:lnTo>
                  <a:lnTo>
                    <a:pt x="150" y="171"/>
                  </a:lnTo>
                  <a:lnTo>
                    <a:pt x="126" y="195"/>
                  </a:lnTo>
                  <a:lnTo>
                    <a:pt x="102" y="223"/>
                  </a:lnTo>
                  <a:lnTo>
                    <a:pt x="76" y="254"/>
                  </a:lnTo>
                  <a:lnTo>
                    <a:pt x="52" y="288"/>
                  </a:lnTo>
                  <a:lnTo>
                    <a:pt x="33" y="312"/>
                  </a:lnTo>
                  <a:lnTo>
                    <a:pt x="43" y="310"/>
                  </a:lnTo>
                  <a:lnTo>
                    <a:pt x="50" y="302"/>
                  </a:lnTo>
                  <a:lnTo>
                    <a:pt x="76" y="266"/>
                  </a:lnTo>
                  <a:lnTo>
                    <a:pt x="100" y="235"/>
                  </a:lnTo>
                  <a:lnTo>
                    <a:pt x="124" y="207"/>
                  </a:lnTo>
                  <a:lnTo>
                    <a:pt x="150" y="183"/>
                  </a:lnTo>
                  <a:lnTo>
                    <a:pt x="174" y="166"/>
                  </a:lnTo>
                  <a:lnTo>
                    <a:pt x="200" y="149"/>
                  </a:lnTo>
                  <a:lnTo>
                    <a:pt x="224" y="135"/>
                  </a:lnTo>
                  <a:lnTo>
                    <a:pt x="248" y="118"/>
                  </a:lnTo>
                  <a:lnTo>
                    <a:pt x="274" y="113"/>
                  </a:lnTo>
                  <a:lnTo>
                    <a:pt x="298" y="101"/>
                  </a:lnTo>
                  <a:lnTo>
                    <a:pt x="325" y="89"/>
                  </a:lnTo>
                  <a:lnTo>
                    <a:pt x="348" y="82"/>
                  </a:lnTo>
                  <a:lnTo>
                    <a:pt x="372" y="80"/>
                  </a:lnTo>
                  <a:lnTo>
                    <a:pt x="399" y="72"/>
                  </a:lnTo>
                  <a:lnTo>
                    <a:pt x="423" y="70"/>
                  </a:lnTo>
                  <a:lnTo>
                    <a:pt x="449" y="63"/>
                  </a:lnTo>
                  <a:lnTo>
                    <a:pt x="473" y="56"/>
                  </a:lnTo>
                  <a:lnTo>
                    <a:pt x="497" y="41"/>
                  </a:lnTo>
                  <a:lnTo>
                    <a:pt x="523" y="36"/>
                  </a:lnTo>
                  <a:lnTo>
                    <a:pt x="547" y="32"/>
                  </a:lnTo>
                  <a:lnTo>
                    <a:pt x="573" y="34"/>
                  </a:lnTo>
                  <a:lnTo>
                    <a:pt x="597" y="29"/>
                  </a:lnTo>
                  <a:lnTo>
                    <a:pt x="597" y="17"/>
                  </a:lnTo>
                  <a:close/>
                  <a:moveTo>
                    <a:pt x="597" y="0"/>
                  </a:moveTo>
                  <a:lnTo>
                    <a:pt x="573" y="3"/>
                  </a:lnTo>
                  <a:lnTo>
                    <a:pt x="547" y="0"/>
                  </a:lnTo>
                  <a:lnTo>
                    <a:pt x="523" y="5"/>
                  </a:lnTo>
                  <a:lnTo>
                    <a:pt x="497" y="8"/>
                  </a:lnTo>
                  <a:lnTo>
                    <a:pt x="473" y="29"/>
                  </a:lnTo>
                  <a:lnTo>
                    <a:pt x="449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6"/>
                  </a:lnTo>
                  <a:lnTo>
                    <a:pt x="325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89"/>
                  </a:lnTo>
                  <a:lnTo>
                    <a:pt x="224" y="108"/>
                  </a:lnTo>
                  <a:lnTo>
                    <a:pt x="200" y="123"/>
                  </a:lnTo>
                  <a:lnTo>
                    <a:pt x="174" y="137"/>
                  </a:lnTo>
                  <a:lnTo>
                    <a:pt x="150" y="154"/>
                  </a:lnTo>
                  <a:lnTo>
                    <a:pt x="124" y="178"/>
                  </a:lnTo>
                  <a:lnTo>
                    <a:pt x="100" y="209"/>
                  </a:lnTo>
                  <a:lnTo>
                    <a:pt x="76" y="240"/>
                  </a:lnTo>
                  <a:lnTo>
                    <a:pt x="50" y="274"/>
                  </a:lnTo>
                  <a:lnTo>
                    <a:pt x="26" y="302"/>
                  </a:lnTo>
                  <a:lnTo>
                    <a:pt x="0" y="312"/>
                  </a:lnTo>
                  <a:lnTo>
                    <a:pt x="0" y="322"/>
                  </a:lnTo>
                  <a:lnTo>
                    <a:pt x="0" y="312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47" y="286"/>
                  </a:lnTo>
                  <a:lnTo>
                    <a:pt x="74" y="252"/>
                  </a:lnTo>
                  <a:lnTo>
                    <a:pt x="98" y="221"/>
                  </a:lnTo>
                  <a:lnTo>
                    <a:pt x="124" y="192"/>
                  </a:lnTo>
                  <a:lnTo>
                    <a:pt x="148" y="168"/>
                  </a:lnTo>
                  <a:lnTo>
                    <a:pt x="174" y="149"/>
                  </a:lnTo>
                  <a:lnTo>
                    <a:pt x="198" y="135"/>
                  </a:lnTo>
                  <a:lnTo>
                    <a:pt x="224" y="120"/>
                  </a:lnTo>
                  <a:lnTo>
                    <a:pt x="248" y="104"/>
                  </a:lnTo>
                  <a:lnTo>
                    <a:pt x="274" y="96"/>
                  </a:lnTo>
                  <a:lnTo>
                    <a:pt x="298" y="84"/>
                  </a:lnTo>
                  <a:lnTo>
                    <a:pt x="322" y="75"/>
                  </a:lnTo>
                  <a:lnTo>
                    <a:pt x="348" y="65"/>
                  </a:lnTo>
                  <a:lnTo>
                    <a:pt x="372" y="63"/>
                  </a:lnTo>
                  <a:lnTo>
                    <a:pt x="399" y="56"/>
                  </a:lnTo>
                  <a:lnTo>
                    <a:pt x="423" y="53"/>
                  </a:lnTo>
                  <a:lnTo>
                    <a:pt x="446" y="46"/>
                  </a:lnTo>
                  <a:lnTo>
                    <a:pt x="473" y="41"/>
                  </a:lnTo>
                  <a:lnTo>
                    <a:pt x="497" y="22"/>
                  </a:lnTo>
                  <a:lnTo>
                    <a:pt x="523" y="20"/>
                  </a:lnTo>
                  <a:lnTo>
                    <a:pt x="547" y="15"/>
                  </a:lnTo>
                  <a:lnTo>
                    <a:pt x="573" y="15"/>
                  </a:lnTo>
                  <a:lnTo>
                    <a:pt x="597" y="12"/>
                  </a:lnTo>
                  <a:lnTo>
                    <a:pt x="597" y="1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BCBD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7" name="Freeform 636"/>
            <p:cNvSpPr>
              <a:spLocks noEditPoints="1"/>
            </p:cNvSpPr>
            <p:nvPr/>
          </p:nvSpPr>
          <p:spPr bwMode="auto">
            <a:xfrm>
              <a:off x="4526544" y="1231900"/>
              <a:ext cx="2005503" cy="1081695"/>
            </a:xfrm>
            <a:custGeom>
              <a:avLst/>
              <a:gdLst/>
              <a:ahLst/>
              <a:cxnLst>
                <a:cxn ang="0">
                  <a:pos x="573" y="20"/>
                </a:cxn>
                <a:cxn ang="0">
                  <a:pos x="523" y="24"/>
                </a:cxn>
                <a:cxn ang="0">
                  <a:pos x="475" y="46"/>
                </a:cxn>
                <a:cxn ang="0">
                  <a:pos x="425" y="58"/>
                </a:cxn>
                <a:cxn ang="0">
                  <a:pos x="375" y="68"/>
                </a:cxn>
                <a:cxn ang="0">
                  <a:pos x="325" y="80"/>
                </a:cxn>
                <a:cxn ang="0">
                  <a:pos x="274" y="101"/>
                </a:cxn>
                <a:cxn ang="0">
                  <a:pos x="227" y="125"/>
                </a:cxn>
                <a:cxn ang="0">
                  <a:pos x="176" y="154"/>
                </a:cxn>
                <a:cxn ang="0">
                  <a:pos x="126" y="195"/>
                </a:cxn>
                <a:cxn ang="0">
                  <a:pos x="76" y="254"/>
                </a:cxn>
                <a:cxn ang="0">
                  <a:pos x="33" y="312"/>
                </a:cxn>
                <a:cxn ang="0">
                  <a:pos x="50" y="302"/>
                </a:cxn>
                <a:cxn ang="0">
                  <a:pos x="100" y="235"/>
                </a:cxn>
                <a:cxn ang="0">
                  <a:pos x="150" y="183"/>
                </a:cxn>
                <a:cxn ang="0">
                  <a:pos x="200" y="149"/>
                </a:cxn>
                <a:cxn ang="0">
                  <a:pos x="248" y="118"/>
                </a:cxn>
                <a:cxn ang="0">
                  <a:pos x="298" y="101"/>
                </a:cxn>
                <a:cxn ang="0">
                  <a:pos x="348" y="82"/>
                </a:cxn>
                <a:cxn ang="0">
                  <a:pos x="399" y="72"/>
                </a:cxn>
                <a:cxn ang="0">
                  <a:pos x="449" y="63"/>
                </a:cxn>
                <a:cxn ang="0">
                  <a:pos x="497" y="41"/>
                </a:cxn>
                <a:cxn ang="0">
                  <a:pos x="547" y="32"/>
                </a:cxn>
                <a:cxn ang="0">
                  <a:pos x="597" y="29"/>
                </a:cxn>
                <a:cxn ang="0">
                  <a:pos x="597" y="0"/>
                </a:cxn>
                <a:cxn ang="0">
                  <a:pos x="547" y="0"/>
                </a:cxn>
                <a:cxn ang="0">
                  <a:pos x="497" y="8"/>
                </a:cxn>
                <a:cxn ang="0">
                  <a:pos x="449" y="34"/>
                </a:cxn>
                <a:cxn ang="0">
                  <a:pos x="399" y="44"/>
                </a:cxn>
                <a:cxn ang="0">
                  <a:pos x="348" y="56"/>
                </a:cxn>
                <a:cxn ang="0">
                  <a:pos x="298" y="72"/>
                </a:cxn>
                <a:cxn ang="0">
                  <a:pos x="248" y="89"/>
                </a:cxn>
                <a:cxn ang="0">
                  <a:pos x="200" y="123"/>
                </a:cxn>
                <a:cxn ang="0">
                  <a:pos x="150" y="154"/>
                </a:cxn>
                <a:cxn ang="0">
                  <a:pos x="100" y="209"/>
                </a:cxn>
                <a:cxn ang="0">
                  <a:pos x="50" y="274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26" y="312"/>
                </a:cxn>
                <a:cxn ang="0">
                  <a:pos x="74" y="252"/>
                </a:cxn>
                <a:cxn ang="0">
                  <a:pos x="124" y="192"/>
                </a:cxn>
                <a:cxn ang="0">
                  <a:pos x="174" y="149"/>
                </a:cxn>
                <a:cxn ang="0">
                  <a:pos x="224" y="120"/>
                </a:cxn>
                <a:cxn ang="0">
                  <a:pos x="274" y="96"/>
                </a:cxn>
                <a:cxn ang="0">
                  <a:pos x="322" y="75"/>
                </a:cxn>
                <a:cxn ang="0">
                  <a:pos x="372" y="63"/>
                </a:cxn>
                <a:cxn ang="0">
                  <a:pos x="423" y="53"/>
                </a:cxn>
                <a:cxn ang="0">
                  <a:pos x="473" y="41"/>
                </a:cxn>
                <a:cxn ang="0">
                  <a:pos x="523" y="20"/>
                </a:cxn>
                <a:cxn ang="0">
                  <a:pos x="573" y="15"/>
                </a:cxn>
                <a:cxn ang="0">
                  <a:pos x="597" y="15"/>
                </a:cxn>
              </a:cxnLst>
              <a:rect l="0" t="0" r="r" b="b"/>
              <a:pathLst>
                <a:path w="597" h="322">
                  <a:moveTo>
                    <a:pt x="597" y="17"/>
                  </a:moveTo>
                  <a:lnTo>
                    <a:pt x="573" y="20"/>
                  </a:lnTo>
                  <a:lnTo>
                    <a:pt x="549" y="20"/>
                  </a:lnTo>
                  <a:lnTo>
                    <a:pt x="523" y="24"/>
                  </a:lnTo>
                  <a:lnTo>
                    <a:pt x="499" y="27"/>
                  </a:lnTo>
                  <a:lnTo>
                    <a:pt x="475" y="46"/>
                  </a:lnTo>
                  <a:lnTo>
                    <a:pt x="449" y="51"/>
                  </a:lnTo>
                  <a:lnTo>
                    <a:pt x="425" y="58"/>
                  </a:lnTo>
                  <a:lnTo>
                    <a:pt x="399" y="60"/>
                  </a:lnTo>
                  <a:lnTo>
                    <a:pt x="375" y="68"/>
                  </a:lnTo>
                  <a:lnTo>
                    <a:pt x="348" y="70"/>
                  </a:lnTo>
                  <a:lnTo>
                    <a:pt x="325" y="80"/>
                  </a:lnTo>
                  <a:lnTo>
                    <a:pt x="301" y="89"/>
                  </a:lnTo>
                  <a:lnTo>
                    <a:pt x="274" y="101"/>
                  </a:lnTo>
                  <a:lnTo>
                    <a:pt x="251" y="106"/>
                  </a:lnTo>
                  <a:lnTo>
                    <a:pt x="227" y="125"/>
                  </a:lnTo>
                  <a:lnTo>
                    <a:pt x="200" y="137"/>
                  </a:lnTo>
                  <a:lnTo>
                    <a:pt x="176" y="154"/>
                  </a:lnTo>
                  <a:lnTo>
                    <a:pt x="150" y="171"/>
                  </a:lnTo>
                  <a:lnTo>
                    <a:pt x="126" y="195"/>
                  </a:lnTo>
                  <a:lnTo>
                    <a:pt x="102" y="223"/>
                  </a:lnTo>
                  <a:lnTo>
                    <a:pt x="76" y="254"/>
                  </a:lnTo>
                  <a:lnTo>
                    <a:pt x="52" y="288"/>
                  </a:lnTo>
                  <a:lnTo>
                    <a:pt x="33" y="312"/>
                  </a:lnTo>
                  <a:lnTo>
                    <a:pt x="43" y="310"/>
                  </a:lnTo>
                  <a:lnTo>
                    <a:pt x="50" y="302"/>
                  </a:lnTo>
                  <a:lnTo>
                    <a:pt x="76" y="266"/>
                  </a:lnTo>
                  <a:lnTo>
                    <a:pt x="100" y="235"/>
                  </a:lnTo>
                  <a:lnTo>
                    <a:pt x="124" y="207"/>
                  </a:lnTo>
                  <a:lnTo>
                    <a:pt x="150" y="183"/>
                  </a:lnTo>
                  <a:lnTo>
                    <a:pt x="174" y="166"/>
                  </a:lnTo>
                  <a:lnTo>
                    <a:pt x="200" y="149"/>
                  </a:lnTo>
                  <a:lnTo>
                    <a:pt x="224" y="135"/>
                  </a:lnTo>
                  <a:lnTo>
                    <a:pt x="248" y="118"/>
                  </a:lnTo>
                  <a:lnTo>
                    <a:pt x="274" y="113"/>
                  </a:lnTo>
                  <a:lnTo>
                    <a:pt x="298" y="101"/>
                  </a:lnTo>
                  <a:lnTo>
                    <a:pt x="325" y="89"/>
                  </a:lnTo>
                  <a:lnTo>
                    <a:pt x="348" y="82"/>
                  </a:lnTo>
                  <a:lnTo>
                    <a:pt x="372" y="80"/>
                  </a:lnTo>
                  <a:lnTo>
                    <a:pt x="399" y="72"/>
                  </a:lnTo>
                  <a:lnTo>
                    <a:pt x="423" y="70"/>
                  </a:lnTo>
                  <a:lnTo>
                    <a:pt x="449" y="63"/>
                  </a:lnTo>
                  <a:lnTo>
                    <a:pt x="473" y="56"/>
                  </a:lnTo>
                  <a:lnTo>
                    <a:pt x="497" y="41"/>
                  </a:lnTo>
                  <a:lnTo>
                    <a:pt x="523" y="36"/>
                  </a:lnTo>
                  <a:lnTo>
                    <a:pt x="547" y="32"/>
                  </a:lnTo>
                  <a:lnTo>
                    <a:pt x="573" y="34"/>
                  </a:lnTo>
                  <a:lnTo>
                    <a:pt x="597" y="29"/>
                  </a:lnTo>
                  <a:lnTo>
                    <a:pt x="597" y="17"/>
                  </a:lnTo>
                  <a:moveTo>
                    <a:pt x="597" y="0"/>
                  </a:moveTo>
                  <a:lnTo>
                    <a:pt x="573" y="3"/>
                  </a:lnTo>
                  <a:lnTo>
                    <a:pt x="547" y="0"/>
                  </a:lnTo>
                  <a:lnTo>
                    <a:pt x="523" y="5"/>
                  </a:lnTo>
                  <a:lnTo>
                    <a:pt x="497" y="8"/>
                  </a:lnTo>
                  <a:lnTo>
                    <a:pt x="473" y="29"/>
                  </a:lnTo>
                  <a:lnTo>
                    <a:pt x="449" y="34"/>
                  </a:lnTo>
                  <a:lnTo>
                    <a:pt x="423" y="41"/>
                  </a:lnTo>
                  <a:lnTo>
                    <a:pt x="399" y="44"/>
                  </a:lnTo>
                  <a:lnTo>
                    <a:pt x="372" y="51"/>
                  </a:lnTo>
                  <a:lnTo>
                    <a:pt x="348" y="56"/>
                  </a:lnTo>
                  <a:lnTo>
                    <a:pt x="325" y="63"/>
                  </a:lnTo>
                  <a:lnTo>
                    <a:pt x="298" y="72"/>
                  </a:lnTo>
                  <a:lnTo>
                    <a:pt x="274" y="84"/>
                  </a:lnTo>
                  <a:lnTo>
                    <a:pt x="248" y="89"/>
                  </a:lnTo>
                  <a:lnTo>
                    <a:pt x="224" y="108"/>
                  </a:lnTo>
                  <a:lnTo>
                    <a:pt x="200" y="123"/>
                  </a:lnTo>
                  <a:lnTo>
                    <a:pt x="174" y="137"/>
                  </a:lnTo>
                  <a:lnTo>
                    <a:pt x="150" y="154"/>
                  </a:lnTo>
                  <a:lnTo>
                    <a:pt x="124" y="178"/>
                  </a:lnTo>
                  <a:lnTo>
                    <a:pt x="100" y="209"/>
                  </a:lnTo>
                  <a:lnTo>
                    <a:pt x="76" y="240"/>
                  </a:lnTo>
                  <a:lnTo>
                    <a:pt x="50" y="274"/>
                  </a:lnTo>
                  <a:lnTo>
                    <a:pt x="26" y="302"/>
                  </a:lnTo>
                  <a:lnTo>
                    <a:pt x="0" y="312"/>
                  </a:lnTo>
                  <a:lnTo>
                    <a:pt x="0" y="322"/>
                  </a:lnTo>
                  <a:lnTo>
                    <a:pt x="0" y="312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47" y="286"/>
                  </a:lnTo>
                  <a:lnTo>
                    <a:pt x="74" y="252"/>
                  </a:lnTo>
                  <a:lnTo>
                    <a:pt x="98" y="221"/>
                  </a:lnTo>
                  <a:lnTo>
                    <a:pt x="124" y="192"/>
                  </a:lnTo>
                  <a:lnTo>
                    <a:pt x="148" y="168"/>
                  </a:lnTo>
                  <a:lnTo>
                    <a:pt x="174" y="149"/>
                  </a:lnTo>
                  <a:lnTo>
                    <a:pt x="198" y="135"/>
                  </a:lnTo>
                  <a:lnTo>
                    <a:pt x="224" y="120"/>
                  </a:lnTo>
                  <a:lnTo>
                    <a:pt x="248" y="104"/>
                  </a:lnTo>
                  <a:lnTo>
                    <a:pt x="274" y="96"/>
                  </a:lnTo>
                  <a:lnTo>
                    <a:pt x="298" y="84"/>
                  </a:lnTo>
                  <a:lnTo>
                    <a:pt x="322" y="75"/>
                  </a:lnTo>
                  <a:lnTo>
                    <a:pt x="348" y="65"/>
                  </a:lnTo>
                  <a:lnTo>
                    <a:pt x="372" y="63"/>
                  </a:lnTo>
                  <a:lnTo>
                    <a:pt x="399" y="56"/>
                  </a:lnTo>
                  <a:lnTo>
                    <a:pt x="423" y="53"/>
                  </a:lnTo>
                  <a:lnTo>
                    <a:pt x="446" y="46"/>
                  </a:lnTo>
                  <a:lnTo>
                    <a:pt x="473" y="41"/>
                  </a:lnTo>
                  <a:lnTo>
                    <a:pt x="497" y="22"/>
                  </a:lnTo>
                  <a:lnTo>
                    <a:pt x="523" y="20"/>
                  </a:lnTo>
                  <a:lnTo>
                    <a:pt x="547" y="15"/>
                  </a:lnTo>
                  <a:lnTo>
                    <a:pt x="573" y="15"/>
                  </a:lnTo>
                  <a:lnTo>
                    <a:pt x="597" y="12"/>
                  </a:lnTo>
                  <a:lnTo>
                    <a:pt x="597" y="15"/>
                  </a:lnTo>
                  <a:lnTo>
                    <a:pt x="5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8" name="Freeform 637"/>
            <p:cNvSpPr>
              <a:spLocks/>
            </p:cNvSpPr>
            <p:nvPr/>
          </p:nvSpPr>
          <p:spPr bwMode="auto">
            <a:xfrm>
              <a:off x="4613886" y="1272212"/>
              <a:ext cx="1918162" cy="1007791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47" y="3"/>
                </a:cxn>
                <a:cxn ang="0">
                  <a:pos x="521" y="3"/>
                </a:cxn>
                <a:cxn ang="0">
                  <a:pos x="497" y="8"/>
                </a:cxn>
                <a:cxn ang="0">
                  <a:pos x="471" y="10"/>
                </a:cxn>
                <a:cxn ang="0">
                  <a:pos x="447" y="29"/>
                </a:cxn>
                <a:cxn ang="0">
                  <a:pos x="420" y="34"/>
                </a:cxn>
                <a:cxn ang="0">
                  <a:pos x="397" y="41"/>
                </a:cxn>
                <a:cxn ang="0">
                  <a:pos x="373" y="44"/>
                </a:cxn>
                <a:cxn ang="0">
                  <a:pos x="346" y="51"/>
                </a:cxn>
                <a:cxn ang="0">
                  <a:pos x="322" y="53"/>
                </a:cxn>
                <a:cxn ang="0">
                  <a:pos x="296" y="63"/>
                </a:cxn>
                <a:cxn ang="0">
                  <a:pos x="272" y="72"/>
                </a:cxn>
                <a:cxn ang="0">
                  <a:pos x="248" y="84"/>
                </a:cxn>
                <a:cxn ang="0">
                  <a:pos x="222" y="92"/>
                </a:cxn>
                <a:cxn ang="0">
                  <a:pos x="198" y="108"/>
                </a:cxn>
                <a:cxn ang="0">
                  <a:pos x="172" y="123"/>
                </a:cxn>
                <a:cxn ang="0">
                  <a:pos x="148" y="137"/>
                </a:cxn>
                <a:cxn ang="0">
                  <a:pos x="122" y="156"/>
                </a:cxn>
                <a:cxn ang="0">
                  <a:pos x="98" y="180"/>
                </a:cxn>
                <a:cxn ang="0">
                  <a:pos x="72" y="209"/>
                </a:cxn>
                <a:cxn ang="0">
                  <a:pos x="48" y="240"/>
                </a:cxn>
                <a:cxn ang="0">
                  <a:pos x="21" y="274"/>
                </a:cxn>
                <a:cxn ang="0">
                  <a:pos x="0" y="300"/>
                </a:cxn>
                <a:cxn ang="0">
                  <a:pos x="7" y="300"/>
                </a:cxn>
                <a:cxn ang="0">
                  <a:pos x="26" y="276"/>
                </a:cxn>
                <a:cxn ang="0">
                  <a:pos x="50" y="242"/>
                </a:cxn>
                <a:cxn ang="0">
                  <a:pos x="76" y="211"/>
                </a:cxn>
                <a:cxn ang="0">
                  <a:pos x="100" y="183"/>
                </a:cxn>
                <a:cxn ang="0">
                  <a:pos x="124" y="159"/>
                </a:cxn>
                <a:cxn ang="0">
                  <a:pos x="150" y="142"/>
                </a:cxn>
                <a:cxn ang="0">
                  <a:pos x="174" y="125"/>
                </a:cxn>
                <a:cxn ang="0">
                  <a:pos x="201" y="113"/>
                </a:cxn>
                <a:cxn ang="0">
                  <a:pos x="225" y="94"/>
                </a:cxn>
                <a:cxn ang="0">
                  <a:pos x="248" y="89"/>
                </a:cxn>
                <a:cxn ang="0">
                  <a:pos x="275" y="77"/>
                </a:cxn>
                <a:cxn ang="0">
                  <a:pos x="299" y="68"/>
                </a:cxn>
                <a:cxn ang="0">
                  <a:pos x="322" y="58"/>
                </a:cxn>
                <a:cxn ang="0">
                  <a:pos x="349" y="56"/>
                </a:cxn>
                <a:cxn ang="0">
                  <a:pos x="373" y="48"/>
                </a:cxn>
                <a:cxn ang="0">
                  <a:pos x="399" y="46"/>
                </a:cxn>
                <a:cxn ang="0">
                  <a:pos x="423" y="39"/>
                </a:cxn>
                <a:cxn ang="0">
                  <a:pos x="449" y="34"/>
                </a:cxn>
                <a:cxn ang="0">
                  <a:pos x="473" y="15"/>
                </a:cxn>
                <a:cxn ang="0">
                  <a:pos x="497" y="12"/>
                </a:cxn>
                <a:cxn ang="0">
                  <a:pos x="523" y="8"/>
                </a:cxn>
                <a:cxn ang="0">
                  <a:pos x="547" y="8"/>
                </a:cxn>
                <a:cxn ang="0">
                  <a:pos x="571" y="5"/>
                </a:cxn>
                <a:cxn ang="0">
                  <a:pos x="571" y="3"/>
                </a:cxn>
                <a:cxn ang="0">
                  <a:pos x="571" y="0"/>
                </a:cxn>
              </a:cxnLst>
              <a:rect l="0" t="0" r="r" b="b"/>
              <a:pathLst>
                <a:path w="571" h="300">
                  <a:moveTo>
                    <a:pt x="571" y="0"/>
                  </a:moveTo>
                  <a:lnTo>
                    <a:pt x="547" y="3"/>
                  </a:lnTo>
                  <a:lnTo>
                    <a:pt x="521" y="3"/>
                  </a:lnTo>
                  <a:lnTo>
                    <a:pt x="497" y="8"/>
                  </a:lnTo>
                  <a:lnTo>
                    <a:pt x="471" y="10"/>
                  </a:lnTo>
                  <a:lnTo>
                    <a:pt x="447" y="29"/>
                  </a:lnTo>
                  <a:lnTo>
                    <a:pt x="420" y="34"/>
                  </a:lnTo>
                  <a:lnTo>
                    <a:pt x="397" y="41"/>
                  </a:lnTo>
                  <a:lnTo>
                    <a:pt x="373" y="44"/>
                  </a:lnTo>
                  <a:lnTo>
                    <a:pt x="346" y="51"/>
                  </a:lnTo>
                  <a:lnTo>
                    <a:pt x="322" y="53"/>
                  </a:lnTo>
                  <a:lnTo>
                    <a:pt x="296" y="63"/>
                  </a:lnTo>
                  <a:lnTo>
                    <a:pt x="272" y="72"/>
                  </a:lnTo>
                  <a:lnTo>
                    <a:pt x="248" y="84"/>
                  </a:lnTo>
                  <a:lnTo>
                    <a:pt x="222" y="92"/>
                  </a:lnTo>
                  <a:lnTo>
                    <a:pt x="198" y="108"/>
                  </a:lnTo>
                  <a:lnTo>
                    <a:pt x="172" y="123"/>
                  </a:lnTo>
                  <a:lnTo>
                    <a:pt x="148" y="137"/>
                  </a:lnTo>
                  <a:lnTo>
                    <a:pt x="122" y="156"/>
                  </a:lnTo>
                  <a:lnTo>
                    <a:pt x="98" y="180"/>
                  </a:lnTo>
                  <a:lnTo>
                    <a:pt x="72" y="209"/>
                  </a:lnTo>
                  <a:lnTo>
                    <a:pt x="48" y="240"/>
                  </a:lnTo>
                  <a:lnTo>
                    <a:pt x="21" y="274"/>
                  </a:lnTo>
                  <a:lnTo>
                    <a:pt x="0" y="300"/>
                  </a:lnTo>
                  <a:lnTo>
                    <a:pt x="7" y="300"/>
                  </a:lnTo>
                  <a:lnTo>
                    <a:pt x="26" y="276"/>
                  </a:lnTo>
                  <a:lnTo>
                    <a:pt x="50" y="242"/>
                  </a:lnTo>
                  <a:lnTo>
                    <a:pt x="76" y="211"/>
                  </a:lnTo>
                  <a:lnTo>
                    <a:pt x="100" y="183"/>
                  </a:lnTo>
                  <a:lnTo>
                    <a:pt x="124" y="159"/>
                  </a:lnTo>
                  <a:lnTo>
                    <a:pt x="150" y="142"/>
                  </a:lnTo>
                  <a:lnTo>
                    <a:pt x="174" y="125"/>
                  </a:lnTo>
                  <a:lnTo>
                    <a:pt x="201" y="113"/>
                  </a:lnTo>
                  <a:lnTo>
                    <a:pt x="225" y="94"/>
                  </a:lnTo>
                  <a:lnTo>
                    <a:pt x="248" y="89"/>
                  </a:lnTo>
                  <a:lnTo>
                    <a:pt x="275" y="77"/>
                  </a:lnTo>
                  <a:lnTo>
                    <a:pt x="299" y="68"/>
                  </a:lnTo>
                  <a:lnTo>
                    <a:pt x="322" y="58"/>
                  </a:lnTo>
                  <a:lnTo>
                    <a:pt x="349" y="56"/>
                  </a:lnTo>
                  <a:lnTo>
                    <a:pt x="373" y="48"/>
                  </a:lnTo>
                  <a:lnTo>
                    <a:pt x="399" y="46"/>
                  </a:lnTo>
                  <a:lnTo>
                    <a:pt x="423" y="39"/>
                  </a:lnTo>
                  <a:lnTo>
                    <a:pt x="449" y="34"/>
                  </a:lnTo>
                  <a:lnTo>
                    <a:pt x="473" y="15"/>
                  </a:lnTo>
                  <a:lnTo>
                    <a:pt x="497" y="12"/>
                  </a:lnTo>
                  <a:lnTo>
                    <a:pt x="523" y="8"/>
                  </a:lnTo>
                  <a:lnTo>
                    <a:pt x="547" y="8"/>
                  </a:lnTo>
                  <a:lnTo>
                    <a:pt x="571" y="5"/>
                  </a:lnTo>
                  <a:lnTo>
                    <a:pt x="571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9" name="Freeform 638"/>
            <p:cNvSpPr>
              <a:spLocks/>
            </p:cNvSpPr>
            <p:nvPr/>
          </p:nvSpPr>
          <p:spPr bwMode="auto">
            <a:xfrm>
              <a:off x="4613886" y="1272212"/>
              <a:ext cx="1918162" cy="1007791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47" y="3"/>
                </a:cxn>
                <a:cxn ang="0">
                  <a:pos x="521" y="3"/>
                </a:cxn>
                <a:cxn ang="0">
                  <a:pos x="497" y="8"/>
                </a:cxn>
                <a:cxn ang="0">
                  <a:pos x="471" y="10"/>
                </a:cxn>
                <a:cxn ang="0">
                  <a:pos x="447" y="29"/>
                </a:cxn>
                <a:cxn ang="0">
                  <a:pos x="420" y="34"/>
                </a:cxn>
                <a:cxn ang="0">
                  <a:pos x="397" y="41"/>
                </a:cxn>
                <a:cxn ang="0">
                  <a:pos x="373" y="44"/>
                </a:cxn>
                <a:cxn ang="0">
                  <a:pos x="346" y="51"/>
                </a:cxn>
                <a:cxn ang="0">
                  <a:pos x="322" y="53"/>
                </a:cxn>
                <a:cxn ang="0">
                  <a:pos x="296" y="63"/>
                </a:cxn>
                <a:cxn ang="0">
                  <a:pos x="272" y="72"/>
                </a:cxn>
                <a:cxn ang="0">
                  <a:pos x="248" y="84"/>
                </a:cxn>
                <a:cxn ang="0">
                  <a:pos x="222" y="92"/>
                </a:cxn>
                <a:cxn ang="0">
                  <a:pos x="198" y="108"/>
                </a:cxn>
                <a:cxn ang="0">
                  <a:pos x="172" y="123"/>
                </a:cxn>
                <a:cxn ang="0">
                  <a:pos x="148" y="137"/>
                </a:cxn>
                <a:cxn ang="0">
                  <a:pos x="122" y="156"/>
                </a:cxn>
                <a:cxn ang="0">
                  <a:pos x="98" y="180"/>
                </a:cxn>
                <a:cxn ang="0">
                  <a:pos x="72" y="209"/>
                </a:cxn>
                <a:cxn ang="0">
                  <a:pos x="48" y="240"/>
                </a:cxn>
                <a:cxn ang="0">
                  <a:pos x="21" y="274"/>
                </a:cxn>
                <a:cxn ang="0">
                  <a:pos x="0" y="300"/>
                </a:cxn>
                <a:cxn ang="0">
                  <a:pos x="7" y="300"/>
                </a:cxn>
                <a:cxn ang="0">
                  <a:pos x="26" y="276"/>
                </a:cxn>
                <a:cxn ang="0">
                  <a:pos x="50" y="242"/>
                </a:cxn>
                <a:cxn ang="0">
                  <a:pos x="76" y="211"/>
                </a:cxn>
                <a:cxn ang="0">
                  <a:pos x="100" y="183"/>
                </a:cxn>
                <a:cxn ang="0">
                  <a:pos x="124" y="159"/>
                </a:cxn>
                <a:cxn ang="0">
                  <a:pos x="150" y="142"/>
                </a:cxn>
                <a:cxn ang="0">
                  <a:pos x="174" y="125"/>
                </a:cxn>
                <a:cxn ang="0">
                  <a:pos x="201" y="113"/>
                </a:cxn>
                <a:cxn ang="0">
                  <a:pos x="225" y="94"/>
                </a:cxn>
                <a:cxn ang="0">
                  <a:pos x="248" y="89"/>
                </a:cxn>
                <a:cxn ang="0">
                  <a:pos x="275" y="77"/>
                </a:cxn>
                <a:cxn ang="0">
                  <a:pos x="299" y="68"/>
                </a:cxn>
                <a:cxn ang="0">
                  <a:pos x="322" y="58"/>
                </a:cxn>
                <a:cxn ang="0">
                  <a:pos x="349" y="56"/>
                </a:cxn>
                <a:cxn ang="0">
                  <a:pos x="373" y="48"/>
                </a:cxn>
                <a:cxn ang="0">
                  <a:pos x="399" y="46"/>
                </a:cxn>
                <a:cxn ang="0">
                  <a:pos x="423" y="39"/>
                </a:cxn>
                <a:cxn ang="0">
                  <a:pos x="449" y="34"/>
                </a:cxn>
                <a:cxn ang="0">
                  <a:pos x="473" y="15"/>
                </a:cxn>
                <a:cxn ang="0">
                  <a:pos x="497" y="12"/>
                </a:cxn>
                <a:cxn ang="0">
                  <a:pos x="523" y="8"/>
                </a:cxn>
                <a:cxn ang="0">
                  <a:pos x="547" y="8"/>
                </a:cxn>
                <a:cxn ang="0">
                  <a:pos x="571" y="5"/>
                </a:cxn>
                <a:cxn ang="0">
                  <a:pos x="571" y="3"/>
                </a:cxn>
                <a:cxn ang="0">
                  <a:pos x="571" y="0"/>
                </a:cxn>
              </a:cxnLst>
              <a:rect l="0" t="0" r="r" b="b"/>
              <a:pathLst>
                <a:path w="571" h="300">
                  <a:moveTo>
                    <a:pt x="571" y="0"/>
                  </a:moveTo>
                  <a:lnTo>
                    <a:pt x="547" y="3"/>
                  </a:lnTo>
                  <a:lnTo>
                    <a:pt x="521" y="3"/>
                  </a:lnTo>
                  <a:lnTo>
                    <a:pt x="497" y="8"/>
                  </a:lnTo>
                  <a:lnTo>
                    <a:pt x="471" y="10"/>
                  </a:lnTo>
                  <a:lnTo>
                    <a:pt x="447" y="29"/>
                  </a:lnTo>
                  <a:lnTo>
                    <a:pt x="420" y="34"/>
                  </a:lnTo>
                  <a:lnTo>
                    <a:pt x="397" y="41"/>
                  </a:lnTo>
                  <a:lnTo>
                    <a:pt x="373" y="44"/>
                  </a:lnTo>
                  <a:lnTo>
                    <a:pt x="346" y="51"/>
                  </a:lnTo>
                  <a:lnTo>
                    <a:pt x="322" y="53"/>
                  </a:lnTo>
                  <a:lnTo>
                    <a:pt x="296" y="63"/>
                  </a:lnTo>
                  <a:lnTo>
                    <a:pt x="272" y="72"/>
                  </a:lnTo>
                  <a:lnTo>
                    <a:pt x="248" y="84"/>
                  </a:lnTo>
                  <a:lnTo>
                    <a:pt x="222" y="92"/>
                  </a:lnTo>
                  <a:lnTo>
                    <a:pt x="198" y="108"/>
                  </a:lnTo>
                  <a:lnTo>
                    <a:pt x="172" y="123"/>
                  </a:lnTo>
                  <a:lnTo>
                    <a:pt x="148" y="137"/>
                  </a:lnTo>
                  <a:lnTo>
                    <a:pt x="122" y="156"/>
                  </a:lnTo>
                  <a:lnTo>
                    <a:pt x="98" y="180"/>
                  </a:lnTo>
                  <a:lnTo>
                    <a:pt x="72" y="209"/>
                  </a:lnTo>
                  <a:lnTo>
                    <a:pt x="48" y="240"/>
                  </a:lnTo>
                  <a:lnTo>
                    <a:pt x="21" y="274"/>
                  </a:lnTo>
                  <a:lnTo>
                    <a:pt x="0" y="300"/>
                  </a:lnTo>
                  <a:lnTo>
                    <a:pt x="7" y="300"/>
                  </a:lnTo>
                  <a:lnTo>
                    <a:pt x="26" y="276"/>
                  </a:lnTo>
                  <a:lnTo>
                    <a:pt x="50" y="242"/>
                  </a:lnTo>
                  <a:lnTo>
                    <a:pt x="76" y="211"/>
                  </a:lnTo>
                  <a:lnTo>
                    <a:pt x="100" y="183"/>
                  </a:lnTo>
                  <a:lnTo>
                    <a:pt x="124" y="159"/>
                  </a:lnTo>
                  <a:lnTo>
                    <a:pt x="150" y="142"/>
                  </a:lnTo>
                  <a:lnTo>
                    <a:pt x="174" y="125"/>
                  </a:lnTo>
                  <a:lnTo>
                    <a:pt x="201" y="113"/>
                  </a:lnTo>
                  <a:lnTo>
                    <a:pt x="225" y="94"/>
                  </a:lnTo>
                  <a:lnTo>
                    <a:pt x="248" y="89"/>
                  </a:lnTo>
                  <a:lnTo>
                    <a:pt x="275" y="77"/>
                  </a:lnTo>
                  <a:lnTo>
                    <a:pt x="299" y="68"/>
                  </a:lnTo>
                  <a:lnTo>
                    <a:pt x="322" y="58"/>
                  </a:lnTo>
                  <a:lnTo>
                    <a:pt x="349" y="56"/>
                  </a:lnTo>
                  <a:lnTo>
                    <a:pt x="373" y="48"/>
                  </a:lnTo>
                  <a:lnTo>
                    <a:pt x="399" y="46"/>
                  </a:lnTo>
                  <a:lnTo>
                    <a:pt x="423" y="39"/>
                  </a:lnTo>
                  <a:lnTo>
                    <a:pt x="449" y="34"/>
                  </a:lnTo>
                  <a:lnTo>
                    <a:pt x="473" y="15"/>
                  </a:lnTo>
                  <a:lnTo>
                    <a:pt x="497" y="12"/>
                  </a:lnTo>
                  <a:lnTo>
                    <a:pt x="523" y="8"/>
                  </a:lnTo>
                  <a:lnTo>
                    <a:pt x="547" y="8"/>
                  </a:lnTo>
                  <a:lnTo>
                    <a:pt x="571" y="5"/>
                  </a:lnTo>
                  <a:lnTo>
                    <a:pt x="571" y="3"/>
                  </a:lnTo>
                  <a:lnTo>
                    <a:pt x="57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Freeform 639"/>
            <p:cNvSpPr>
              <a:spLocks/>
            </p:cNvSpPr>
            <p:nvPr/>
          </p:nvSpPr>
          <p:spPr bwMode="auto">
            <a:xfrm>
              <a:off x="4526544" y="2031414"/>
              <a:ext cx="2012222" cy="30569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6" y="91"/>
                </a:cxn>
                <a:cxn ang="0">
                  <a:pos x="50" y="88"/>
                </a:cxn>
                <a:cxn ang="0">
                  <a:pos x="76" y="88"/>
                </a:cxn>
                <a:cxn ang="0">
                  <a:pos x="100" y="88"/>
                </a:cxn>
                <a:cxn ang="0">
                  <a:pos x="124" y="84"/>
                </a:cxn>
                <a:cxn ang="0">
                  <a:pos x="150" y="81"/>
                </a:cxn>
                <a:cxn ang="0">
                  <a:pos x="174" y="79"/>
                </a:cxn>
                <a:cxn ang="0">
                  <a:pos x="200" y="79"/>
                </a:cxn>
                <a:cxn ang="0">
                  <a:pos x="224" y="79"/>
                </a:cxn>
                <a:cxn ang="0">
                  <a:pos x="251" y="74"/>
                </a:cxn>
                <a:cxn ang="0">
                  <a:pos x="274" y="69"/>
                </a:cxn>
                <a:cxn ang="0">
                  <a:pos x="298" y="69"/>
                </a:cxn>
                <a:cxn ang="0">
                  <a:pos x="325" y="69"/>
                </a:cxn>
                <a:cxn ang="0">
                  <a:pos x="348" y="64"/>
                </a:cxn>
                <a:cxn ang="0">
                  <a:pos x="375" y="60"/>
                </a:cxn>
                <a:cxn ang="0">
                  <a:pos x="399" y="57"/>
                </a:cxn>
                <a:cxn ang="0">
                  <a:pos x="425" y="50"/>
                </a:cxn>
                <a:cxn ang="0">
                  <a:pos x="449" y="45"/>
                </a:cxn>
                <a:cxn ang="0">
                  <a:pos x="473" y="40"/>
                </a:cxn>
                <a:cxn ang="0">
                  <a:pos x="499" y="33"/>
                </a:cxn>
                <a:cxn ang="0">
                  <a:pos x="523" y="28"/>
                </a:cxn>
                <a:cxn ang="0">
                  <a:pos x="549" y="21"/>
                </a:cxn>
                <a:cxn ang="0">
                  <a:pos x="573" y="12"/>
                </a:cxn>
                <a:cxn ang="0">
                  <a:pos x="599" y="4"/>
                </a:cxn>
                <a:cxn ang="0">
                  <a:pos x="597" y="0"/>
                </a:cxn>
                <a:cxn ang="0">
                  <a:pos x="571" y="7"/>
                </a:cxn>
                <a:cxn ang="0">
                  <a:pos x="547" y="16"/>
                </a:cxn>
                <a:cxn ang="0">
                  <a:pos x="523" y="24"/>
                </a:cxn>
                <a:cxn ang="0">
                  <a:pos x="497" y="28"/>
                </a:cxn>
                <a:cxn ang="0">
                  <a:pos x="473" y="36"/>
                </a:cxn>
                <a:cxn ang="0">
                  <a:pos x="449" y="40"/>
                </a:cxn>
                <a:cxn ang="0">
                  <a:pos x="423" y="45"/>
                </a:cxn>
                <a:cxn ang="0">
                  <a:pos x="399" y="52"/>
                </a:cxn>
                <a:cxn ang="0">
                  <a:pos x="372" y="55"/>
                </a:cxn>
                <a:cxn ang="0">
                  <a:pos x="348" y="60"/>
                </a:cxn>
                <a:cxn ang="0">
                  <a:pos x="325" y="64"/>
                </a:cxn>
                <a:cxn ang="0">
                  <a:pos x="298" y="64"/>
                </a:cxn>
                <a:cxn ang="0">
                  <a:pos x="274" y="64"/>
                </a:cxn>
                <a:cxn ang="0">
                  <a:pos x="248" y="69"/>
                </a:cxn>
                <a:cxn ang="0">
                  <a:pos x="224" y="74"/>
                </a:cxn>
                <a:cxn ang="0">
                  <a:pos x="200" y="74"/>
                </a:cxn>
                <a:cxn ang="0">
                  <a:pos x="174" y="74"/>
                </a:cxn>
                <a:cxn ang="0">
                  <a:pos x="150" y="76"/>
                </a:cxn>
                <a:cxn ang="0">
                  <a:pos x="124" y="79"/>
                </a:cxn>
                <a:cxn ang="0">
                  <a:pos x="100" y="84"/>
                </a:cxn>
                <a:cxn ang="0">
                  <a:pos x="76" y="84"/>
                </a:cxn>
                <a:cxn ang="0">
                  <a:pos x="50" y="84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0" y="91"/>
                </a:cxn>
              </a:cxnLst>
              <a:rect l="0" t="0" r="r" b="b"/>
              <a:pathLst>
                <a:path w="599" h="91">
                  <a:moveTo>
                    <a:pt x="0" y="91"/>
                  </a:moveTo>
                  <a:lnTo>
                    <a:pt x="26" y="91"/>
                  </a:lnTo>
                  <a:lnTo>
                    <a:pt x="50" y="88"/>
                  </a:lnTo>
                  <a:lnTo>
                    <a:pt x="76" y="88"/>
                  </a:lnTo>
                  <a:lnTo>
                    <a:pt x="100" y="88"/>
                  </a:lnTo>
                  <a:lnTo>
                    <a:pt x="124" y="84"/>
                  </a:lnTo>
                  <a:lnTo>
                    <a:pt x="150" y="81"/>
                  </a:lnTo>
                  <a:lnTo>
                    <a:pt x="174" y="79"/>
                  </a:lnTo>
                  <a:lnTo>
                    <a:pt x="200" y="79"/>
                  </a:lnTo>
                  <a:lnTo>
                    <a:pt x="224" y="79"/>
                  </a:lnTo>
                  <a:lnTo>
                    <a:pt x="251" y="74"/>
                  </a:lnTo>
                  <a:lnTo>
                    <a:pt x="274" y="69"/>
                  </a:lnTo>
                  <a:lnTo>
                    <a:pt x="298" y="69"/>
                  </a:lnTo>
                  <a:lnTo>
                    <a:pt x="325" y="69"/>
                  </a:lnTo>
                  <a:lnTo>
                    <a:pt x="348" y="64"/>
                  </a:lnTo>
                  <a:lnTo>
                    <a:pt x="375" y="60"/>
                  </a:lnTo>
                  <a:lnTo>
                    <a:pt x="399" y="57"/>
                  </a:lnTo>
                  <a:lnTo>
                    <a:pt x="425" y="50"/>
                  </a:lnTo>
                  <a:lnTo>
                    <a:pt x="449" y="45"/>
                  </a:lnTo>
                  <a:lnTo>
                    <a:pt x="473" y="40"/>
                  </a:lnTo>
                  <a:lnTo>
                    <a:pt x="499" y="33"/>
                  </a:lnTo>
                  <a:lnTo>
                    <a:pt x="523" y="28"/>
                  </a:lnTo>
                  <a:lnTo>
                    <a:pt x="549" y="21"/>
                  </a:lnTo>
                  <a:lnTo>
                    <a:pt x="573" y="12"/>
                  </a:lnTo>
                  <a:lnTo>
                    <a:pt x="599" y="4"/>
                  </a:lnTo>
                  <a:lnTo>
                    <a:pt x="597" y="0"/>
                  </a:lnTo>
                  <a:lnTo>
                    <a:pt x="571" y="7"/>
                  </a:lnTo>
                  <a:lnTo>
                    <a:pt x="547" y="16"/>
                  </a:lnTo>
                  <a:lnTo>
                    <a:pt x="523" y="24"/>
                  </a:lnTo>
                  <a:lnTo>
                    <a:pt x="497" y="28"/>
                  </a:lnTo>
                  <a:lnTo>
                    <a:pt x="473" y="36"/>
                  </a:lnTo>
                  <a:lnTo>
                    <a:pt x="449" y="40"/>
                  </a:lnTo>
                  <a:lnTo>
                    <a:pt x="423" y="45"/>
                  </a:lnTo>
                  <a:lnTo>
                    <a:pt x="399" y="52"/>
                  </a:lnTo>
                  <a:lnTo>
                    <a:pt x="372" y="55"/>
                  </a:lnTo>
                  <a:lnTo>
                    <a:pt x="348" y="60"/>
                  </a:lnTo>
                  <a:lnTo>
                    <a:pt x="325" y="64"/>
                  </a:lnTo>
                  <a:lnTo>
                    <a:pt x="298" y="64"/>
                  </a:lnTo>
                  <a:lnTo>
                    <a:pt x="274" y="64"/>
                  </a:lnTo>
                  <a:lnTo>
                    <a:pt x="248" y="69"/>
                  </a:lnTo>
                  <a:lnTo>
                    <a:pt x="224" y="74"/>
                  </a:lnTo>
                  <a:lnTo>
                    <a:pt x="200" y="74"/>
                  </a:lnTo>
                  <a:lnTo>
                    <a:pt x="174" y="74"/>
                  </a:lnTo>
                  <a:lnTo>
                    <a:pt x="150" y="76"/>
                  </a:lnTo>
                  <a:lnTo>
                    <a:pt x="124" y="79"/>
                  </a:lnTo>
                  <a:lnTo>
                    <a:pt x="100" y="84"/>
                  </a:lnTo>
                  <a:lnTo>
                    <a:pt x="76" y="84"/>
                  </a:lnTo>
                  <a:lnTo>
                    <a:pt x="50" y="84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3A53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6" name="Freeform 640"/>
            <p:cNvSpPr>
              <a:spLocks/>
            </p:cNvSpPr>
            <p:nvPr/>
          </p:nvSpPr>
          <p:spPr bwMode="auto">
            <a:xfrm>
              <a:off x="4526544" y="2031414"/>
              <a:ext cx="2012222" cy="30569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6" y="91"/>
                </a:cxn>
                <a:cxn ang="0">
                  <a:pos x="50" y="88"/>
                </a:cxn>
                <a:cxn ang="0">
                  <a:pos x="76" y="88"/>
                </a:cxn>
                <a:cxn ang="0">
                  <a:pos x="100" y="88"/>
                </a:cxn>
                <a:cxn ang="0">
                  <a:pos x="124" y="84"/>
                </a:cxn>
                <a:cxn ang="0">
                  <a:pos x="150" y="81"/>
                </a:cxn>
                <a:cxn ang="0">
                  <a:pos x="174" y="79"/>
                </a:cxn>
                <a:cxn ang="0">
                  <a:pos x="200" y="79"/>
                </a:cxn>
                <a:cxn ang="0">
                  <a:pos x="224" y="79"/>
                </a:cxn>
                <a:cxn ang="0">
                  <a:pos x="251" y="74"/>
                </a:cxn>
                <a:cxn ang="0">
                  <a:pos x="274" y="69"/>
                </a:cxn>
                <a:cxn ang="0">
                  <a:pos x="298" y="69"/>
                </a:cxn>
                <a:cxn ang="0">
                  <a:pos x="325" y="69"/>
                </a:cxn>
                <a:cxn ang="0">
                  <a:pos x="348" y="64"/>
                </a:cxn>
                <a:cxn ang="0">
                  <a:pos x="375" y="60"/>
                </a:cxn>
                <a:cxn ang="0">
                  <a:pos x="399" y="57"/>
                </a:cxn>
                <a:cxn ang="0">
                  <a:pos x="425" y="50"/>
                </a:cxn>
                <a:cxn ang="0">
                  <a:pos x="449" y="45"/>
                </a:cxn>
                <a:cxn ang="0">
                  <a:pos x="473" y="40"/>
                </a:cxn>
                <a:cxn ang="0">
                  <a:pos x="499" y="33"/>
                </a:cxn>
                <a:cxn ang="0">
                  <a:pos x="523" y="28"/>
                </a:cxn>
                <a:cxn ang="0">
                  <a:pos x="549" y="21"/>
                </a:cxn>
                <a:cxn ang="0">
                  <a:pos x="573" y="12"/>
                </a:cxn>
                <a:cxn ang="0">
                  <a:pos x="599" y="4"/>
                </a:cxn>
                <a:cxn ang="0">
                  <a:pos x="597" y="0"/>
                </a:cxn>
                <a:cxn ang="0">
                  <a:pos x="571" y="7"/>
                </a:cxn>
                <a:cxn ang="0">
                  <a:pos x="547" y="16"/>
                </a:cxn>
                <a:cxn ang="0">
                  <a:pos x="523" y="24"/>
                </a:cxn>
                <a:cxn ang="0">
                  <a:pos x="497" y="28"/>
                </a:cxn>
                <a:cxn ang="0">
                  <a:pos x="473" y="36"/>
                </a:cxn>
                <a:cxn ang="0">
                  <a:pos x="449" y="40"/>
                </a:cxn>
                <a:cxn ang="0">
                  <a:pos x="423" y="45"/>
                </a:cxn>
                <a:cxn ang="0">
                  <a:pos x="399" y="52"/>
                </a:cxn>
                <a:cxn ang="0">
                  <a:pos x="372" y="55"/>
                </a:cxn>
                <a:cxn ang="0">
                  <a:pos x="348" y="60"/>
                </a:cxn>
                <a:cxn ang="0">
                  <a:pos x="325" y="64"/>
                </a:cxn>
                <a:cxn ang="0">
                  <a:pos x="298" y="64"/>
                </a:cxn>
                <a:cxn ang="0">
                  <a:pos x="274" y="64"/>
                </a:cxn>
                <a:cxn ang="0">
                  <a:pos x="248" y="69"/>
                </a:cxn>
                <a:cxn ang="0">
                  <a:pos x="224" y="74"/>
                </a:cxn>
                <a:cxn ang="0">
                  <a:pos x="200" y="74"/>
                </a:cxn>
                <a:cxn ang="0">
                  <a:pos x="174" y="74"/>
                </a:cxn>
                <a:cxn ang="0">
                  <a:pos x="150" y="76"/>
                </a:cxn>
                <a:cxn ang="0">
                  <a:pos x="124" y="79"/>
                </a:cxn>
                <a:cxn ang="0">
                  <a:pos x="100" y="84"/>
                </a:cxn>
                <a:cxn ang="0">
                  <a:pos x="76" y="84"/>
                </a:cxn>
                <a:cxn ang="0">
                  <a:pos x="50" y="84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0" y="91"/>
                </a:cxn>
              </a:cxnLst>
              <a:rect l="0" t="0" r="r" b="b"/>
              <a:pathLst>
                <a:path w="599" h="91">
                  <a:moveTo>
                    <a:pt x="0" y="91"/>
                  </a:moveTo>
                  <a:lnTo>
                    <a:pt x="26" y="91"/>
                  </a:lnTo>
                  <a:lnTo>
                    <a:pt x="50" y="88"/>
                  </a:lnTo>
                  <a:lnTo>
                    <a:pt x="76" y="88"/>
                  </a:lnTo>
                  <a:lnTo>
                    <a:pt x="100" y="88"/>
                  </a:lnTo>
                  <a:lnTo>
                    <a:pt x="124" y="84"/>
                  </a:lnTo>
                  <a:lnTo>
                    <a:pt x="150" y="81"/>
                  </a:lnTo>
                  <a:lnTo>
                    <a:pt x="174" y="79"/>
                  </a:lnTo>
                  <a:lnTo>
                    <a:pt x="200" y="79"/>
                  </a:lnTo>
                  <a:lnTo>
                    <a:pt x="224" y="79"/>
                  </a:lnTo>
                  <a:lnTo>
                    <a:pt x="251" y="74"/>
                  </a:lnTo>
                  <a:lnTo>
                    <a:pt x="274" y="69"/>
                  </a:lnTo>
                  <a:lnTo>
                    <a:pt x="298" y="69"/>
                  </a:lnTo>
                  <a:lnTo>
                    <a:pt x="325" y="69"/>
                  </a:lnTo>
                  <a:lnTo>
                    <a:pt x="348" y="64"/>
                  </a:lnTo>
                  <a:lnTo>
                    <a:pt x="375" y="60"/>
                  </a:lnTo>
                  <a:lnTo>
                    <a:pt x="399" y="57"/>
                  </a:lnTo>
                  <a:lnTo>
                    <a:pt x="425" y="50"/>
                  </a:lnTo>
                  <a:lnTo>
                    <a:pt x="449" y="45"/>
                  </a:lnTo>
                  <a:lnTo>
                    <a:pt x="473" y="40"/>
                  </a:lnTo>
                  <a:lnTo>
                    <a:pt x="499" y="33"/>
                  </a:lnTo>
                  <a:lnTo>
                    <a:pt x="523" y="28"/>
                  </a:lnTo>
                  <a:lnTo>
                    <a:pt x="549" y="21"/>
                  </a:lnTo>
                  <a:lnTo>
                    <a:pt x="573" y="12"/>
                  </a:lnTo>
                  <a:lnTo>
                    <a:pt x="599" y="4"/>
                  </a:lnTo>
                  <a:lnTo>
                    <a:pt x="597" y="0"/>
                  </a:lnTo>
                  <a:lnTo>
                    <a:pt x="571" y="7"/>
                  </a:lnTo>
                  <a:lnTo>
                    <a:pt x="547" y="16"/>
                  </a:lnTo>
                  <a:lnTo>
                    <a:pt x="523" y="24"/>
                  </a:lnTo>
                  <a:lnTo>
                    <a:pt x="497" y="28"/>
                  </a:lnTo>
                  <a:lnTo>
                    <a:pt x="473" y="36"/>
                  </a:lnTo>
                  <a:lnTo>
                    <a:pt x="449" y="40"/>
                  </a:lnTo>
                  <a:lnTo>
                    <a:pt x="423" y="45"/>
                  </a:lnTo>
                  <a:lnTo>
                    <a:pt x="399" y="52"/>
                  </a:lnTo>
                  <a:lnTo>
                    <a:pt x="372" y="55"/>
                  </a:lnTo>
                  <a:lnTo>
                    <a:pt x="348" y="60"/>
                  </a:lnTo>
                  <a:lnTo>
                    <a:pt x="325" y="64"/>
                  </a:lnTo>
                  <a:lnTo>
                    <a:pt x="298" y="64"/>
                  </a:lnTo>
                  <a:lnTo>
                    <a:pt x="274" y="64"/>
                  </a:lnTo>
                  <a:lnTo>
                    <a:pt x="248" y="69"/>
                  </a:lnTo>
                  <a:lnTo>
                    <a:pt x="224" y="74"/>
                  </a:lnTo>
                  <a:lnTo>
                    <a:pt x="200" y="74"/>
                  </a:lnTo>
                  <a:lnTo>
                    <a:pt x="174" y="74"/>
                  </a:lnTo>
                  <a:lnTo>
                    <a:pt x="150" y="76"/>
                  </a:lnTo>
                  <a:lnTo>
                    <a:pt x="124" y="79"/>
                  </a:lnTo>
                  <a:lnTo>
                    <a:pt x="100" y="84"/>
                  </a:lnTo>
                  <a:lnTo>
                    <a:pt x="76" y="84"/>
                  </a:lnTo>
                  <a:lnTo>
                    <a:pt x="50" y="84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0" y="9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Freeform 641"/>
            <p:cNvSpPr>
              <a:spLocks noEditPoints="1"/>
            </p:cNvSpPr>
            <p:nvPr/>
          </p:nvSpPr>
          <p:spPr bwMode="auto">
            <a:xfrm>
              <a:off x="4526544" y="1933994"/>
              <a:ext cx="2005503" cy="443428"/>
            </a:xfrm>
            <a:custGeom>
              <a:avLst/>
              <a:gdLst/>
              <a:ahLst/>
              <a:cxnLst>
                <a:cxn ang="0">
                  <a:pos x="573" y="41"/>
                </a:cxn>
                <a:cxn ang="0">
                  <a:pos x="523" y="57"/>
                </a:cxn>
                <a:cxn ang="0">
                  <a:pos x="473" y="69"/>
                </a:cxn>
                <a:cxn ang="0">
                  <a:pos x="425" y="79"/>
                </a:cxn>
                <a:cxn ang="0">
                  <a:pos x="375" y="89"/>
                </a:cxn>
                <a:cxn ang="0">
                  <a:pos x="325" y="98"/>
                </a:cxn>
                <a:cxn ang="0">
                  <a:pos x="274" y="98"/>
                </a:cxn>
                <a:cxn ang="0">
                  <a:pos x="224" y="108"/>
                </a:cxn>
                <a:cxn ang="0">
                  <a:pos x="174" y="108"/>
                </a:cxn>
                <a:cxn ang="0">
                  <a:pos x="124" y="113"/>
                </a:cxn>
                <a:cxn ang="0">
                  <a:pos x="76" y="117"/>
                </a:cxn>
                <a:cxn ang="0">
                  <a:pos x="50" y="120"/>
                </a:cxn>
                <a:cxn ang="0">
                  <a:pos x="21" y="125"/>
                </a:cxn>
                <a:cxn ang="0">
                  <a:pos x="0" y="132"/>
                </a:cxn>
                <a:cxn ang="0">
                  <a:pos x="50" y="129"/>
                </a:cxn>
                <a:cxn ang="0">
                  <a:pos x="100" y="129"/>
                </a:cxn>
                <a:cxn ang="0">
                  <a:pos x="150" y="125"/>
                </a:cxn>
                <a:cxn ang="0">
                  <a:pos x="200" y="122"/>
                </a:cxn>
                <a:cxn ang="0">
                  <a:pos x="248" y="120"/>
                </a:cxn>
                <a:cxn ang="0">
                  <a:pos x="298" y="115"/>
                </a:cxn>
                <a:cxn ang="0">
                  <a:pos x="348" y="108"/>
                </a:cxn>
                <a:cxn ang="0">
                  <a:pos x="399" y="105"/>
                </a:cxn>
                <a:cxn ang="0">
                  <a:pos x="449" y="96"/>
                </a:cxn>
                <a:cxn ang="0">
                  <a:pos x="497" y="91"/>
                </a:cxn>
                <a:cxn ang="0">
                  <a:pos x="547" y="79"/>
                </a:cxn>
                <a:cxn ang="0">
                  <a:pos x="597" y="62"/>
                </a:cxn>
                <a:cxn ang="0">
                  <a:pos x="597" y="0"/>
                </a:cxn>
                <a:cxn ang="0">
                  <a:pos x="547" y="17"/>
                </a:cxn>
                <a:cxn ang="0">
                  <a:pos x="497" y="29"/>
                </a:cxn>
                <a:cxn ang="0">
                  <a:pos x="449" y="50"/>
                </a:cxn>
                <a:cxn ang="0">
                  <a:pos x="399" y="62"/>
                </a:cxn>
                <a:cxn ang="0">
                  <a:pos x="348" y="72"/>
                </a:cxn>
                <a:cxn ang="0">
                  <a:pos x="298" y="79"/>
                </a:cxn>
                <a:cxn ang="0">
                  <a:pos x="248" y="84"/>
                </a:cxn>
                <a:cxn ang="0">
                  <a:pos x="200" y="89"/>
                </a:cxn>
                <a:cxn ang="0">
                  <a:pos x="153" y="93"/>
                </a:cxn>
                <a:cxn ang="0">
                  <a:pos x="124" y="103"/>
                </a:cxn>
                <a:cxn ang="0">
                  <a:pos x="83" y="113"/>
                </a:cxn>
                <a:cxn ang="0">
                  <a:pos x="124" y="108"/>
                </a:cxn>
                <a:cxn ang="0">
                  <a:pos x="174" y="103"/>
                </a:cxn>
                <a:cxn ang="0">
                  <a:pos x="224" y="103"/>
                </a:cxn>
                <a:cxn ang="0">
                  <a:pos x="274" y="93"/>
                </a:cxn>
                <a:cxn ang="0">
                  <a:pos x="325" y="93"/>
                </a:cxn>
                <a:cxn ang="0">
                  <a:pos x="372" y="84"/>
                </a:cxn>
                <a:cxn ang="0">
                  <a:pos x="423" y="74"/>
                </a:cxn>
                <a:cxn ang="0">
                  <a:pos x="473" y="65"/>
                </a:cxn>
                <a:cxn ang="0">
                  <a:pos x="523" y="53"/>
                </a:cxn>
                <a:cxn ang="0">
                  <a:pos x="571" y="36"/>
                </a:cxn>
                <a:cxn ang="0">
                  <a:pos x="597" y="31"/>
                </a:cxn>
              </a:cxnLst>
              <a:rect l="0" t="0" r="r" b="b"/>
              <a:pathLst>
                <a:path w="597" h="132">
                  <a:moveTo>
                    <a:pt x="597" y="33"/>
                  </a:moveTo>
                  <a:lnTo>
                    <a:pt x="573" y="41"/>
                  </a:lnTo>
                  <a:lnTo>
                    <a:pt x="549" y="50"/>
                  </a:lnTo>
                  <a:lnTo>
                    <a:pt x="523" y="57"/>
                  </a:lnTo>
                  <a:lnTo>
                    <a:pt x="499" y="62"/>
                  </a:lnTo>
                  <a:lnTo>
                    <a:pt x="473" y="69"/>
                  </a:lnTo>
                  <a:lnTo>
                    <a:pt x="449" y="74"/>
                  </a:lnTo>
                  <a:lnTo>
                    <a:pt x="425" y="79"/>
                  </a:lnTo>
                  <a:lnTo>
                    <a:pt x="399" y="86"/>
                  </a:lnTo>
                  <a:lnTo>
                    <a:pt x="375" y="89"/>
                  </a:lnTo>
                  <a:lnTo>
                    <a:pt x="348" y="93"/>
                  </a:lnTo>
                  <a:lnTo>
                    <a:pt x="325" y="98"/>
                  </a:lnTo>
                  <a:lnTo>
                    <a:pt x="298" y="98"/>
                  </a:lnTo>
                  <a:lnTo>
                    <a:pt x="274" y="98"/>
                  </a:lnTo>
                  <a:lnTo>
                    <a:pt x="251" y="103"/>
                  </a:lnTo>
                  <a:lnTo>
                    <a:pt x="224" y="108"/>
                  </a:lnTo>
                  <a:lnTo>
                    <a:pt x="200" y="108"/>
                  </a:lnTo>
                  <a:lnTo>
                    <a:pt x="174" y="108"/>
                  </a:lnTo>
                  <a:lnTo>
                    <a:pt x="150" y="110"/>
                  </a:lnTo>
                  <a:lnTo>
                    <a:pt x="124" y="113"/>
                  </a:lnTo>
                  <a:lnTo>
                    <a:pt x="100" y="117"/>
                  </a:lnTo>
                  <a:lnTo>
                    <a:pt x="76" y="117"/>
                  </a:lnTo>
                  <a:lnTo>
                    <a:pt x="64" y="117"/>
                  </a:lnTo>
                  <a:lnTo>
                    <a:pt x="50" y="120"/>
                  </a:lnTo>
                  <a:lnTo>
                    <a:pt x="26" y="122"/>
                  </a:lnTo>
                  <a:lnTo>
                    <a:pt x="21" y="125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6" y="132"/>
                  </a:lnTo>
                  <a:lnTo>
                    <a:pt x="50" y="129"/>
                  </a:lnTo>
                  <a:lnTo>
                    <a:pt x="76" y="129"/>
                  </a:lnTo>
                  <a:lnTo>
                    <a:pt x="100" y="129"/>
                  </a:lnTo>
                  <a:lnTo>
                    <a:pt x="124" y="127"/>
                  </a:lnTo>
                  <a:lnTo>
                    <a:pt x="150" y="125"/>
                  </a:lnTo>
                  <a:lnTo>
                    <a:pt x="174" y="122"/>
                  </a:lnTo>
                  <a:lnTo>
                    <a:pt x="200" y="122"/>
                  </a:lnTo>
                  <a:lnTo>
                    <a:pt x="224" y="120"/>
                  </a:lnTo>
                  <a:lnTo>
                    <a:pt x="248" y="120"/>
                  </a:lnTo>
                  <a:lnTo>
                    <a:pt x="274" y="115"/>
                  </a:lnTo>
                  <a:lnTo>
                    <a:pt x="298" y="115"/>
                  </a:lnTo>
                  <a:lnTo>
                    <a:pt x="325" y="113"/>
                  </a:lnTo>
                  <a:lnTo>
                    <a:pt x="348" y="108"/>
                  </a:lnTo>
                  <a:lnTo>
                    <a:pt x="372" y="108"/>
                  </a:lnTo>
                  <a:lnTo>
                    <a:pt x="399" y="105"/>
                  </a:lnTo>
                  <a:lnTo>
                    <a:pt x="423" y="98"/>
                  </a:lnTo>
                  <a:lnTo>
                    <a:pt x="449" y="96"/>
                  </a:lnTo>
                  <a:lnTo>
                    <a:pt x="473" y="91"/>
                  </a:lnTo>
                  <a:lnTo>
                    <a:pt x="497" y="91"/>
                  </a:lnTo>
                  <a:lnTo>
                    <a:pt x="523" y="89"/>
                  </a:lnTo>
                  <a:lnTo>
                    <a:pt x="547" y="79"/>
                  </a:lnTo>
                  <a:lnTo>
                    <a:pt x="573" y="69"/>
                  </a:lnTo>
                  <a:lnTo>
                    <a:pt x="597" y="62"/>
                  </a:lnTo>
                  <a:lnTo>
                    <a:pt x="597" y="33"/>
                  </a:lnTo>
                  <a:close/>
                  <a:moveTo>
                    <a:pt x="597" y="0"/>
                  </a:moveTo>
                  <a:lnTo>
                    <a:pt x="573" y="7"/>
                  </a:lnTo>
                  <a:lnTo>
                    <a:pt x="547" y="17"/>
                  </a:lnTo>
                  <a:lnTo>
                    <a:pt x="523" y="24"/>
                  </a:lnTo>
                  <a:lnTo>
                    <a:pt x="497" y="29"/>
                  </a:lnTo>
                  <a:lnTo>
                    <a:pt x="473" y="45"/>
                  </a:lnTo>
                  <a:lnTo>
                    <a:pt x="449" y="50"/>
                  </a:lnTo>
                  <a:lnTo>
                    <a:pt x="423" y="55"/>
                  </a:lnTo>
                  <a:lnTo>
                    <a:pt x="399" y="62"/>
                  </a:lnTo>
                  <a:lnTo>
                    <a:pt x="372" y="65"/>
                  </a:lnTo>
                  <a:lnTo>
                    <a:pt x="348" y="72"/>
                  </a:lnTo>
                  <a:lnTo>
                    <a:pt x="325" y="77"/>
                  </a:lnTo>
                  <a:lnTo>
                    <a:pt x="298" y="79"/>
                  </a:lnTo>
                  <a:lnTo>
                    <a:pt x="274" y="79"/>
                  </a:lnTo>
                  <a:lnTo>
                    <a:pt x="248" y="84"/>
                  </a:lnTo>
                  <a:lnTo>
                    <a:pt x="224" y="89"/>
                  </a:lnTo>
                  <a:lnTo>
                    <a:pt x="200" y="89"/>
                  </a:lnTo>
                  <a:lnTo>
                    <a:pt x="174" y="91"/>
                  </a:lnTo>
                  <a:lnTo>
                    <a:pt x="153" y="93"/>
                  </a:lnTo>
                  <a:lnTo>
                    <a:pt x="150" y="93"/>
                  </a:lnTo>
                  <a:lnTo>
                    <a:pt x="124" y="103"/>
                  </a:lnTo>
                  <a:lnTo>
                    <a:pt x="100" y="108"/>
                  </a:lnTo>
                  <a:lnTo>
                    <a:pt x="83" y="113"/>
                  </a:lnTo>
                  <a:lnTo>
                    <a:pt x="100" y="113"/>
                  </a:lnTo>
                  <a:lnTo>
                    <a:pt x="124" y="108"/>
                  </a:lnTo>
                  <a:lnTo>
                    <a:pt x="150" y="105"/>
                  </a:lnTo>
                  <a:lnTo>
                    <a:pt x="174" y="103"/>
                  </a:lnTo>
                  <a:lnTo>
                    <a:pt x="200" y="103"/>
                  </a:lnTo>
                  <a:lnTo>
                    <a:pt x="224" y="103"/>
                  </a:lnTo>
                  <a:lnTo>
                    <a:pt x="248" y="98"/>
                  </a:lnTo>
                  <a:lnTo>
                    <a:pt x="274" y="93"/>
                  </a:lnTo>
                  <a:lnTo>
                    <a:pt x="298" y="93"/>
                  </a:lnTo>
                  <a:lnTo>
                    <a:pt x="325" y="93"/>
                  </a:lnTo>
                  <a:lnTo>
                    <a:pt x="348" y="89"/>
                  </a:lnTo>
                  <a:lnTo>
                    <a:pt x="372" y="84"/>
                  </a:lnTo>
                  <a:lnTo>
                    <a:pt x="399" y="81"/>
                  </a:lnTo>
                  <a:lnTo>
                    <a:pt x="423" y="74"/>
                  </a:lnTo>
                  <a:lnTo>
                    <a:pt x="449" y="69"/>
                  </a:lnTo>
                  <a:lnTo>
                    <a:pt x="473" y="65"/>
                  </a:lnTo>
                  <a:lnTo>
                    <a:pt x="497" y="57"/>
                  </a:lnTo>
                  <a:lnTo>
                    <a:pt x="523" y="53"/>
                  </a:lnTo>
                  <a:lnTo>
                    <a:pt x="547" y="45"/>
                  </a:lnTo>
                  <a:lnTo>
                    <a:pt x="571" y="36"/>
                  </a:lnTo>
                  <a:lnTo>
                    <a:pt x="597" y="29"/>
                  </a:lnTo>
                  <a:lnTo>
                    <a:pt x="597" y="3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B7BA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8" name="Freeform 642"/>
            <p:cNvSpPr>
              <a:spLocks noEditPoints="1"/>
            </p:cNvSpPr>
            <p:nvPr/>
          </p:nvSpPr>
          <p:spPr bwMode="auto">
            <a:xfrm>
              <a:off x="4526544" y="1933994"/>
              <a:ext cx="2005503" cy="443428"/>
            </a:xfrm>
            <a:custGeom>
              <a:avLst/>
              <a:gdLst/>
              <a:ahLst/>
              <a:cxnLst>
                <a:cxn ang="0">
                  <a:pos x="573" y="41"/>
                </a:cxn>
                <a:cxn ang="0">
                  <a:pos x="523" y="57"/>
                </a:cxn>
                <a:cxn ang="0">
                  <a:pos x="473" y="69"/>
                </a:cxn>
                <a:cxn ang="0">
                  <a:pos x="425" y="79"/>
                </a:cxn>
                <a:cxn ang="0">
                  <a:pos x="375" y="89"/>
                </a:cxn>
                <a:cxn ang="0">
                  <a:pos x="325" y="98"/>
                </a:cxn>
                <a:cxn ang="0">
                  <a:pos x="274" y="98"/>
                </a:cxn>
                <a:cxn ang="0">
                  <a:pos x="224" y="108"/>
                </a:cxn>
                <a:cxn ang="0">
                  <a:pos x="174" y="108"/>
                </a:cxn>
                <a:cxn ang="0">
                  <a:pos x="124" y="113"/>
                </a:cxn>
                <a:cxn ang="0">
                  <a:pos x="76" y="117"/>
                </a:cxn>
                <a:cxn ang="0">
                  <a:pos x="50" y="120"/>
                </a:cxn>
                <a:cxn ang="0">
                  <a:pos x="21" y="125"/>
                </a:cxn>
                <a:cxn ang="0">
                  <a:pos x="0" y="132"/>
                </a:cxn>
                <a:cxn ang="0">
                  <a:pos x="50" y="129"/>
                </a:cxn>
                <a:cxn ang="0">
                  <a:pos x="100" y="129"/>
                </a:cxn>
                <a:cxn ang="0">
                  <a:pos x="150" y="125"/>
                </a:cxn>
                <a:cxn ang="0">
                  <a:pos x="200" y="122"/>
                </a:cxn>
                <a:cxn ang="0">
                  <a:pos x="248" y="120"/>
                </a:cxn>
                <a:cxn ang="0">
                  <a:pos x="298" y="115"/>
                </a:cxn>
                <a:cxn ang="0">
                  <a:pos x="348" y="108"/>
                </a:cxn>
                <a:cxn ang="0">
                  <a:pos x="399" y="105"/>
                </a:cxn>
                <a:cxn ang="0">
                  <a:pos x="449" y="96"/>
                </a:cxn>
                <a:cxn ang="0">
                  <a:pos x="497" y="91"/>
                </a:cxn>
                <a:cxn ang="0">
                  <a:pos x="547" y="79"/>
                </a:cxn>
                <a:cxn ang="0">
                  <a:pos x="597" y="62"/>
                </a:cxn>
                <a:cxn ang="0">
                  <a:pos x="597" y="0"/>
                </a:cxn>
                <a:cxn ang="0">
                  <a:pos x="547" y="17"/>
                </a:cxn>
                <a:cxn ang="0">
                  <a:pos x="497" y="29"/>
                </a:cxn>
                <a:cxn ang="0">
                  <a:pos x="449" y="50"/>
                </a:cxn>
                <a:cxn ang="0">
                  <a:pos x="399" y="62"/>
                </a:cxn>
                <a:cxn ang="0">
                  <a:pos x="348" y="72"/>
                </a:cxn>
                <a:cxn ang="0">
                  <a:pos x="298" y="79"/>
                </a:cxn>
                <a:cxn ang="0">
                  <a:pos x="248" y="84"/>
                </a:cxn>
                <a:cxn ang="0">
                  <a:pos x="200" y="89"/>
                </a:cxn>
                <a:cxn ang="0">
                  <a:pos x="153" y="93"/>
                </a:cxn>
                <a:cxn ang="0">
                  <a:pos x="124" y="103"/>
                </a:cxn>
                <a:cxn ang="0">
                  <a:pos x="83" y="113"/>
                </a:cxn>
                <a:cxn ang="0">
                  <a:pos x="124" y="108"/>
                </a:cxn>
                <a:cxn ang="0">
                  <a:pos x="174" y="103"/>
                </a:cxn>
                <a:cxn ang="0">
                  <a:pos x="224" y="103"/>
                </a:cxn>
                <a:cxn ang="0">
                  <a:pos x="274" y="93"/>
                </a:cxn>
                <a:cxn ang="0">
                  <a:pos x="325" y="93"/>
                </a:cxn>
                <a:cxn ang="0">
                  <a:pos x="372" y="84"/>
                </a:cxn>
                <a:cxn ang="0">
                  <a:pos x="423" y="74"/>
                </a:cxn>
                <a:cxn ang="0">
                  <a:pos x="473" y="65"/>
                </a:cxn>
                <a:cxn ang="0">
                  <a:pos x="523" y="53"/>
                </a:cxn>
                <a:cxn ang="0">
                  <a:pos x="571" y="36"/>
                </a:cxn>
                <a:cxn ang="0">
                  <a:pos x="597" y="31"/>
                </a:cxn>
              </a:cxnLst>
              <a:rect l="0" t="0" r="r" b="b"/>
              <a:pathLst>
                <a:path w="597" h="132">
                  <a:moveTo>
                    <a:pt x="597" y="33"/>
                  </a:moveTo>
                  <a:lnTo>
                    <a:pt x="573" y="41"/>
                  </a:lnTo>
                  <a:lnTo>
                    <a:pt x="549" y="50"/>
                  </a:lnTo>
                  <a:lnTo>
                    <a:pt x="523" y="57"/>
                  </a:lnTo>
                  <a:lnTo>
                    <a:pt x="499" y="62"/>
                  </a:lnTo>
                  <a:lnTo>
                    <a:pt x="473" y="69"/>
                  </a:lnTo>
                  <a:lnTo>
                    <a:pt x="449" y="74"/>
                  </a:lnTo>
                  <a:lnTo>
                    <a:pt x="425" y="79"/>
                  </a:lnTo>
                  <a:lnTo>
                    <a:pt x="399" y="86"/>
                  </a:lnTo>
                  <a:lnTo>
                    <a:pt x="375" y="89"/>
                  </a:lnTo>
                  <a:lnTo>
                    <a:pt x="348" y="93"/>
                  </a:lnTo>
                  <a:lnTo>
                    <a:pt x="325" y="98"/>
                  </a:lnTo>
                  <a:lnTo>
                    <a:pt x="298" y="98"/>
                  </a:lnTo>
                  <a:lnTo>
                    <a:pt x="274" y="98"/>
                  </a:lnTo>
                  <a:lnTo>
                    <a:pt x="251" y="103"/>
                  </a:lnTo>
                  <a:lnTo>
                    <a:pt x="224" y="108"/>
                  </a:lnTo>
                  <a:lnTo>
                    <a:pt x="200" y="108"/>
                  </a:lnTo>
                  <a:lnTo>
                    <a:pt x="174" y="108"/>
                  </a:lnTo>
                  <a:lnTo>
                    <a:pt x="150" y="110"/>
                  </a:lnTo>
                  <a:lnTo>
                    <a:pt x="124" y="113"/>
                  </a:lnTo>
                  <a:lnTo>
                    <a:pt x="100" y="117"/>
                  </a:lnTo>
                  <a:lnTo>
                    <a:pt x="76" y="117"/>
                  </a:lnTo>
                  <a:lnTo>
                    <a:pt x="64" y="117"/>
                  </a:lnTo>
                  <a:lnTo>
                    <a:pt x="50" y="120"/>
                  </a:lnTo>
                  <a:lnTo>
                    <a:pt x="26" y="122"/>
                  </a:lnTo>
                  <a:lnTo>
                    <a:pt x="21" y="125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26" y="132"/>
                  </a:lnTo>
                  <a:lnTo>
                    <a:pt x="50" y="129"/>
                  </a:lnTo>
                  <a:lnTo>
                    <a:pt x="76" y="129"/>
                  </a:lnTo>
                  <a:lnTo>
                    <a:pt x="100" y="129"/>
                  </a:lnTo>
                  <a:lnTo>
                    <a:pt x="124" y="127"/>
                  </a:lnTo>
                  <a:lnTo>
                    <a:pt x="150" y="125"/>
                  </a:lnTo>
                  <a:lnTo>
                    <a:pt x="174" y="122"/>
                  </a:lnTo>
                  <a:lnTo>
                    <a:pt x="200" y="122"/>
                  </a:lnTo>
                  <a:lnTo>
                    <a:pt x="224" y="120"/>
                  </a:lnTo>
                  <a:lnTo>
                    <a:pt x="248" y="120"/>
                  </a:lnTo>
                  <a:lnTo>
                    <a:pt x="274" y="115"/>
                  </a:lnTo>
                  <a:lnTo>
                    <a:pt x="298" y="115"/>
                  </a:lnTo>
                  <a:lnTo>
                    <a:pt x="325" y="113"/>
                  </a:lnTo>
                  <a:lnTo>
                    <a:pt x="348" y="108"/>
                  </a:lnTo>
                  <a:lnTo>
                    <a:pt x="372" y="108"/>
                  </a:lnTo>
                  <a:lnTo>
                    <a:pt x="399" y="105"/>
                  </a:lnTo>
                  <a:lnTo>
                    <a:pt x="423" y="98"/>
                  </a:lnTo>
                  <a:lnTo>
                    <a:pt x="449" y="96"/>
                  </a:lnTo>
                  <a:lnTo>
                    <a:pt x="473" y="91"/>
                  </a:lnTo>
                  <a:lnTo>
                    <a:pt x="497" y="91"/>
                  </a:lnTo>
                  <a:lnTo>
                    <a:pt x="523" y="89"/>
                  </a:lnTo>
                  <a:lnTo>
                    <a:pt x="547" y="79"/>
                  </a:lnTo>
                  <a:lnTo>
                    <a:pt x="573" y="69"/>
                  </a:lnTo>
                  <a:lnTo>
                    <a:pt x="597" y="62"/>
                  </a:lnTo>
                  <a:lnTo>
                    <a:pt x="597" y="33"/>
                  </a:lnTo>
                  <a:moveTo>
                    <a:pt x="597" y="0"/>
                  </a:moveTo>
                  <a:lnTo>
                    <a:pt x="573" y="7"/>
                  </a:lnTo>
                  <a:lnTo>
                    <a:pt x="547" y="17"/>
                  </a:lnTo>
                  <a:lnTo>
                    <a:pt x="523" y="24"/>
                  </a:lnTo>
                  <a:lnTo>
                    <a:pt x="497" y="29"/>
                  </a:lnTo>
                  <a:lnTo>
                    <a:pt x="473" y="45"/>
                  </a:lnTo>
                  <a:lnTo>
                    <a:pt x="449" y="50"/>
                  </a:lnTo>
                  <a:lnTo>
                    <a:pt x="423" y="55"/>
                  </a:lnTo>
                  <a:lnTo>
                    <a:pt x="399" y="62"/>
                  </a:lnTo>
                  <a:lnTo>
                    <a:pt x="372" y="65"/>
                  </a:lnTo>
                  <a:lnTo>
                    <a:pt x="348" y="72"/>
                  </a:lnTo>
                  <a:lnTo>
                    <a:pt x="325" y="77"/>
                  </a:lnTo>
                  <a:lnTo>
                    <a:pt x="298" y="79"/>
                  </a:lnTo>
                  <a:lnTo>
                    <a:pt x="274" y="79"/>
                  </a:lnTo>
                  <a:lnTo>
                    <a:pt x="248" y="84"/>
                  </a:lnTo>
                  <a:lnTo>
                    <a:pt x="224" y="89"/>
                  </a:lnTo>
                  <a:lnTo>
                    <a:pt x="200" y="89"/>
                  </a:lnTo>
                  <a:lnTo>
                    <a:pt x="174" y="91"/>
                  </a:lnTo>
                  <a:lnTo>
                    <a:pt x="153" y="93"/>
                  </a:lnTo>
                  <a:lnTo>
                    <a:pt x="150" y="93"/>
                  </a:lnTo>
                  <a:lnTo>
                    <a:pt x="124" y="103"/>
                  </a:lnTo>
                  <a:lnTo>
                    <a:pt x="100" y="108"/>
                  </a:lnTo>
                  <a:lnTo>
                    <a:pt x="83" y="113"/>
                  </a:lnTo>
                  <a:lnTo>
                    <a:pt x="100" y="113"/>
                  </a:lnTo>
                  <a:lnTo>
                    <a:pt x="124" y="108"/>
                  </a:lnTo>
                  <a:lnTo>
                    <a:pt x="150" y="105"/>
                  </a:lnTo>
                  <a:lnTo>
                    <a:pt x="174" y="103"/>
                  </a:lnTo>
                  <a:lnTo>
                    <a:pt x="200" y="103"/>
                  </a:lnTo>
                  <a:lnTo>
                    <a:pt x="224" y="103"/>
                  </a:lnTo>
                  <a:lnTo>
                    <a:pt x="248" y="98"/>
                  </a:lnTo>
                  <a:lnTo>
                    <a:pt x="274" y="93"/>
                  </a:lnTo>
                  <a:lnTo>
                    <a:pt x="298" y="93"/>
                  </a:lnTo>
                  <a:lnTo>
                    <a:pt x="325" y="93"/>
                  </a:lnTo>
                  <a:lnTo>
                    <a:pt x="348" y="89"/>
                  </a:lnTo>
                  <a:lnTo>
                    <a:pt x="372" y="84"/>
                  </a:lnTo>
                  <a:lnTo>
                    <a:pt x="399" y="81"/>
                  </a:lnTo>
                  <a:lnTo>
                    <a:pt x="423" y="74"/>
                  </a:lnTo>
                  <a:lnTo>
                    <a:pt x="449" y="69"/>
                  </a:lnTo>
                  <a:lnTo>
                    <a:pt x="473" y="65"/>
                  </a:lnTo>
                  <a:lnTo>
                    <a:pt x="497" y="57"/>
                  </a:lnTo>
                  <a:lnTo>
                    <a:pt x="523" y="53"/>
                  </a:lnTo>
                  <a:lnTo>
                    <a:pt x="547" y="45"/>
                  </a:lnTo>
                  <a:lnTo>
                    <a:pt x="571" y="36"/>
                  </a:lnTo>
                  <a:lnTo>
                    <a:pt x="597" y="29"/>
                  </a:lnTo>
                  <a:lnTo>
                    <a:pt x="597" y="31"/>
                  </a:lnTo>
                  <a:lnTo>
                    <a:pt x="5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9" name="Freeform 643"/>
            <p:cNvSpPr>
              <a:spLocks/>
            </p:cNvSpPr>
            <p:nvPr/>
          </p:nvSpPr>
          <p:spPr bwMode="auto">
            <a:xfrm>
              <a:off x="4526544" y="2337110"/>
              <a:ext cx="70545" cy="30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A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0" name="Freeform 644"/>
            <p:cNvSpPr>
              <a:spLocks/>
            </p:cNvSpPr>
            <p:nvPr/>
          </p:nvSpPr>
          <p:spPr bwMode="auto">
            <a:xfrm>
              <a:off x="4526544" y="2337110"/>
              <a:ext cx="70545" cy="30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2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Freeform 645"/>
            <p:cNvSpPr>
              <a:spLocks/>
            </p:cNvSpPr>
            <p:nvPr/>
          </p:nvSpPr>
          <p:spPr bwMode="auto">
            <a:xfrm>
              <a:off x="4741539" y="2031414"/>
              <a:ext cx="1790508" cy="295619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507" y="7"/>
                </a:cxn>
                <a:cxn ang="0">
                  <a:pos x="483" y="16"/>
                </a:cxn>
                <a:cxn ang="0">
                  <a:pos x="459" y="24"/>
                </a:cxn>
                <a:cxn ang="0">
                  <a:pos x="433" y="28"/>
                </a:cxn>
                <a:cxn ang="0">
                  <a:pos x="409" y="36"/>
                </a:cxn>
                <a:cxn ang="0">
                  <a:pos x="385" y="40"/>
                </a:cxn>
                <a:cxn ang="0">
                  <a:pos x="359" y="45"/>
                </a:cxn>
                <a:cxn ang="0">
                  <a:pos x="335" y="52"/>
                </a:cxn>
                <a:cxn ang="0">
                  <a:pos x="308" y="55"/>
                </a:cxn>
                <a:cxn ang="0">
                  <a:pos x="284" y="60"/>
                </a:cxn>
                <a:cxn ang="0">
                  <a:pos x="261" y="64"/>
                </a:cxn>
                <a:cxn ang="0">
                  <a:pos x="234" y="64"/>
                </a:cxn>
                <a:cxn ang="0">
                  <a:pos x="210" y="64"/>
                </a:cxn>
                <a:cxn ang="0">
                  <a:pos x="184" y="69"/>
                </a:cxn>
                <a:cxn ang="0">
                  <a:pos x="160" y="74"/>
                </a:cxn>
                <a:cxn ang="0">
                  <a:pos x="136" y="74"/>
                </a:cxn>
                <a:cxn ang="0">
                  <a:pos x="110" y="74"/>
                </a:cxn>
                <a:cxn ang="0">
                  <a:pos x="86" y="76"/>
                </a:cxn>
                <a:cxn ang="0">
                  <a:pos x="60" y="79"/>
                </a:cxn>
                <a:cxn ang="0">
                  <a:pos x="36" y="84"/>
                </a:cxn>
                <a:cxn ang="0">
                  <a:pos x="19" y="84"/>
                </a:cxn>
                <a:cxn ang="0">
                  <a:pos x="12" y="86"/>
                </a:cxn>
                <a:cxn ang="0">
                  <a:pos x="0" y="88"/>
                </a:cxn>
                <a:cxn ang="0">
                  <a:pos x="12" y="88"/>
                </a:cxn>
                <a:cxn ang="0">
                  <a:pos x="36" y="88"/>
                </a:cxn>
                <a:cxn ang="0">
                  <a:pos x="60" y="84"/>
                </a:cxn>
                <a:cxn ang="0">
                  <a:pos x="86" y="81"/>
                </a:cxn>
                <a:cxn ang="0">
                  <a:pos x="110" y="79"/>
                </a:cxn>
                <a:cxn ang="0">
                  <a:pos x="136" y="79"/>
                </a:cxn>
                <a:cxn ang="0">
                  <a:pos x="160" y="79"/>
                </a:cxn>
                <a:cxn ang="0">
                  <a:pos x="187" y="74"/>
                </a:cxn>
                <a:cxn ang="0">
                  <a:pos x="210" y="69"/>
                </a:cxn>
                <a:cxn ang="0">
                  <a:pos x="234" y="69"/>
                </a:cxn>
                <a:cxn ang="0">
                  <a:pos x="261" y="69"/>
                </a:cxn>
                <a:cxn ang="0">
                  <a:pos x="284" y="64"/>
                </a:cxn>
                <a:cxn ang="0">
                  <a:pos x="311" y="60"/>
                </a:cxn>
                <a:cxn ang="0">
                  <a:pos x="335" y="57"/>
                </a:cxn>
                <a:cxn ang="0">
                  <a:pos x="361" y="50"/>
                </a:cxn>
                <a:cxn ang="0">
                  <a:pos x="385" y="45"/>
                </a:cxn>
                <a:cxn ang="0">
                  <a:pos x="409" y="40"/>
                </a:cxn>
                <a:cxn ang="0">
                  <a:pos x="435" y="33"/>
                </a:cxn>
                <a:cxn ang="0">
                  <a:pos x="459" y="28"/>
                </a:cxn>
                <a:cxn ang="0">
                  <a:pos x="485" y="21"/>
                </a:cxn>
                <a:cxn ang="0">
                  <a:pos x="509" y="12"/>
                </a:cxn>
                <a:cxn ang="0">
                  <a:pos x="533" y="4"/>
                </a:cxn>
                <a:cxn ang="0">
                  <a:pos x="533" y="2"/>
                </a:cxn>
                <a:cxn ang="0">
                  <a:pos x="533" y="0"/>
                </a:cxn>
              </a:cxnLst>
              <a:rect l="0" t="0" r="r" b="b"/>
              <a:pathLst>
                <a:path w="533" h="88">
                  <a:moveTo>
                    <a:pt x="533" y="0"/>
                  </a:moveTo>
                  <a:lnTo>
                    <a:pt x="507" y="7"/>
                  </a:lnTo>
                  <a:lnTo>
                    <a:pt x="483" y="16"/>
                  </a:lnTo>
                  <a:lnTo>
                    <a:pt x="459" y="24"/>
                  </a:lnTo>
                  <a:lnTo>
                    <a:pt x="433" y="28"/>
                  </a:lnTo>
                  <a:lnTo>
                    <a:pt x="409" y="36"/>
                  </a:lnTo>
                  <a:lnTo>
                    <a:pt x="385" y="40"/>
                  </a:lnTo>
                  <a:lnTo>
                    <a:pt x="359" y="45"/>
                  </a:lnTo>
                  <a:lnTo>
                    <a:pt x="335" y="52"/>
                  </a:lnTo>
                  <a:lnTo>
                    <a:pt x="308" y="55"/>
                  </a:lnTo>
                  <a:lnTo>
                    <a:pt x="284" y="60"/>
                  </a:lnTo>
                  <a:lnTo>
                    <a:pt x="261" y="64"/>
                  </a:lnTo>
                  <a:lnTo>
                    <a:pt x="234" y="64"/>
                  </a:lnTo>
                  <a:lnTo>
                    <a:pt x="210" y="64"/>
                  </a:lnTo>
                  <a:lnTo>
                    <a:pt x="184" y="69"/>
                  </a:lnTo>
                  <a:lnTo>
                    <a:pt x="160" y="74"/>
                  </a:lnTo>
                  <a:lnTo>
                    <a:pt x="136" y="74"/>
                  </a:lnTo>
                  <a:lnTo>
                    <a:pt x="110" y="74"/>
                  </a:lnTo>
                  <a:lnTo>
                    <a:pt x="86" y="76"/>
                  </a:lnTo>
                  <a:lnTo>
                    <a:pt x="60" y="79"/>
                  </a:lnTo>
                  <a:lnTo>
                    <a:pt x="36" y="84"/>
                  </a:lnTo>
                  <a:lnTo>
                    <a:pt x="19" y="84"/>
                  </a:lnTo>
                  <a:lnTo>
                    <a:pt x="12" y="86"/>
                  </a:lnTo>
                  <a:lnTo>
                    <a:pt x="0" y="88"/>
                  </a:lnTo>
                  <a:lnTo>
                    <a:pt x="12" y="88"/>
                  </a:lnTo>
                  <a:lnTo>
                    <a:pt x="36" y="88"/>
                  </a:lnTo>
                  <a:lnTo>
                    <a:pt x="60" y="84"/>
                  </a:lnTo>
                  <a:lnTo>
                    <a:pt x="86" y="81"/>
                  </a:lnTo>
                  <a:lnTo>
                    <a:pt x="110" y="79"/>
                  </a:lnTo>
                  <a:lnTo>
                    <a:pt x="136" y="79"/>
                  </a:lnTo>
                  <a:lnTo>
                    <a:pt x="160" y="79"/>
                  </a:lnTo>
                  <a:lnTo>
                    <a:pt x="187" y="74"/>
                  </a:lnTo>
                  <a:lnTo>
                    <a:pt x="210" y="69"/>
                  </a:lnTo>
                  <a:lnTo>
                    <a:pt x="234" y="69"/>
                  </a:lnTo>
                  <a:lnTo>
                    <a:pt x="261" y="69"/>
                  </a:lnTo>
                  <a:lnTo>
                    <a:pt x="284" y="64"/>
                  </a:lnTo>
                  <a:lnTo>
                    <a:pt x="311" y="60"/>
                  </a:lnTo>
                  <a:lnTo>
                    <a:pt x="335" y="57"/>
                  </a:lnTo>
                  <a:lnTo>
                    <a:pt x="361" y="50"/>
                  </a:lnTo>
                  <a:lnTo>
                    <a:pt x="385" y="45"/>
                  </a:lnTo>
                  <a:lnTo>
                    <a:pt x="409" y="40"/>
                  </a:lnTo>
                  <a:lnTo>
                    <a:pt x="435" y="33"/>
                  </a:lnTo>
                  <a:lnTo>
                    <a:pt x="459" y="28"/>
                  </a:lnTo>
                  <a:lnTo>
                    <a:pt x="485" y="21"/>
                  </a:lnTo>
                  <a:lnTo>
                    <a:pt x="509" y="12"/>
                  </a:lnTo>
                  <a:lnTo>
                    <a:pt x="533" y="4"/>
                  </a:lnTo>
                  <a:lnTo>
                    <a:pt x="533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3A54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" name="Freeform 646"/>
            <p:cNvSpPr>
              <a:spLocks/>
            </p:cNvSpPr>
            <p:nvPr/>
          </p:nvSpPr>
          <p:spPr bwMode="auto">
            <a:xfrm>
              <a:off x="4741539" y="2031414"/>
              <a:ext cx="1790508" cy="295619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507" y="7"/>
                </a:cxn>
                <a:cxn ang="0">
                  <a:pos x="483" y="16"/>
                </a:cxn>
                <a:cxn ang="0">
                  <a:pos x="459" y="24"/>
                </a:cxn>
                <a:cxn ang="0">
                  <a:pos x="433" y="28"/>
                </a:cxn>
                <a:cxn ang="0">
                  <a:pos x="409" y="36"/>
                </a:cxn>
                <a:cxn ang="0">
                  <a:pos x="385" y="40"/>
                </a:cxn>
                <a:cxn ang="0">
                  <a:pos x="359" y="45"/>
                </a:cxn>
                <a:cxn ang="0">
                  <a:pos x="335" y="52"/>
                </a:cxn>
                <a:cxn ang="0">
                  <a:pos x="308" y="55"/>
                </a:cxn>
                <a:cxn ang="0">
                  <a:pos x="284" y="60"/>
                </a:cxn>
                <a:cxn ang="0">
                  <a:pos x="261" y="64"/>
                </a:cxn>
                <a:cxn ang="0">
                  <a:pos x="234" y="64"/>
                </a:cxn>
                <a:cxn ang="0">
                  <a:pos x="210" y="64"/>
                </a:cxn>
                <a:cxn ang="0">
                  <a:pos x="184" y="69"/>
                </a:cxn>
                <a:cxn ang="0">
                  <a:pos x="160" y="74"/>
                </a:cxn>
                <a:cxn ang="0">
                  <a:pos x="136" y="74"/>
                </a:cxn>
                <a:cxn ang="0">
                  <a:pos x="110" y="74"/>
                </a:cxn>
                <a:cxn ang="0">
                  <a:pos x="86" y="76"/>
                </a:cxn>
                <a:cxn ang="0">
                  <a:pos x="60" y="79"/>
                </a:cxn>
                <a:cxn ang="0">
                  <a:pos x="36" y="84"/>
                </a:cxn>
                <a:cxn ang="0">
                  <a:pos x="19" y="84"/>
                </a:cxn>
                <a:cxn ang="0">
                  <a:pos x="12" y="86"/>
                </a:cxn>
                <a:cxn ang="0">
                  <a:pos x="0" y="88"/>
                </a:cxn>
                <a:cxn ang="0">
                  <a:pos x="12" y="88"/>
                </a:cxn>
                <a:cxn ang="0">
                  <a:pos x="36" y="88"/>
                </a:cxn>
                <a:cxn ang="0">
                  <a:pos x="60" y="84"/>
                </a:cxn>
                <a:cxn ang="0">
                  <a:pos x="86" y="81"/>
                </a:cxn>
                <a:cxn ang="0">
                  <a:pos x="110" y="79"/>
                </a:cxn>
                <a:cxn ang="0">
                  <a:pos x="136" y="79"/>
                </a:cxn>
                <a:cxn ang="0">
                  <a:pos x="160" y="79"/>
                </a:cxn>
                <a:cxn ang="0">
                  <a:pos x="187" y="74"/>
                </a:cxn>
                <a:cxn ang="0">
                  <a:pos x="210" y="69"/>
                </a:cxn>
                <a:cxn ang="0">
                  <a:pos x="234" y="69"/>
                </a:cxn>
                <a:cxn ang="0">
                  <a:pos x="261" y="69"/>
                </a:cxn>
                <a:cxn ang="0">
                  <a:pos x="284" y="64"/>
                </a:cxn>
                <a:cxn ang="0">
                  <a:pos x="311" y="60"/>
                </a:cxn>
                <a:cxn ang="0">
                  <a:pos x="335" y="57"/>
                </a:cxn>
                <a:cxn ang="0">
                  <a:pos x="361" y="50"/>
                </a:cxn>
                <a:cxn ang="0">
                  <a:pos x="385" y="45"/>
                </a:cxn>
                <a:cxn ang="0">
                  <a:pos x="409" y="40"/>
                </a:cxn>
                <a:cxn ang="0">
                  <a:pos x="435" y="33"/>
                </a:cxn>
                <a:cxn ang="0">
                  <a:pos x="459" y="28"/>
                </a:cxn>
                <a:cxn ang="0">
                  <a:pos x="485" y="21"/>
                </a:cxn>
                <a:cxn ang="0">
                  <a:pos x="509" y="12"/>
                </a:cxn>
                <a:cxn ang="0">
                  <a:pos x="533" y="4"/>
                </a:cxn>
                <a:cxn ang="0">
                  <a:pos x="533" y="2"/>
                </a:cxn>
                <a:cxn ang="0">
                  <a:pos x="533" y="0"/>
                </a:cxn>
              </a:cxnLst>
              <a:rect l="0" t="0" r="r" b="b"/>
              <a:pathLst>
                <a:path w="533" h="88">
                  <a:moveTo>
                    <a:pt x="533" y="0"/>
                  </a:moveTo>
                  <a:lnTo>
                    <a:pt x="507" y="7"/>
                  </a:lnTo>
                  <a:lnTo>
                    <a:pt x="483" y="16"/>
                  </a:lnTo>
                  <a:lnTo>
                    <a:pt x="459" y="24"/>
                  </a:lnTo>
                  <a:lnTo>
                    <a:pt x="433" y="28"/>
                  </a:lnTo>
                  <a:lnTo>
                    <a:pt x="409" y="36"/>
                  </a:lnTo>
                  <a:lnTo>
                    <a:pt x="385" y="40"/>
                  </a:lnTo>
                  <a:lnTo>
                    <a:pt x="359" y="45"/>
                  </a:lnTo>
                  <a:lnTo>
                    <a:pt x="335" y="52"/>
                  </a:lnTo>
                  <a:lnTo>
                    <a:pt x="308" y="55"/>
                  </a:lnTo>
                  <a:lnTo>
                    <a:pt x="284" y="60"/>
                  </a:lnTo>
                  <a:lnTo>
                    <a:pt x="261" y="64"/>
                  </a:lnTo>
                  <a:lnTo>
                    <a:pt x="234" y="64"/>
                  </a:lnTo>
                  <a:lnTo>
                    <a:pt x="210" y="64"/>
                  </a:lnTo>
                  <a:lnTo>
                    <a:pt x="184" y="69"/>
                  </a:lnTo>
                  <a:lnTo>
                    <a:pt x="160" y="74"/>
                  </a:lnTo>
                  <a:lnTo>
                    <a:pt x="136" y="74"/>
                  </a:lnTo>
                  <a:lnTo>
                    <a:pt x="110" y="74"/>
                  </a:lnTo>
                  <a:lnTo>
                    <a:pt x="86" y="76"/>
                  </a:lnTo>
                  <a:lnTo>
                    <a:pt x="60" y="79"/>
                  </a:lnTo>
                  <a:lnTo>
                    <a:pt x="36" y="84"/>
                  </a:lnTo>
                  <a:lnTo>
                    <a:pt x="19" y="84"/>
                  </a:lnTo>
                  <a:lnTo>
                    <a:pt x="12" y="86"/>
                  </a:lnTo>
                  <a:lnTo>
                    <a:pt x="0" y="88"/>
                  </a:lnTo>
                  <a:lnTo>
                    <a:pt x="12" y="88"/>
                  </a:lnTo>
                  <a:lnTo>
                    <a:pt x="36" y="88"/>
                  </a:lnTo>
                  <a:lnTo>
                    <a:pt x="60" y="84"/>
                  </a:lnTo>
                  <a:lnTo>
                    <a:pt x="86" y="81"/>
                  </a:lnTo>
                  <a:lnTo>
                    <a:pt x="110" y="79"/>
                  </a:lnTo>
                  <a:lnTo>
                    <a:pt x="136" y="79"/>
                  </a:lnTo>
                  <a:lnTo>
                    <a:pt x="160" y="79"/>
                  </a:lnTo>
                  <a:lnTo>
                    <a:pt x="187" y="74"/>
                  </a:lnTo>
                  <a:lnTo>
                    <a:pt x="210" y="69"/>
                  </a:lnTo>
                  <a:lnTo>
                    <a:pt x="234" y="69"/>
                  </a:lnTo>
                  <a:lnTo>
                    <a:pt x="261" y="69"/>
                  </a:lnTo>
                  <a:lnTo>
                    <a:pt x="284" y="64"/>
                  </a:lnTo>
                  <a:lnTo>
                    <a:pt x="311" y="60"/>
                  </a:lnTo>
                  <a:lnTo>
                    <a:pt x="335" y="57"/>
                  </a:lnTo>
                  <a:lnTo>
                    <a:pt x="361" y="50"/>
                  </a:lnTo>
                  <a:lnTo>
                    <a:pt x="385" y="45"/>
                  </a:lnTo>
                  <a:lnTo>
                    <a:pt x="409" y="40"/>
                  </a:lnTo>
                  <a:lnTo>
                    <a:pt x="435" y="33"/>
                  </a:lnTo>
                  <a:lnTo>
                    <a:pt x="459" y="28"/>
                  </a:lnTo>
                  <a:lnTo>
                    <a:pt x="485" y="21"/>
                  </a:lnTo>
                  <a:lnTo>
                    <a:pt x="509" y="12"/>
                  </a:lnTo>
                  <a:lnTo>
                    <a:pt x="533" y="4"/>
                  </a:lnTo>
                  <a:lnTo>
                    <a:pt x="533" y="2"/>
                  </a:lnTo>
                  <a:lnTo>
                    <a:pt x="53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" name="Freeform 647"/>
            <p:cNvSpPr>
              <a:spLocks/>
            </p:cNvSpPr>
            <p:nvPr/>
          </p:nvSpPr>
          <p:spPr bwMode="auto">
            <a:xfrm>
              <a:off x="4660916" y="2273284"/>
              <a:ext cx="73905" cy="134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22" y="0"/>
                </a:cxn>
              </a:cxnLst>
              <a:rect l="0" t="0" r="r" b="b"/>
              <a:pathLst>
                <a:path w="22" h="4">
                  <a:moveTo>
                    <a:pt x="22" y="0"/>
                  </a:moveTo>
                  <a:lnTo>
                    <a:pt x="10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7BA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" name="Freeform 648"/>
            <p:cNvSpPr>
              <a:spLocks/>
            </p:cNvSpPr>
            <p:nvPr/>
          </p:nvSpPr>
          <p:spPr bwMode="auto">
            <a:xfrm>
              <a:off x="4660916" y="2273284"/>
              <a:ext cx="73905" cy="134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22" y="0"/>
                </a:cxn>
              </a:cxnLst>
              <a:rect l="0" t="0" r="r" b="b"/>
              <a:pathLst>
                <a:path w="22" h="4">
                  <a:moveTo>
                    <a:pt x="22" y="0"/>
                  </a:moveTo>
                  <a:lnTo>
                    <a:pt x="10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0" y="2"/>
                  </a:lnTo>
                  <a:lnTo>
                    <a:pt x="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" name="Freeform 649"/>
            <p:cNvSpPr>
              <a:spLocks noEditPoints="1"/>
            </p:cNvSpPr>
            <p:nvPr/>
          </p:nvSpPr>
          <p:spPr bwMode="auto">
            <a:xfrm>
              <a:off x="4526544" y="2273284"/>
              <a:ext cx="144450" cy="4031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43" y="0"/>
                </a:cxn>
                <a:cxn ang="0">
                  <a:pos x="33" y="2"/>
                </a:cxn>
                <a:cxn ang="0">
                  <a:pos x="31" y="4"/>
                </a:cxn>
                <a:cxn ang="0">
                  <a:pos x="40" y="4"/>
                </a:cxn>
                <a:cxn ang="0">
                  <a:pos x="43" y="0"/>
                </a:cxn>
              </a:cxnLst>
              <a:rect l="0" t="0" r="r" b="b"/>
              <a:pathLst>
                <a:path w="43" h="12">
                  <a:moveTo>
                    <a:pt x="26" y="2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4" y="4"/>
                  </a:lnTo>
                  <a:lnTo>
                    <a:pt x="26" y="2"/>
                  </a:lnTo>
                  <a:close/>
                  <a:moveTo>
                    <a:pt x="43" y="0"/>
                  </a:moveTo>
                  <a:lnTo>
                    <a:pt x="33" y="2"/>
                  </a:lnTo>
                  <a:lnTo>
                    <a:pt x="31" y="4"/>
                  </a:lnTo>
                  <a:lnTo>
                    <a:pt x="4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79A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Freeform 650"/>
            <p:cNvSpPr>
              <a:spLocks noEditPoints="1"/>
            </p:cNvSpPr>
            <p:nvPr/>
          </p:nvSpPr>
          <p:spPr bwMode="auto">
            <a:xfrm>
              <a:off x="4526544" y="2273284"/>
              <a:ext cx="144450" cy="4031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43" y="0"/>
                </a:cxn>
                <a:cxn ang="0">
                  <a:pos x="33" y="2"/>
                </a:cxn>
                <a:cxn ang="0">
                  <a:pos x="31" y="4"/>
                </a:cxn>
                <a:cxn ang="0">
                  <a:pos x="40" y="4"/>
                </a:cxn>
                <a:cxn ang="0">
                  <a:pos x="43" y="0"/>
                </a:cxn>
              </a:cxnLst>
              <a:rect l="0" t="0" r="r" b="b"/>
              <a:pathLst>
                <a:path w="43" h="12">
                  <a:moveTo>
                    <a:pt x="26" y="2"/>
                  </a:moveTo>
                  <a:lnTo>
                    <a:pt x="26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4" y="4"/>
                  </a:lnTo>
                  <a:lnTo>
                    <a:pt x="26" y="2"/>
                  </a:lnTo>
                  <a:moveTo>
                    <a:pt x="43" y="0"/>
                  </a:moveTo>
                  <a:lnTo>
                    <a:pt x="33" y="2"/>
                  </a:lnTo>
                  <a:lnTo>
                    <a:pt x="31" y="4"/>
                  </a:lnTo>
                  <a:lnTo>
                    <a:pt x="40" y="4"/>
                  </a:lnTo>
                  <a:lnTo>
                    <a:pt x="4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" name="Freeform 651"/>
            <p:cNvSpPr>
              <a:spLocks/>
            </p:cNvSpPr>
            <p:nvPr/>
          </p:nvSpPr>
          <p:spPr bwMode="auto">
            <a:xfrm>
              <a:off x="4607167" y="2280002"/>
              <a:ext cx="30234" cy="67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F50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" name="Freeform 652"/>
            <p:cNvSpPr>
              <a:spLocks/>
            </p:cNvSpPr>
            <p:nvPr/>
          </p:nvSpPr>
          <p:spPr bwMode="auto">
            <a:xfrm>
              <a:off x="4607167" y="2280002"/>
              <a:ext cx="30234" cy="67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" name="Freeform 653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98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26" y="211"/>
                </a:cxn>
                <a:cxn ang="0">
                  <a:pos x="0" y="213"/>
                </a:cxn>
                <a:cxn ang="0">
                  <a:pos x="0" y="218"/>
                </a:cxn>
              </a:cxnLst>
              <a:rect l="0" t="0" r="r" b="b"/>
              <a:pathLst>
                <a:path w="597" h="218">
                  <a:moveTo>
                    <a:pt x="0" y="218"/>
                  </a:moveTo>
                  <a:lnTo>
                    <a:pt x="26" y="215"/>
                  </a:lnTo>
                  <a:lnTo>
                    <a:pt x="50" y="213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98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0"/>
                  </a:ln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26" y="211"/>
                  </a:lnTo>
                  <a:lnTo>
                    <a:pt x="0" y="213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ED22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Freeform 654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98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26" y="211"/>
                </a:cxn>
                <a:cxn ang="0">
                  <a:pos x="0" y="213"/>
                </a:cxn>
                <a:cxn ang="0">
                  <a:pos x="0" y="218"/>
                </a:cxn>
              </a:cxnLst>
              <a:rect l="0" t="0" r="r" b="b"/>
              <a:pathLst>
                <a:path w="597" h="218">
                  <a:moveTo>
                    <a:pt x="0" y="218"/>
                  </a:moveTo>
                  <a:lnTo>
                    <a:pt x="26" y="215"/>
                  </a:lnTo>
                  <a:lnTo>
                    <a:pt x="50" y="213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98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0"/>
                  </a:ln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26" y="211"/>
                  </a:lnTo>
                  <a:lnTo>
                    <a:pt x="0" y="213"/>
                  </a:lnTo>
                  <a:lnTo>
                    <a:pt x="0" y="21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" name="Freeform 655"/>
            <p:cNvSpPr>
              <a:spLocks noEditPoints="1"/>
            </p:cNvSpPr>
            <p:nvPr/>
          </p:nvSpPr>
          <p:spPr bwMode="auto">
            <a:xfrm>
              <a:off x="4734821" y="1554393"/>
              <a:ext cx="1797227" cy="718891"/>
            </a:xfrm>
            <a:custGeom>
              <a:avLst/>
              <a:gdLst/>
              <a:ahLst/>
              <a:cxnLst>
                <a:cxn ang="0">
                  <a:pos x="511" y="22"/>
                </a:cxn>
                <a:cxn ang="0">
                  <a:pos x="461" y="39"/>
                </a:cxn>
                <a:cxn ang="0">
                  <a:pos x="413" y="70"/>
                </a:cxn>
                <a:cxn ang="0">
                  <a:pos x="363" y="87"/>
                </a:cxn>
                <a:cxn ang="0">
                  <a:pos x="313" y="106"/>
                </a:cxn>
                <a:cxn ang="0">
                  <a:pos x="286" y="115"/>
                </a:cxn>
                <a:cxn ang="0">
                  <a:pos x="239" y="132"/>
                </a:cxn>
                <a:cxn ang="0">
                  <a:pos x="189" y="156"/>
                </a:cxn>
                <a:cxn ang="0">
                  <a:pos x="138" y="175"/>
                </a:cxn>
                <a:cxn ang="0">
                  <a:pos x="88" y="199"/>
                </a:cxn>
                <a:cxn ang="0">
                  <a:pos x="55" y="211"/>
                </a:cxn>
                <a:cxn ang="0">
                  <a:pos x="88" y="206"/>
                </a:cxn>
                <a:cxn ang="0">
                  <a:pos x="112" y="197"/>
                </a:cxn>
                <a:cxn ang="0">
                  <a:pos x="162" y="173"/>
                </a:cxn>
                <a:cxn ang="0">
                  <a:pos x="212" y="151"/>
                </a:cxn>
                <a:cxn ang="0">
                  <a:pos x="263" y="130"/>
                </a:cxn>
                <a:cxn ang="0">
                  <a:pos x="310" y="118"/>
                </a:cxn>
                <a:cxn ang="0">
                  <a:pos x="361" y="96"/>
                </a:cxn>
                <a:cxn ang="0">
                  <a:pos x="411" y="79"/>
                </a:cxn>
                <a:cxn ang="0">
                  <a:pos x="461" y="53"/>
                </a:cxn>
                <a:cxn ang="0">
                  <a:pos x="511" y="36"/>
                </a:cxn>
                <a:cxn ang="0">
                  <a:pos x="535" y="19"/>
                </a:cxn>
                <a:cxn ang="0">
                  <a:pos x="511" y="5"/>
                </a:cxn>
                <a:cxn ang="0">
                  <a:pos x="461" y="22"/>
                </a:cxn>
                <a:cxn ang="0">
                  <a:pos x="411" y="55"/>
                </a:cxn>
                <a:cxn ang="0">
                  <a:pos x="361" y="72"/>
                </a:cxn>
                <a:cxn ang="0">
                  <a:pos x="310" y="91"/>
                </a:cxn>
                <a:cxn ang="0">
                  <a:pos x="263" y="111"/>
                </a:cxn>
                <a:cxn ang="0">
                  <a:pos x="212" y="130"/>
                </a:cxn>
                <a:cxn ang="0">
                  <a:pos x="162" y="154"/>
                </a:cxn>
                <a:cxn ang="0">
                  <a:pos x="112" y="178"/>
                </a:cxn>
                <a:cxn ang="0">
                  <a:pos x="62" y="197"/>
                </a:cxn>
                <a:cxn ang="0">
                  <a:pos x="14" y="211"/>
                </a:cxn>
                <a:cxn ang="0">
                  <a:pos x="14" y="214"/>
                </a:cxn>
                <a:cxn ang="0">
                  <a:pos x="38" y="211"/>
                </a:cxn>
                <a:cxn ang="0">
                  <a:pos x="86" y="194"/>
                </a:cxn>
                <a:cxn ang="0">
                  <a:pos x="136" y="170"/>
                </a:cxn>
                <a:cxn ang="0">
                  <a:pos x="162" y="161"/>
                </a:cxn>
                <a:cxn ang="0">
                  <a:pos x="210" y="139"/>
                </a:cxn>
                <a:cxn ang="0">
                  <a:pos x="260" y="118"/>
                </a:cxn>
                <a:cxn ang="0">
                  <a:pos x="310" y="101"/>
                </a:cxn>
                <a:cxn ang="0">
                  <a:pos x="361" y="82"/>
                </a:cxn>
                <a:cxn ang="0">
                  <a:pos x="411" y="65"/>
                </a:cxn>
                <a:cxn ang="0">
                  <a:pos x="461" y="34"/>
                </a:cxn>
                <a:cxn ang="0">
                  <a:pos x="509" y="17"/>
                </a:cxn>
                <a:cxn ang="0">
                  <a:pos x="535" y="17"/>
                </a:cxn>
              </a:cxnLst>
              <a:rect l="0" t="0" r="r" b="b"/>
              <a:pathLst>
                <a:path w="535" h="214">
                  <a:moveTo>
                    <a:pt x="535" y="19"/>
                  </a:moveTo>
                  <a:lnTo>
                    <a:pt x="511" y="22"/>
                  </a:lnTo>
                  <a:lnTo>
                    <a:pt x="487" y="31"/>
                  </a:lnTo>
                  <a:lnTo>
                    <a:pt x="461" y="39"/>
                  </a:lnTo>
                  <a:lnTo>
                    <a:pt x="437" y="46"/>
                  </a:lnTo>
                  <a:lnTo>
                    <a:pt x="413" y="70"/>
                  </a:lnTo>
                  <a:lnTo>
                    <a:pt x="387" y="77"/>
                  </a:lnTo>
                  <a:lnTo>
                    <a:pt x="363" y="87"/>
                  </a:lnTo>
                  <a:lnTo>
                    <a:pt x="337" y="96"/>
                  </a:lnTo>
                  <a:lnTo>
                    <a:pt x="313" y="106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63" y="123"/>
                  </a:lnTo>
                  <a:lnTo>
                    <a:pt x="239" y="132"/>
                  </a:lnTo>
                  <a:lnTo>
                    <a:pt x="212" y="144"/>
                  </a:lnTo>
                  <a:lnTo>
                    <a:pt x="189" y="156"/>
                  </a:lnTo>
                  <a:lnTo>
                    <a:pt x="162" y="166"/>
                  </a:lnTo>
                  <a:lnTo>
                    <a:pt x="138" y="175"/>
                  </a:lnTo>
                  <a:lnTo>
                    <a:pt x="114" y="190"/>
                  </a:lnTo>
                  <a:lnTo>
                    <a:pt x="88" y="199"/>
                  </a:lnTo>
                  <a:lnTo>
                    <a:pt x="64" y="209"/>
                  </a:lnTo>
                  <a:lnTo>
                    <a:pt x="55" y="211"/>
                  </a:lnTo>
                  <a:lnTo>
                    <a:pt x="62" y="209"/>
                  </a:lnTo>
                  <a:lnTo>
                    <a:pt x="88" y="206"/>
                  </a:lnTo>
                  <a:lnTo>
                    <a:pt x="91" y="206"/>
                  </a:lnTo>
                  <a:lnTo>
                    <a:pt x="112" y="197"/>
                  </a:lnTo>
                  <a:lnTo>
                    <a:pt x="138" y="182"/>
                  </a:lnTo>
                  <a:lnTo>
                    <a:pt x="162" y="173"/>
                  </a:lnTo>
                  <a:lnTo>
                    <a:pt x="186" y="163"/>
                  </a:lnTo>
                  <a:lnTo>
                    <a:pt x="212" y="151"/>
                  </a:lnTo>
                  <a:lnTo>
                    <a:pt x="236" y="139"/>
                  </a:lnTo>
                  <a:lnTo>
                    <a:pt x="263" y="130"/>
                  </a:lnTo>
                  <a:lnTo>
                    <a:pt x="286" y="123"/>
                  </a:lnTo>
                  <a:lnTo>
                    <a:pt x="310" y="118"/>
                  </a:lnTo>
                  <a:lnTo>
                    <a:pt x="337" y="106"/>
                  </a:lnTo>
                  <a:lnTo>
                    <a:pt x="361" y="96"/>
                  </a:lnTo>
                  <a:lnTo>
                    <a:pt x="387" y="87"/>
                  </a:lnTo>
                  <a:lnTo>
                    <a:pt x="411" y="79"/>
                  </a:lnTo>
                  <a:lnTo>
                    <a:pt x="435" y="60"/>
                  </a:lnTo>
                  <a:lnTo>
                    <a:pt x="461" y="53"/>
                  </a:lnTo>
                  <a:lnTo>
                    <a:pt x="485" y="43"/>
                  </a:lnTo>
                  <a:lnTo>
                    <a:pt x="511" y="36"/>
                  </a:lnTo>
                  <a:lnTo>
                    <a:pt x="535" y="31"/>
                  </a:lnTo>
                  <a:lnTo>
                    <a:pt x="535" y="19"/>
                  </a:lnTo>
                  <a:close/>
                  <a:moveTo>
                    <a:pt x="535" y="0"/>
                  </a:moveTo>
                  <a:lnTo>
                    <a:pt x="511" y="5"/>
                  </a:lnTo>
                  <a:lnTo>
                    <a:pt x="485" y="12"/>
                  </a:lnTo>
                  <a:lnTo>
                    <a:pt x="461" y="22"/>
                  </a:lnTo>
                  <a:lnTo>
                    <a:pt x="435" y="27"/>
                  </a:lnTo>
                  <a:lnTo>
                    <a:pt x="411" y="55"/>
                  </a:lnTo>
                  <a:lnTo>
                    <a:pt x="387" y="63"/>
                  </a:lnTo>
                  <a:lnTo>
                    <a:pt x="361" y="72"/>
                  </a:lnTo>
                  <a:lnTo>
                    <a:pt x="337" y="82"/>
                  </a:lnTo>
                  <a:lnTo>
                    <a:pt x="310" y="91"/>
                  </a:lnTo>
                  <a:lnTo>
                    <a:pt x="286" y="101"/>
                  </a:lnTo>
                  <a:lnTo>
                    <a:pt x="263" y="111"/>
                  </a:lnTo>
                  <a:lnTo>
                    <a:pt x="236" y="120"/>
                  </a:lnTo>
                  <a:lnTo>
                    <a:pt x="212" y="130"/>
                  </a:lnTo>
                  <a:lnTo>
                    <a:pt x="186" y="142"/>
                  </a:lnTo>
                  <a:lnTo>
                    <a:pt x="162" y="154"/>
                  </a:lnTo>
                  <a:lnTo>
                    <a:pt x="138" y="166"/>
                  </a:lnTo>
                  <a:lnTo>
                    <a:pt x="112" y="178"/>
                  </a:lnTo>
                  <a:lnTo>
                    <a:pt x="88" y="187"/>
                  </a:lnTo>
                  <a:lnTo>
                    <a:pt x="62" y="197"/>
                  </a:lnTo>
                  <a:lnTo>
                    <a:pt x="38" y="204"/>
                  </a:lnTo>
                  <a:lnTo>
                    <a:pt x="14" y="211"/>
                  </a:lnTo>
                  <a:lnTo>
                    <a:pt x="0" y="214"/>
                  </a:lnTo>
                  <a:lnTo>
                    <a:pt x="14" y="214"/>
                  </a:lnTo>
                  <a:lnTo>
                    <a:pt x="26" y="214"/>
                  </a:lnTo>
                  <a:lnTo>
                    <a:pt x="38" y="211"/>
                  </a:lnTo>
                  <a:lnTo>
                    <a:pt x="62" y="204"/>
                  </a:lnTo>
                  <a:lnTo>
                    <a:pt x="86" y="194"/>
                  </a:lnTo>
                  <a:lnTo>
                    <a:pt x="112" y="185"/>
                  </a:lnTo>
                  <a:lnTo>
                    <a:pt x="136" y="170"/>
                  </a:lnTo>
                  <a:lnTo>
                    <a:pt x="162" y="161"/>
                  </a:lnTo>
                  <a:lnTo>
                    <a:pt x="162" y="161"/>
                  </a:lnTo>
                  <a:lnTo>
                    <a:pt x="186" y="151"/>
                  </a:lnTo>
                  <a:lnTo>
                    <a:pt x="210" y="139"/>
                  </a:lnTo>
                  <a:lnTo>
                    <a:pt x="236" y="127"/>
                  </a:lnTo>
                  <a:lnTo>
                    <a:pt x="260" y="118"/>
                  </a:lnTo>
                  <a:lnTo>
                    <a:pt x="286" y="111"/>
                  </a:lnTo>
                  <a:lnTo>
                    <a:pt x="310" y="101"/>
                  </a:lnTo>
                  <a:lnTo>
                    <a:pt x="337" y="91"/>
                  </a:lnTo>
                  <a:lnTo>
                    <a:pt x="361" y="82"/>
                  </a:lnTo>
                  <a:lnTo>
                    <a:pt x="384" y="72"/>
                  </a:lnTo>
                  <a:lnTo>
                    <a:pt x="411" y="65"/>
                  </a:lnTo>
                  <a:lnTo>
                    <a:pt x="435" y="41"/>
                  </a:lnTo>
                  <a:lnTo>
                    <a:pt x="461" y="34"/>
                  </a:lnTo>
                  <a:lnTo>
                    <a:pt x="485" y="27"/>
                  </a:lnTo>
                  <a:lnTo>
                    <a:pt x="509" y="17"/>
                  </a:lnTo>
                  <a:lnTo>
                    <a:pt x="535" y="15"/>
                  </a:lnTo>
                  <a:lnTo>
                    <a:pt x="535" y="1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BBE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" name="Freeform 656"/>
            <p:cNvSpPr>
              <a:spLocks noEditPoints="1"/>
            </p:cNvSpPr>
            <p:nvPr/>
          </p:nvSpPr>
          <p:spPr bwMode="auto">
            <a:xfrm>
              <a:off x="4734821" y="1554393"/>
              <a:ext cx="1797227" cy="718891"/>
            </a:xfrm>
            <a:custGeom>
              <a:avLst/>
              <a:gdLst/>
              <a:ahLst/>
              <a:cxnLst>
                <a:cxn ang="0">
                  <a:pos x="511" y="22"/>
                </a:cxn>
                <a:cxn ang="0">
                  <a:pos x="461" y="39"/>
                </a:cxn>
                <a:cxn ang="0">
                  <a:pos x="413" y="70"/>
                </a:cxn>
                <a:cxn ang="0">
                  <a:pos x="363" y="87"/>
                </a:cxn>
                <a:cxn ang="0">
                  <a:pos x="313" y="106"/>
                </a:cxn>
                <a:cxn ang="0">
                  <a:pos x="286" y="115"/>
                </a:cxn>
                <a:cxn ang="0">
                  <a:pos x="239" y="132"/>
                </a:cxn>
                <a:cxn ang="0">
                  <a:pos x="189" y="156"/>
                </a:cxn>
                <a:cxn ang="0">
                  <a:pos x="138" y="175"/>
                </a:cxn>
                <a:cxn ang="0">
                  <a:pos x="88" y="199"/>
                </a:cxn>
                <a:cxn ang="0">
                  <a:pos x="55" y="211"/>
                </a:cxn>
                <a:cxn ang="0">
                  <a:pos x="88" y="206"/>
                </a:cxn>
                <a:cxn ang="0">
                  <a:pos x="112" y="197"/>
                </a:cxn>
                <a:cxn ang="0">
                  <a:pos x="162" y="173"/>
                </a:cxn>
                <a:cxn ang="0">
                  <a:pos x="212" y="151"/>
                </a:cxn>
                <a:cxn ang="0">
                  <a:pos x="263" y="130"/>
                </a:cxn>
                <a:cxn ang="0">
                  <a:pos x="310" y="118"/>
                </a:cxn>
                <a:cxn ang="0">
                  <a:pos x="361" y="96"/>
                </a:cxn>
                <a:cxn ang="0">
                  <a:pos x="411" y="79"/>
                </a:cxn>
                <a:cxn ang="0">
                  <a:pos x="461" y="53"/>
                </a:cxn>
                <a:cxn ang="0">
                  <a:pos x="511" y="36"/>
                </a:cxn>
                <a:cxn ang="0">
                  <a:pos x="535" y="19"/>
                </a:cxn>
                <a:cxn ang="0">
                  <a:pos x="511" y="5"/>
                </a:cxn>
                <a:cxn ang="0">
                  <a:pos x="461" y="22"/>
                </a:cxn>
                <a:cxn ang="0">
                  <a:pos x="411" y="55"/>
                </a:cxn>
                <a:cxn ang="0">
                  <a:pos x="361" y="72"/>
                </a:cxn>
                <a:cxn ang="0">
                  <a:pos x="310" y="91"/>
                </a:cxn>
                <a:cxn ang="0">
                  <a:pos x="263" y="111"/>
                </a:cxn>
                <a:cxn ang="0">
                  <a:pos x="212" y="130"/>
                </a:cxn>
                <a:cxn ang="0">
                  <a:pos x="162" y="154"/>
                </a:cxn>
                <a:cxn ang="0">
                  <a:pos x="112" y="178"/>
                </a:cxn>
                <a:cxn ang="0">
                  <a:pos x="62" y="197"/>
                </a:cxn>
                <a:cxn ang="0">
                  <a:pos x="14" y="211"/>
                </a:cxn>
                <a:cxn ang="0">
                  <a:pos x="14" y="214"/>
                </a:cxn>
                <a:cxn ang="0">
                  <a:pos x="38" y="211"/>
                </a:cxn>
                <a:cxn ang="0">
                  <a:pos x="86" y="194"/>
                </a:cxn>
                <a:cxn ang="0">
                  <a:pos x="136" y="170"/>
                </a:cxn>
                <a:cxn ang="0">
                  <a:pos x="162" y="161"/>
                </a:cxn>
                <a:cxn ang="0">
                  <a:pos x="210" y="139"/>
                </a:cxn>
                <a:cxn ang="0">
                  <a:pos x="260" y="118"/>
                </a:cxn>
                <a:cxn ang="0">
                  <a:pos x="310" y="101"/>
                </a:cxn>
                <a:cxn ang="0">
                  <a:pos x="361" y="82"/>
                </a:cxn>
                <a:cxn ang="0">
                  <a:pos x="411" y="65"/>
                </a:cxn>
                <a:cxn ang="0">
                  <a:pos x="461" y="34"/>
                </a:cxn>
                <a:cxn ang="0">
                  <a:pos x="509" y="17"/>
                </a:cxn>
                <a:cxn ang="0">
                  <a:pos x="535" y="17"/>
                </a:cxn>
              </a:cxnLst>
              <a:rect l="0" t="0" r="r" b="b"/>
              <a:pathLst>
                <a:path w="535" h="214">
                  <a:moveTo>
                    <a:pt x="535" y="19"/>
                  </a:moveTo>
                  <a:lnTo>
                    <a:pt x="511" y="22"/>
                  </a:lnTo>
                  <a:lnTo>
                    <a:pt x="487" y="31"/>
                  </a:lnTo>
                  <a:lnTo>
                    <a:pt x="461" y="39"/>
                  </a:lnTo>
                  <a:lnTo>
                    <a:pt x="437" y="46"/>
                  </a:lnTo>
                  <a:lnTo>
                    <a:pt x="413" y="70"/>
                  </a:lnTo>
                  <a:lnTo>
                    <a:pt x="387" y="77"/>
                  </a:lnTo>
                  <a:lnTo>
                    <a:pt x="363" y="87"/>
                  </a:lnTo>
                  <a:lnTo>
                    <a:pt x="337" y="96"/>
                  </a:lnTo>
                  <a:lnTo>
                    <a:pt x="313" y="106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63" y="123"/>
                  </a:lnTo>
                  <a:lnTo>
                    <a:pt x="239" y="132"/>
                  </a:lnTo>
                  <a:lnTo>
                    <a:pt x="212" y="144"/>
                  </a:lnTo>
                  <a:lnTo>
                    <a:pt x="189" y="156"/>
                  </a:lnTo>
                  <a:lnTo>
                    <a:pt x="162" y="166"/>
                  </a:lnTo>
                  <a:lnTo>
                    <a:pt x="138" y="175"/>
                  </a:lnTo>
                  <a:lnTo>
                    <a:pt x="114" y="190"/>
                  </a:lnTo>
                  <a:lnTo>
                    <a:pt x="88" y="199"/>
                  </a:lnTo>
                  <a:lnTo>
                    <a:pt x="64" y="209"/>
                  </a:lnTo>
                  <a:lnTo>
                    <a:pt x="55" y="211"/>
                  </a:lnTo>
                  <a:lnTo>
                    <a:pt x="62" y="209"/>
                  </a:lnTo>
                  <a:lnTo>
                    <a:pt x="88" y="206"/>
                  </a:lnTo>
                  <a:lnTo>
                    <a:pt x="91" y="206"/>
                  </a:lnTo>
                  <a:lnTo>
                    <a:pt x="112" y="197"/>
                  </a:lnTo>
                  <a:lnTo>
                    <a:pt x="138" y="182"/>
                  </a:lnTo>
                  <a:lnTo>
                    <a:pt x="162" y="173"/>
                  </a:lnTo>
                  <a:lnTo>
                    <a:pt x="186" y="163"/>
                  </a:lnTo>
                  <a:lnTo>
                    <a:pt x="212" y="151"/>
                  </a:lnTo>
                  <a:lnTo>
                    <a:pt x="236" y="139"/>
                  </a:lnTo>
                  <a:lnTo>
                    <a:pt x="263" y="130"/>
                  </a:lnTo>
                  <a:lnTo>
                    <a:pt x="286" y="123"/>
                  </a:lnTo>
                  <a:lnTo>
                    <a:pt x="310" y="118"/>
                  </a:lnTo>
                  <a:lnTo>
                    <a:pt x="337" y="106"/>
                  </a:lnTo>
                  <a:lnTo>
                    <a:pt x="361" y="96"/>
                  </a:lnTo>
                  <a:lnTo>
                    <a:pt x="387" y="87"/>
                  </a:lnTo>
                  <a:lnTo>
                    <a:pt x="411" y="79"/>
                  </a:lnTo>
                  <a:lnTo>
                    <a:pt x="435" y="60"/>
                  </a:lnTo>
                  <a:lnTo>
                    <a:pt x="461" y="53"/>
                  </a:lnTo>
                  <a:lnTo>
                    <a:pt x="485" y="43"/>
                  </a:lnTo>
                  <a:lnTo>
                    <a:pt x="511" y="36"/>
                  </a:lnTo>
                  <a:lnTo>
                    <a:pt x="535" y="31"/>
                  </a:lnTo>
                  <a:lnTo>
                    <a:pt x="535" y="19"/>
                  </a:lnTo>
                  <a:moveTo>
                    <a:pt x="535" y="0"/>
                  </a:moveTo>
                  <a:lnTo>
                    <a:pt x="511" y="5"/>
                  </a:lnTo>
                  <a:lnTo>
                    <a:pt x="485" y="12"/>
                  </a:lnTo>
                  <a:lnTo>
                    <a:pt x="461" y="22"/>
                  </a:lnTo>
                  <a:lnTo>
                    <a:pt x="435" y="27"/>
                  </a:lnTo>
                  <a:lnTo>
                    <a:pt x="411" y="55"/>
                  </a:lnTo>
                  <a:lnTo>
                    <a:pt x="387" y="63"/>
                  </a:lnTo>
                  <a:lnTo>
                    <a:pt x="361" y="72"/>
                  </a:lnTo>
                  <a:lnTo>
                    <a:pt x="337" y="82"/>
                  </a:lnTo>
                  <a:lnTo>
                    <a:pt x="310" y="91"/>
                  </a:lnTo>
                  <a:lnTo>
                    <a:pt x="286" y="101"/>
                  </a:lnTo>
                  <a:lnTo>
                    <a:pt x="263" y="111"/>
                  </a:lnTo>
                  <a:lnTo>
                    <a:pt x="236" y="120"/>
                  </a:lnTo>
                  <a:lnTo>
                    <a:pt x="212" y="130"/>
                  </a:lnTo>
                  <a:lnTo>
                    <a:pt x="186" y="142"/>
                  </a:lnTo>
                  <a:lnTo>
                    <a:pt x="162" y="154"/>
                  </a:lnTo>
                  <a:lnTo>
                    <a:pt x="138" y="166"/>
                  </a:lnTo>
                  <a:lnTo>
                    <a:pt x="112" y="178"/>
                  </a:lnTo>
                  <a:lnTo>
                    <a:pt x="88" y="187"/>
                  </a:lnTo>
                  <a:lnTo>
                    <a:pt x="62" y="197"/>
                  </a:lnTo>
                  <a:lnTo>
                    <a:pt x="38" y="204"/>
                  </a:lnTo>
                  <a:lnTo>
                    <a:pt x="14" y="211"/>
                  </a:lnTo>
                  <a:lnTo>
                    <a:pt x="0" y="214"/>
                  </a:lnTo>
                  <a:lnTo>
                    <a:pt x="14" y="214"/>
                  </a:lnTo>
                  <a:lnTo>
                    <a:pt x="26" y="214"/>
                  </a:lnTo>
                  <a:lnTo>
                    <a:pt x="38" y="211"/>
                  </a:lnTo>
                  <a:lnTo>
                    <a:pt x="62" y="204"/>
                  </a:lnTo>
                  <a:lnTo>
                    <a:pt x="86" y="194"/>
                  </a:lnTo>
                  <a:lnTo>
                    <a:pt x="112" y="185"/>
                  </a:lnTo>
                  <a:lnTo>
                    <a:pt x="136" y="170"/>
                  </a:lnTo>
                  <a:lnTo>
                    <a:pt x="162" y="161"/>
                  </a:lnTo>
                  <a:lnTo>
                    <a:pt x="162" y="161"/>
                  </a:lnTo>
                  <a:lnTo>
                    <a:pt x="186" y="151"/>
                  </a:lnTo>
                  <a:lnTo>
                    <a:pt x="210" y="139"/>
                  </a:lnTo>
                  <a:lnTo>
                    <a:pt x="236" y="127"/>
                  </a:lnTo>
                  <a:lnTo>
                    <a:pt x="260" y="118"/>
                  </a:lnTo>
                  <a:lnTo>
                    <a:pt x="286" y="111"/>
                  </a:lnTo>
                  <a:lnTo>
                    <a:pt x="310" y="101"/>
                  </a:lnTo>
                  <a:lnTo>
                    <a:pt x="337" y="91"/>
                  </a:lnTo>
                  <a:lnTo>
                    <a:pt x="361" y="82"/>
                  </a:lnTo>
                  <a:lnTo>
                    <a:pt x="384" y="72"/>
                  </a:lnTo>
                  <a:lnTo>
                    <a:pt x="411" y="65"/>
                  </a:lnTo>
                  <a:lnTo>
                    <a:pt x="435" y="41"/>
                  </a:lnTo>
                  <a:lnTo>
                    <a:pt x="461" y="34"/>
                  </a:lnTo>
                  <a:lnTo>
                    <a:pt x="485" y="27"/>
                  </a:lnTo>
                  <a:lnTo>
                    <a:pt x="509" y="17"/>
                  </a:lnTo>
                  <a:lnTo>
                    <a:pt x="535" y="15"/>
                  </a:lnTo>
                  <a:lnTo>
                    <a:pt x="535" y="17"/>
                  </a:lnTo>
                  <a:lnTo>
                    <a:pt x="53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" name="Freeform 657"/>
            <p:cNvSpPr>
              <a:spLocks noEditPoints="1"/>
            </p:cNvSpPr>
            <p:nvPr/>
          </p:nvSpPr>
          <p:spPr bwMode="auto">
            <a:xfrm>
              <a:off x="4597089" y="2246409"/>
              <a:ext cx="443428" cy="10749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24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0" y="32"/>
                </a:cxn>
                <a:cxn ang="0">
                  <a:pos x="5" y="29"/>
                </a:cxn>
                <a:cxn ang="0">
                  <a:pos x="29" y="27"/>
                </a:cxn>
                <a:cxn ang="0">
                  <a:pos x="43" y="24"/>
                </a:cxn>
                <a:cxn ang="0">
                  <a:pos x="132" y="0"/>
                </a:cxn>
                <a:cxn ang="0">
                  <a:pos x="129" y="0"/>
                </a:cxn>
                <a:cxn ang="0">
                  <a:pos x="103" y="3"/>
                </a:cxn>
                <a:cxn ang="0">
                  <a:pos x="96" y="5"/>
                </a:cxn>
                <a:cxn ang="0">
                  <a:pos x="79" y="10"/>
                </a:cxn>
                <a:cxn ang="0">
                  <a:pos x="55" y="15"/>
                </a:cxn>
                <a:cxn ang="0">
                  <a:pos x="36" y="20"/>
                </a:cxn>
                <a:cxn ang="0">
                  <a:pos x="55" y="20"/>
                </a:cxn>
                <a:cxn ang="0">
                  <a:pos x="62" y="20"/>
                </a:cxn>
                <a:cxn ang="0">
                  <a:pos x="79" y="15"/>
                </a:cxn>
                <a:cxn ang="0">
                  <a:pos x="103" y="10"/>
                </a:cxn>
                <a:cxn ang="0">
                  <a:pos x="129" y="0"/>
                </a:cxn>
                <a:cxn ang="0">
                  <a:pos x="132" y="0"/>
                </a:cxn>
              </a:cxnLst>
              <a:rect l="0" t="0" r="r" b="b"/>
              <a:pathLst>
                <a:path w="132" h="32">
                  <a:moveTo>
                    <a:pt x="43" y="24"/>
                  </a:moveTo>
                  <a:lnTo>
                    <a:pt x="29" y="24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5" y="29"/>
                  </a:lnTo>
                  <a:lnTo>
                    <a:pt x="29" y="27"/>
                  </a:lnTo>
                  <a:lnTo>
                    <a:pt x="43" y="24"/>
                  </a:lnTo>
                  <a:close/>
                  <a:moveTo>
                    <a:pt x="132" y="0"/>
                  </a:moveTo>
                  <a:lnTo>
                    <a:pt x="129" y="0"/>
                  </a:lnTo>
                  <a:lnTo>
                    <a:pt x="103" y="3"/>
                  </a:lnTo>
                  <a:lnTo>
                    <a:pt x="96" y="5"/>
                  </a:lnTo>
                  <a:lnTo>
                    <a:pt x="79" y="10"/>
                  </a:lnTo>
                  <a:lnTo>
                    <a:pt x="55" y="15"/>
                  </a:lnTo>
                  <a:lnTo>
                    <a:pt x="36" y="20"/>
                  </a:lnTo>
                  <a:lnTo>
                    <a:pt x="55" y="20"/>
                  </a:lnTo>
                  <a:lnTo>
                    <a:pt x="62" y="20"/>
                  </a:lnTo>
                  <a:lnTo>
                    <a:pt x="79" y="15"/>
                  </a:lnTo>
                  <a:lnTo>
                    <a:pt x="103" y="10"/>
                  </a:lnTo>
                  <a:lnTo>
                    <a:pt x="12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E9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Freeform 658"/>
            <p:cNvSpPr>
              <a:spLocks noEditPoints="1"/>
            </p:cNvSpPr>
            <p:nvPr/>
          </p:nvSpPr>
          <p:spPr bwMode="auto">
            <a:xfrm>
              <a:off x="4597089" y="2246409"/>
              <a:ext cx="443428" cy="10749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24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0" y="32"/>
                </a:cxn>
                <a:cxn ang="0">
                  <a:pos x="5" y="29"/>
                </a:cxn>
                <a:cxn ang="0">
                  <a:pos x="29" y="27"/>
                </a:cxn>
                <a:cxn ang="0">
                  <a:pos x="43" y="24"/>
                </a:cxn>
                <a:cxn ang="0">
                  <a:pos x="132" y="0"/>
                </a:cxn>
                <a:cxn ang="0">
                  <a:pos x="129" y="0"/>
                </a:cxn>
                <a:cxn ang="0">
                  <a:pos x="103" y="3"/>
                </a:cxn>
                <a:cxn ang="0">
                  <a:pos x="96" y="5"/>
                </a:cxn>
                <a:cxn ang="0">
                  <a:pos x="79" y="10"/>
                </a:cxn>
                <a:cxn ang="0">
                  <a:pos x="55" y="15"/>
                </a:cxn>
                <a:cxn ang="0">
                  <a:pos x="36" y="20"/>
                </a:cxn>
                <a:cxn ang="0">
                  <a:pos x="55" y="20"/>
                </a:cxn>
                <a:cxn ang="0">
                  <a:pos x="62" y="20"/>
                </a:cxn>
                <a:cxn ang="0">
                  <a:pos x="79" y="15"/>
                </a:cxn>
                <a:cxn ang="0">
                  <a:pos x="103" y="10"/>
                </a:cxn>
                <a:cxn ang="0">
                  <a:pos x="129" y="0"/>
                </a:cxn>
                <a:cxn ang="0">
                  <a:pos x="132" y="0"/>
                </a:cxn>
              </a:cxnLst>
              <a:rect l="0" t="0" r="r" b="b"/>
              <a:pathLst>
                <a:path w="132" h="32">
                  <a:moveTo>
                    <a:pt x="43" y="24"/>
                  </a:moveTo>
                  <a:lnTo>
                    <a:pt x="29" y="24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5" y="29"/>
                  </a:lnTo>
                  <a:lnTo>
                    <a:pt x="29" y="27"/>
                  </a:lnTo>
                  <a:lnTo>
                    <a:pt x="43" y="24"/>
                  </a:lnTo>
                  <a:moveTo>
                    <a:pt x="132" y="0"/>
                  </a:moveTo>
                  <a:lnTo>
                    <a:pt x="129" y="0"/>
                  </a:lnTo>
                  <a:lnTo>
                    <a:pt x="103" y="3"/>
                  </a:lnTo>
                  <a:lnTo>
                    <a:pt x="96" y="5"/>
                  </a:lnTo>
                  <a:lnTo>
                    <a:pt x="79" y="10"/>
                  </a:lnTo>
                  <a:lnTo>
                    <a:pt x="55" y="15"/>
                  </a:lnTo>
                  <a:lnTo>
                    <a:pt x="36" y="20"/>
                  </a:lnTo>
                  <a:lnTo>
                    <a:pt x="55" y="20"/>
                  </a:lnTo>
                  <a:lnTo>
                    <a:pt x="62" y="20"/>
                  </a:lnTo>
                  <a:lnTo>
                    <a:pt x="79" y="15"/>
                  </a:lnTo>
                  <a:lnTo>
                    <a:pt x="103" y="10"/>
                  </a:lnTo>
                  <a:lnTo>
                    <a:pt x="129" y="0"/>
                  </a:lnTo>
                  <a:lnTo>
                    <a:pt x="1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5" name="Freeform 659"/>
            <p:cNvSpPr>
              <a:spLocks/>
            </p:cNvSpPr>
            <p:nvPr/>
          </p:nvSpPr>
          <p:spPr bwMode="auto">
            <a:xfrm>
              <a:off x="4526544" y="2337110"/>
              <a:ext cx="94060" cy="167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1" y="5"/>
                </a:cxn>
                <a:cxn ang="0">
                  <a:pos x="26" y="2"/>
                </a:cxn>
                <a:cxn ang="0">
                  <a:pos x="28" y="0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483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6" name="Freeform 660"/>
            <p:cNvSpPr>
              <a:spLocks/>
            </p:cNvSpPr>
            <p:nvPr/>
          </p:nvSpPr>
          <p:spPr bwMode="auto">
            <a:xfrm>
              <a:off x="4526544" y="2337110"/>
              <a:ext cx="94060" cy="167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1" y="5"/>
                </a:cxn>
                <a:cxn ang="0">
                  <a:pos x="26" y="2"/>
                </a:cxn>
                <a:cxn ang="0">
                  <a:pos x="28" y="0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2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7" name="Freeform 661"/>
            <p:cNvSpPr>
              <a:spLocks noEditPoints="1"/>
            </p:cNvSpPr>
            <p:nvPr/>
          </p:nvSpPr>
          <p:spPr bwMode="auto">
            <a:xfrm>
              <a:off x="4526544" y="2313595"/>
              <a:ext cx="278822" cy="23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50" y="2"/>
                </a:cxn>
                <a:cxn ang="0">
                  <a:pos x="26" y="4"/>
                </a:cxn>
                <a:cxn ang="0">
                  <a:pos x="4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50" y="4"/>
                </a:cxn>
                <a:cxn ang="0">
                  <a:pos x="64" y="4"/>
                </a:cxn>
                <a:cxn ang="0">
                  <a:pos x="76" y="2"/>
                </a:cxn>
                <a:cxn ang="0">
                  <a:pos x="83" y="0"/>
                </a:cxn>
                <a:cxn ang="0">
                  <a:pos x="76" y="0"/>
                </a:cxn>
              </a:cxnLst>
              <a:rect l="0" t="0" r="r" b="b"/>
              <a:pathLst>
                <a:path w="83" h="7">
                  <a:moveTo>
                    <a:pt x="0" y="4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close/>
                  <a:moveTo>
                    <a:pt x="76" y="0"/>
                  </a:moveTo>
                  <a:lnTo>
                    <a:pt x="57" y="0"/>
                  </a:lnTo>
                  <a:lnTo>
                    <a:pt x="50" y="2"/>
                  </a:lnTo>
                  <a:lnTo>
                    <a:pt x="26" y="4"/>
                  </a:lnTo>
                  <a:lnTo>
                    <a:pt x="4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50" y="4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E4D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8" name="Freeform 662"/>
            <p:cNvSpPr>
              <a:spLocks noEditPoints="1"/>
            </p:cNvSpPr>
            <p:nvPr/>
          </p:nvSpPr>
          <p:spPr bwMode="auto">
            <a:xfrm>
              <a:off x="4526544" y="2313595"/>
              <a:ext cx="278822" cy="23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50" y="2"/>
                </a:cxn>
                <a:cxn ang="0">
                  <a:pos x="26" y="4"/>
                </a:cxn>
                <a:cxn ang="0">
                  <a:pos x="4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50" y="4"/>
                </a:cxn>
                <a:cxn ang="0">
                  <a:pos x="64" y="4"/>
                </a:cxn>
                <a:cxn ang="0">
                  <a:pos x="76" y="2"/>
                </a:cxn>
                <a:cxn ang="0">
                  <a:pos x="83" y="0"/>
                </a:cxn>
                <a:cxn ang="0">
                  <a:pos x="76" y="0"/>
                </a:cxn>
              </a:cxnLst>
              <a:rect l="0" t="0" r="r" b="b"/>
              <a:pathLst>
                <a:path w="83" h="7">
                  <a:moveTo>
                    <a:pt x="0" y="4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moveTo>
                    <a:pt x="76" y="0"/>
                  </a:moveTo>
                  <a:lnTo>
                    <a:pt x="57" y="0"/>
                  </a:lnTo>
                  <a:lnTo>
                    <a:pt x="50" y="2"/>
                  </a:lnTo>
                  <a:lnTo>
                    <a:pt x="26" y="4"/>
                  </a:lnTo>
                  <a:lnTo>
                    <a:pt x="4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50" y="4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7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Freeform 663"/>
            <p:cNvSpPr>
              <a:spLocks/>
            </p:cNvSpPr>
            <p:nvPr/>
          </p:nvSpPr>
          <p:spPr bwMode="auto">
            <a:xfrm>
              <a:off x="4647479" y="2273284"/>
              <a:ext cx="174684" cy="302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6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0" y="9"/>
                </a:cxn>
                <a:cxn ang="0">
                  <a:pos x="14" y="9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40" y="0"/>
                </a:cxn>
              </a:cxnLst>
              <a:rect l="0" t="0" r="r" b="b"/>
              <a:pathLst>
                <a:path w="52" h="9">
                  <a:moveTo>
                    <a:pt x="40" y="0"/>
                  </a:moveTo>
                  <a:lnTo>
                    <a:pt x="26" y="0"/>
                  </a:lnTo>
                  <a:lnTo>
                    <a:pt x="1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E9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0" name="Freeform 664"/>
            <p:cNvSpPr>
              <a:spLocks/>
            </p:cNvSpPr>
            <p:nvPr/>
          </p:nvSpPr>
          <p:spPr bwMode="auto">
            <a:xfrm>
              <a:off x="4647479" y="2273284"/>
              <a:ext cx="174684" cy="302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6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0" y="9"/>
                </a:cxn>
                <a:cxn ang="0">
                  <a:pos x="14" y="9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40" y="0"/>
                </a:cxn>
              </a:cxnLst>
              <a:rect l="0" t="0" r="r" b="b"/>
              <a:pathLst>
                <a:path w="52" h="9">
                  <a:moveTo>
                    <a:pt x="40" y="0"/>
                  </a:moveTo>
                  <a:lnTo>
                    <a:pt x="26" y="0"/>
                  </a:lnTo>
                  <a:lnTo>
                    <a:pt x="1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1" name="Freeform 665"/>
            <p:cNvSpPr>
              <a:spLocks noEditPoints="1"/>
            </p:cNvSpPr>
            <p:nvPr/>
          </p:nvSpPr>
          <p:spPr bwMode="auto">
            <a:xfrm>
              <a:off x="4526544" y="2286721"/>
              <a:ext cx="134372" cy="268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6" y="5"/>
                </a:cxn>
                <a:cxn ang="0">
                  <a:pos x="19" y="8"/>
                </a:cxn>
                <a:cxn ang="0">
                  <a:pos x="26" y="8"/>
                </a:cxn>
                <a:cxn ang="0">
                  <a:pos x="36" y="5"/>
                </a:cxn>
                <a:cxn ang="0">
                  <a:pos x="40" y="0"/>
                </a:cxn>
              </a:cxnLst>
              <a:rect l="0" t="0" r="r" b="b"/>
              <a:pathLst>
                <a:path w="40" h="8">
                  <a:moveTo>
                    <a:pt x="24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40" y="0"/>
                  </a:moveTo>
                  <a:lnTo>
                    <a:pt x="31" y="0"/>
                  </a:lnTo>
                  <a:lnTo>
                    <a:pt x="26" y="5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6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483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2" name="Freeform 666"/>
            <p:cNvSpPr>
              <a:spLocks noEditPoints="1"/>
            </p:cNvSpPr>
            <p:nvPr/>
          </p:nvSpPr>
          <p:spPr bwMode="auto">
            <a:xfrm>
              <a:off x="4526544" y="2286721"/>
              <a:ext cx="134372" cy="268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6" y="5"/>
                </a:cxn>
                <a:cxn ang="0">
                  <a:pos x="19" y="8"/>
                </a:cxn>
                <a:cxn ang="0">
                  <a:pos x="26" y="8"/>
                </a:cxn>
                <a:cxn ang="0">
                  <a:pos x="36" y="5"/>
                </a:cxn>
                <a:cxn ang="0">
                  <a:pos x="40" y="0"/>
                </a:cxn>
              </a:cxnLst>
              <a:rect l="0" t="0" r="r" b="b"/>
              <a:pathLst>
                <a:path w="40" h="8">
                  <a:moveTo>
                    <a:pt x="24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moveTo>
                    <a:pt x="40" y="0"/>
                  </a:moveTo>
                  <a:lnTo>
                    <a:pt x="31" y="0"/>
                  </a:lnTo>
                  <a:lnTo>
                    <a:pt x="26" y="5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6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Freeform 667"/>
            <p:cNvSpPr>
              <a:spLocks/>
            </p:cNvSpPr>
            <p:nvPr/>
          </p:nvSpPr>
          <p:spPr bwMode="auto">
            <a:xfrm>
              <a:off x="4526544" y="2286721"/>
              <a:ext cx="104138" cy="3359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9" y="8"/>
                </a:cxn>
                <a:cxn ang="0">
                  <a:pos x="26" y="5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B59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4" name="Freeform 668"/>
            <p:cNvSpPr>
              <a:spLocks/>
            </p:cNvSpPr>
            <p:nvPr/>
          </p:nvSpPr>
          <p:spPr bwMode="auto">
            <a:xfrm>
              <a:off x="4526544" y="2286721"/>
              <a:ext cx="104138" cy="3359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9" y="8"/>
                </a:cxn>
                <a:cxn ang="0">
                  <a:pos x="26" y="5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5" name="Rectangle 669"/>
            <p:cNvSpPr>
              <a:spLocks noChangeArrowheads="1"/>
            </p:cNvSpPr>
            <p:nvPr/>
          </p:nvSpPr>
          <p:spPr bwMode="auto">
            <a:xfrm>
              <a:off x="4526544" y="2320314"/>
              <a:ext cx="13437" cy="3359"/>
            </a:xfrm>
            <a:prstGeom prst="rect">
              <a:avLst/>
            </a:prstGeom>
            <a:solidFill>
              <a:srgbClr val="7E4D7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6" name="Freeform 670"/>
            <p:cNvSpPr>
              <a:spLocks/>
            </p:cNvSpPr>
            <p:nvPr/>
          </p:nvSpPr>
          <p:spPr bwMode="auto">
            <a:xfrm>
              <a:off x="4526544" y="2320314"/>
              <a:ext cx="13437" cy="33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Freeform 671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88" y="199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36" y="208"/>
                </a:cxn>
                <a:cxn ang="0">
                  <a:pos x="26" y="211"/>
                </a:cxn>
                <a:cxn ang="0">
                  <a:pos x="19" y="211"/>
                </a:cxn>
                <a:cxn ang="0">
                  <a:pos x="4" y="213"/>
                </a:cxn>
                <a:cxn ang="0">
                  <a:pos x="0" y="213"/>
                </a:cxn>
                <a:cxn ang="0">
                  <a:pos x="0" y="215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4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57" y="211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17" y="196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2"/>
                </a:cxn>
                <a:cxn ang="0">
                  <a:pos x="597" y="0"/>
                </a:cxn>
              </a:cxnLst>
              <a:rect l="0" t="0" r="r" b="b"/>
              <a:pathLst>
                <a:path w="597" h="218">
                  <a:moveTo>
                    <a:pt x="597" y="0"/>
                  </a:move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88" y="199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36" y="208"/>
                  </a:lnTo>
                  <a:lnTo>
                    <a:pt x="26" y="211"/>
                  </a:lnTo>
                  <a:lnTo>
                    <a:pt x="19" y="211"/>
                  </a:lnTo>
                  <a:lnTo>
                    <a:pt x="4" y="213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4" y="218"/>
                  </a:lnTo>
                  <a:lnTo>
                    <a:pt x="26" y="215"/>
                  </a:lnTo>
                  <a:lnTo>
                    <a:pt x="50" y="213"/>
                  </a:lnTo>
                  <a:lnTo>
                    <a:pt x="57" y="211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17" y="196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2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ED22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Freeform 672"/>
            <p:cNvSpPr>
              <a:spLocks/>
            </p:cNvSpPr>
            <p:nvPr/>
          </p:nvSpPr>
          <p:spPr bwMode="auto">
            <a:xfrm>
              <a:off x="4526544" y="1604782"/>
              <a:ext cx="2005503" cy="732328"/>
            </a:xfrm>
            <a:custGeom>
              <a:avLst/>
              <a:gdLst/>
              <a:ahLst/>
              <a:cxnLst>
                <a:cxn ang="0">
                  <a:pos x="597" y="0"/>
                </a:cxn>
                <a:cxn ang="0">
                  <a:pos x="571" y="2"/>
                </a:cxn>
                <a:cxn ang="0">
                  <a:pos x="547" y="12"/>
                </a:cxn>
                <a:cxn ang="0">
                  <a:pos x="523" y="19"/>
                </a:cxn>
                <a:cxn ang="0">
                  <a:pos x="497" y="26"/>
                </a:cxn>
                <a:cxn ang="0">
                  <a:pos x="473" y="50"/>
                </a:cxn>
                <a:cxn ang="0">
                  <a:pos x="446" y="57"/>
                </a:cxn>
                <a:cxn ang="0">
                  <a:pos x="423" y="67"/>
                </a:cxn>
                <a:cxn ang="0">
                  <a:pos x="399" y="76"/>
                </a:cxn>
                <a:cxn ang="0">
                  <a:pos x="372" y="86"/>
                </a:cxn>
                <a:cxn ang="0">
                  <a:pos x="348" y="96"/>
                </a:cxn>
                <a:cxn ang="0">
                  <a:pos x="322" y="103"/>
                </a:cxn>
                <a:cxn ang="0">
                  <a:pos x="298" y="112"/>
                </a:cxn>
                <a:cxn ang="0">
                  <a:pos x="272" y="124"/>
                </a:cxn>
                <a:cxn ang="0">
                  <a:pos x="248" y="136"/>
                </a:cxn>
                <a:cxn ang="0">
                  <a:pos x="224" y="146"/>
                </a:cxn>
                <a:cxn ang="0">
                  <a:pos x="224" y="146"/>
                </a:cxn>
                <a:cxn ang="0">
                  <a:pos x="198" y="155"/>
                </a:cxn>
                <a:cxn ang="0">
                  <a:pos x="174" y="170"/>
                </a:cxn>
                <a:cxn ang="0">
                  <a:pos x="148" y="179"/>
                </a:cxn>
                <a:cxn ang="0">
                  <a:pos x="124" y="189"/>
                </a:cxn>
                <a:cxn ang="0">
                  <a:pos x="100" y="196"/>
                </a:cxn>
                <a:cxn ang="0">
                  <a:pos x="88" y="199"/>
                </a:cxn>
                <a:cxn ang="0">
                  <a:pos x="74" y="201"/>
                </a:cxn>
                <a:cxn ang="0">
                  <a:pos x="50" y="208"/>
                </a:cxn>
                <a:cxn ang="0">
                  <a:pos x="36" y="208"/>
                </a:cxn>
                <a:cxn ang="0">
                  <a:pos x="26" y="211"/>
                </a:cxn>
                <a:cxn ang="0">
                  <a:pos x="19" y="211"/>
                </a:cxn>
                <a:cxn ang="0">
                  <a:pos x="4" y="213"/>
                </a:cxn>
                <a:cxn ang="0">
                  <a:pos x="0" y="213"/>
                </a:cxn>
                <a:cxn ang="0">
                  <a:pos x="0" y="215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4" y="218"/>
                </a:cxn>
                <a:cxn ang="0">
                  <a:pos x="26" y="215"/>
                </a:cxn>
                <a:cxn ang="0">
                  <a:pos x="50" y="213"/>
                </a:cxn>
                <a:cxn ang="0">
                  <a:pos x="57" y="211"/>
                </a:cxn>
                <a:cxn ang="0">
                  <a:pos x="76" y="206"/>
                </a:cxn>
                <a:cxn ang="0">
                  <a:pos x="100" y="201"/>
                </a:cxn>
                <a:cxn ang="0">
                  <a:pos x="117" y="196"/>
                </a:cxn>
                <a:cxn ang="0">
                  <a:pos x="126" y="194"/>
                </a:cxn>
                <a:cxn ang="0">
                  <a:pos x="150" y="184"/>
                </a:cxn>
                <a:cxn ang="0">
                  <a:pos x="176" y="175"/>
                </a:cxn>
                <a:cxn ang="0">
                  <a:pos x="200" y="160"/>
                </a:cxn>
                <a:cxn ang="0">
                  <a:pos x="224" y="151"/>
                </a:cxn>
                <a:cxn ang="0">
                  <a:pos x="251" y="141"/>
                </a:cxn>
                <a:cxn ang="0">
                  <a:pos x="274" y="129"/>
                </a:cxn>
                <a:cxn ang="0">
                  <a:pos x="301" y="117"/>
                </a:cxn>
                <a:cxn ang="0">
                  <a:pos x="325" y="108"/>
                </a:cxn>
                <a:cxn ang="0">
                  <a:pos x="348" y="100"/>
                </a:cxn>
                <a:cxn ang="0">
                  <a:pos x="348" y="100"/>
                </a:cxn>
                <a:cxn ang="0">
                  <a:pos x="375" y="91"/>
                </a:cxn>
                <a:cxn ang="0">
                  <a:pos x="399" y="81"/>
                </a:cxn>
                <a:cxn ang="0">
                  <a:pos x="425" y="72"/>
                </a:cxn>
                <a:cxn ang="0">
                  <a:pos x="449" y="62"/>
                </a:cxn>
                <a:cxn ang="0">
                  <a:pos x="475" y="55"/>
                </a:cxn>
                <a:cxn ang="0">
                  <a:pos x="499" y="31"/>
                </a:cxn>
                <a:cxn ang="0">
                  <a:pos x="523" y="24"/>
                </a:cxn>
                <a:cxn ang="0">
                  <a:pos x="549" y="16"/>
                </a:cxn>
                <a:cxn ang="0">
                  <a:pos x="573" y="7"/>
                </a:cxn>
                <a:cxn ang="0">
                  <a:pos x="597" y="4"/>
                </a:cxn>
                <a:cxn ang="0">
                  <a:pos x="597" y="2"/>
                </a:cxn>
                <a:cxn ang="0">
                  <a:pos x="597" y="0"/>
                </a:cxn>
              </a:cxnLst>
              <a:rect l="0" t="0" r="r" b="b"/>
              <a:pathLst>
                <a:path w="597" h="218">
                  <a:moveTo>
                    <a:pt x="597" y="0"/>
                  </a:moveTo>
                  <a:lnTo>
                    <a:pt x="571" y="2"/>
                  </a:lnTo>
                  <a:lnTo>
                    <a:pt x="547" y="12"/>
                  </a:lnTo>
                  <a:lnTo>
                    <a:pt x="523" y="19"/>
                  </a:lnTo>
                  <a:lnTo>
                    <a:pt x="497" y="26"/>
                  </a:lnTo>
                  <a:lnTo>
                    <a:pt x="473" y="50"/>
                  </a:lnTo>
                  <a:lnTo>
                    <a:pt x="446" y="57"/>
                  </a:lnTo>
                  <a:lnTo>
                    <a:pt x="423" y="67"/>
                  </a:lnTo>
                  <a:lnTo>
                    <a:pt x="399" y="76"/>
                  </a:lnTo>
                  <a:lnTo>
                    <a:pt x="372" y="86"/>
                  </a:lnTo>
                  <a:lnTo>
                    <a:pt x="348" y="96"/>
                  </a:lnTo>
                  <a:lnTo>
                    <a:pt x="322" y="103"/>
                  </a:lnTo>
                  <a:lnTo>
                    <a:pt x="298" y="112"/>
                  </a:lnTo>
                  <a:lnTo>
                    <a:pt x="272" y="124"/>
                  </a:lnTo>
                  <a:lnTo>
                    <a:pt x="248" y="13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198" y="155"/>
                  </a:lnTo>
                  <a:lnTo>
                    <a:pt x="174" y="170"/>
                  </a:lnTo>
                  <a:lnTo>
                    <a:pt x="148" y="179"/>
                  </a:lnTo>
                  <a:lnTo>
                    <a:pt x="124" y="189"/>
                  </a:lnTo>
                  <a:lnTo>
                    <a:pt x="100" y="196"/>
                  </a:lnTo>
                  <a:lnTo>
                    <a:pt x="88" y="199"/>
                  </a:lnTo>
                  <a:lnTo>
                    <a:pt x="74" y="201"/>
                  </a:lnTo>
                  <a:lnTo>
                    <a:pt x="50" y="208"/>
                  </a:lnTo>
                  <a:lnTo>
                    <a:pt x="36" y="208"/>
                  </a:lnTo>
                  <a:lnTo>
                    <a:pt x="26" y="211"/>
                  </a:lnTo>
                  <a:lnTo>
                    <a:pt x="19" y="211"/>
                  </a:lnTo>
                  <a:lnTo>
                    <a:pt x="4" y="213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4" y="218"/>
                  </a:lnTo>
                  <a:lnTo>
                    <a:pt x="26" y="215"/>
                  </a:lnTo>
                  <a:lnTo>
                    <a:pt x="50" y="213"/>
                  </a:lnTo>
                  <a:lnTo>
                    <a:pt x="57" y="211"/>
                  </a:lnTo>
                  <a:lnTo>
                    <a:pt x="76" y="206"/>
                  </a:lnTo>
                  <a:lnTo>
                    <a:pt x="100" y="201"/>
                  </a:lnTo>
                  <a:lnTo>
                    <a:pt x="117" y="196"/>
                  </a:lnTo>
                  <a:lnTo>
                    <a:pt x="126" y="194"/>
                  </a:lnTo>
                  <a:lnTo>
                    <a:pt x="150" y="184"/>
                  </a:lnTo>
                  <a:lnTo>
                    <a:pt x="176" y="175"/>
                  </a:lnTo>
                  <a:lnTo>
                    <a:pt x="200" y="160"/>
                  </a:lnTo>
                  <a:lnTo>
                    <a:pt x="224" y="151"/>
                  </a:lnTo>
                  <a:lnTo>
                    <a:pt x="251" y="141"/>
                  </a:lnTo>
                  <a:lnTo>
                    <a:pt x="274" y="129"/>
                  </a:lnTo>
                  <a:lnTo>
                    <a:pt x="301" y="117"/>
                  </a:lnTo>
                  <a:lnTo>
                    <a:pt x="325" y="108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75" y="91"/>
                  </a:lnTo>
                  <a:lnTo>
                    <a:pt x="399" y="81"/>
                  </a:lnTo>
                  <a:lnTo>
                    <a:pt x="425" y="72"/>
                  </a:lnTo>
                  <a:lnTo>
                    <a:pt x="449" y="62"/>
                  </a:lnTo>
                  <a:lnTo>
                    <a:pt x="475" y="55"/>
                  </a:lnTo>
                  <a:lnTo>
                    <a:pt x="499" y="31"/>
                  </a:lnTo>
                  <a:lnTo>
                    <a:pt x="523" y="24"/>
                  </a:lnTo>
                  <a:lnTo>
                    <a:pt x="549" y="16"/>
                  </a:lnTo>
                  <a:lnTo>
                    <a:pt x="573" y="7"/>
                  </a:lnTo>
                  <a:lnTo>
                    <a:pt x="597" y="4"/>
                  </a:lnTo>
                  <a:lnTo>
                    <a:pt x="597" y="2"/>
                  </a:lnTo>
                  <a:lnTo>
                    <a:pt x="5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3" name="Rectangle 592"/>
          <p:cNvSpPr>
            <a:spLocks noChangeArrowheads="1"/>
          </p:cNvSpPr>
          <p:nvPr/>
        </p:nvSpPr>
        <p:spPr bwMode="auto">
          <a:xfrm>
            <a:off x="5751202" y="3126393"/>
            <a:ext cx="2295504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4" name="Freeform 593"/>
          <p:cNvSpPr>
            <a:spLocks/>
          </p:cNvSpPr>
          <p:nvPr/>
        </p:nvSpPr>
        <p:spPr bwMode="auto">
          <a:xfrm>
            <a:off x="5751202" y="3126393"/>
            <a:ext cx="2295504" cy="16855"/>
          </a:xfrm>
          <a:custGeom>
            <a:avLst/>
            <a:gdLst>
              <a:gd name="T0" fmla="*/ 0 w 681"/>
              <a:gd name="T1" fmla="*/ 5 h 5"/>
              <a:gd name="T2" fmla="*/ 681 w 681"/>
              <a:gd name="T3" fmla="*/ 5 h 5"/>
              <a:gd name="T4" fmla="*/ 681 w 681"/>
              <a:gd name="T5" fmla="*/ 0 h 5"/>
              <a:gd name="T6" fmla="*/ 0 w 68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5">
                <a:moveTo>
                  <a:pt x="0" y="5"/>
                </a:moveTo>
                <a:lnTo>
                  <a:pt x="681" y="5"/>
                </a:lnTo>
                <a:lnTo>
                  <a:pt x="68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" name="Rectangle 594"/>
          <p:cNvSpPr>
            <a:spLocks noChangeArrowheads="1"/>
          </p:cNvSpPr>
          <p:nvPr/>
        </p:nvSpPr>
        <p:spPr bwMode="auto">
          <a:xfrm>
            <a:off x="5734349" y="1343248"/>
            <a:ext cx="16855" cy="178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6" name="Freeform 595"/>
          <p:cNvSpPr>
            <a:spLocks/>
          </p:cNvSpPr>
          <p:nvPr/>
        </p:nvSpPr>
        <p:spPr bwMode="auto">
          <a:xfrm>
            <a:off x="5734349" y="1343248"/>
            <a:ext cx="16855" cy="1789887"/>
          </a:xfrm>
          <a:custGeom>
            <a:avLst/>
            <a:gdLst>
              <a:gd name="T0" fmla="*/ 5 w 5"/>
              <a:gd name="T1" fmla="*/ 531 h 531"/>
              <a:gd name="T2" fmla="*/ 5 w 5"/>
              <a:gd name="T3" fmla="*/ 0 h 531"/>
              <a:gd name="T4" fmla="*/ 0 w 5"/>
              <a:gd name="T5" fmla="*/ 0 h 531"/>
              <a:gd name="T6" fmla="*/ 0 w 5"/>
              <a:gd name="T7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31">
                <a:moveTo>
                  <a:pt x="5" y="531"/>
                </a:moveTo>
                <a:lnTo>
                  <a:pt x="5" y="0"/>
                </a:lnTo>
                <a:lnTo>
                  <a:pt x="0" y="0"/>
                </a:lnTo>
                <a:lnTo>
                  <a:pt x="0" y="5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7" name="Rectangle 596"/>
          <p:cNvSpPr>
            <a:spLocks noChangeArrowheads="1"/>
          </p:cNvSpPr>
          <p:nvPr/>
        </p:nvSpPr>
        <p:spPr bwMode="auto">
          <a:xfrm>
            <a:off x="5734349" y="3109538"/>
            <a:ext cx="16855" cy="235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8" name="Freeform 597"/>
          <p:cNvSpPr>
            <a:spLocks/>
          </p:cNvSpPr>
          <p:nvPr/>
        </p:nvSpPr>
        <p:spPr bwMode="auto">
          <a:xfrm>
            <a:off x="5734349" y="3109538"/>
            <a:ext cx="16855" cy="23597"/>
          </a:xfrm>
          <a:custGeom>
            <a:avLst/>
            <a:gdLst>
              <a:gd name="T0" fmla="*/ 5 w 5"/>
              <a:gd name="T1" fmla="*/ 7 h 7"/>
              <a:gd name="T2" fmla="*/ 5 w 5"/>
              <a:gd name="T3" fmla="*/ 0 h 7"/>
              <a:gd name="T4" fmla="*/ 0 w 5"/>
              <a:gd name="T5" fmla="*/ 0 h 7"/>
              <a:gd name="T6" fmla="*/ 0 w 5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5" y="7"/>
                </a:move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Rectangle 599"/>
          <p:cNvSpPr>
            <a:spLocks noChangeArrowheads="1"/>
          </p:cNvSpPr>
          <p:nvPr/>
        </p:nvSpPr>
        <p:spPr bwMode="auto">
          <a:xfrm>
            <a:off x="6155696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600"/>
          <p:cNvSpPr>
            <a:spLocks/>
          </p:cNvSpPr>
          <p:nvPr/>
        </p:nvSpPr>
        <p:spPr bwMode="auto">
          <a:xfrm>
            <a:off x="6155696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1" name="Rectangle 602"/>
          <p:cNvSpPr>
            <a:spLocks noChangeArrowheads="1"/>
          </p:cNvSpPr>
          <p:nvPr/>
        </p:nvSpPr>
        <p:spPr bwMode="auto">
          <a:xfrm>
            <a:off x="6570303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2" name="Freeform 603"/>
          <p:cNvSpPr>
            <a:spLocks/>
          </p:cNvSpPr>
          <p:nvPr/>
        </p:nvSpPr>
        <p:spPr bwMode="auto">
          <a:xfrm>
            <a:off x="6570303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3" name="Rectangle 605"/>
          <p:cNvSpPr>
            <a:spLocks noChangeArrowheads="1"/>
          </p:cNvSpPr>
          <p:nvPr/>
        </p:nvSpPr>
        <p:spPr bwMode="auto">
          <a:xfrm>
            <a:off x="6984908" y="3085944"/>
            <a:ext cx="16855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Freeform 606"/>
          <p:cNvSpPr>
            <a:spLocks/>
          </p:cNvSpPr>
          <p:nvPr/>
        </p:nvSpPr>
        <p:spPr bwMode="auto">
          <a:xfrm>
            <a:off x="6984908" y="3085944"/>
            <a:ext cx="16855" cy="4044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Rectangle 609"/>
          <p:cNvSpPr>
            <a:spLocks noChangeArrowheads="1"/>
          </p:cNvSpPr>
          <p:nvPr/>
        </p:nvSpPr>
        <p:spPr bwMode="auto">
          <a:xfrm>
            <a:off x="7409627" y="3085944"/>
            <a:ext cx="13483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610"/>
          <p:cNvSpPr>
            <a:spLocks/>
          </p:cNvSpPr>
          <p:nvPr/>
        </p:nvSpPr>
        <p:spPr bwMode="auto">
          <a:xfrm>
            <a:off x="7409627" y="3085944"/>
            <a:ext cx="13483" cy="40449"/>
          </a:xfrm>
          <a:custGeom>
            <a:avLst/>
            <a:gdLst>
              <a:gd name="T0" fmla="*/ 4 w 4"/>
              <a:gd name="T1" fmla="*/ 12 h 12"/>
              <a:gd name="T2" fmla="*/ 4 w 4"/>
              <a:gd name="T3" fmla="*/ 0 h 12"/>
              <a:gd name="T4" fmla="*/ 0 w 4"/>
              <a:gd name="T5" fmla="*/ 0 h 12"/>
              <a:gd name="T6" fmla="*/ 0 w 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4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Rectangle 612"/>
          <p:cNvSpPr>
            <a:spLocks noChangeArrowheads="1"/>
          </p:cNvSpPr>
          <p:nvPr/>
        </p:nvSpPr>
        <p:spPr bwMode="auto">
          <a:xfrm>
            <a:off x="7824234" y="3085944"/>
            <a:ext cx="13483" cy="404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613"/>
          <p:cNvSpPr>
            <a:spLocks/>
          </p:cNvSpPr>
          <p:nvPr/>
        </p:nvSpPr>
        <p:spPr bwMode="auto">
          <a:xfrm>
            <a:off x="7824234" y="3085944"/>
            <a:ext cx="13483" cy="40449"/>
          </a:xfrm>
          <a:custGeom>
            <a:avLst/>
            <a:gdLst>
              <a:gd name="T0" fmla="*/ 4 w 4"/>
              <a:gd name="T1" fmla="*/ 12 h 12"/>
              <a:gd name="T2" fmla="*/ 4 w 4"/>
              <a:gd name="T3" fmla="*/ 0 h 12"/>
              <a:gd name="T4" fmla="*/ 0 w 4"/>
              <a:gd name="T5" fmla="*/ 0 h 12"/>
              <a:gd name="T6" fmla="*/ 0 w 4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4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Rectangle 615"/>
          <p:cNvSpPr>
            <a:spLocks noChangeArrowheads="1"/>
          </p:cNvSpPr>
          <p:nvPr/>
        </p:nvSpPr>
        <p:spPr bwMode="auto">
          <a:xfrm>
            <a:off x="5741091" y="3126393"/>
            <a:ext cx="23597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616"/>
          <p:cNvSpPr>
            <a:spLocks/>
          </p:cNvSpPr>
          <p:nvPr/>
        </p:nvSpPr>
        <p:spPr bwMode="auto">
          <a:xfrm>
            <a:off x="5741091" y="3126393"/>
            <a:ext cx="23597" cy="16855"/>
          </a:xfrm>
          <a:custGeom>
            <a:avLst/>
            <a:gdLst>
              <a:gd name="T0" fmla="*/ 0 w 7"/>
              <a:gd name="T1" fmla="*/ 5 h 5"/>
              <a:gd name="T2" fmla="*/ 7 w 7"/>
              <a:gd name="T3" fmla="*/ 5 h 5"/>
              <a:gd name="T4" fmla="*/ 7 w 7"/>
              <a:gd name="T5" fmla="*/ 0 h 5"/>
              <a:gd name="T6" fmla="*/ 0 w 7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5">
                <a:moveTo>
                  <a:pt x="0" y="5"/>
                </a:moveTo>
                <a:lnTo>
                  <a:pt x="7" y="5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Rectangle 617"/>
          <p:cNvSpPr>
            <a:spLocks noChangeArrowheads="1"/>
          </p:cNvSpPr>
          <p:nvPr/>
        </p:nvSpPr>
        <p:spPr bwMode="auto">
          <a:xfrm>
            <a:off x="5741091" y="2887066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618"/>
          <p:cNvSpPr>
            <a:spLocks/>
          </p:cNvSpPr>
          <p:nvPr/>
        </p:nvSpPr>
        <p:spPr bwMode="auto">
          <a:xfrm>
            <a:off x="5741091" y="2887066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Rectangle 619"/>
          <p:cNvSpPr>
            <a:spLocks noChangeArrowheads="1"/>
          </p:cNvSpPr>
          <p:nvPr/>
        </p:nvSpPr>
        <p:spPr bwMode="auto">
          <a:xfrm>
            <a:off x="5741091" y="2647742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620"/>
          <p:cNvSpPr>
            <a:spLocks/>
          </p:cNvSpPr>
          <p:nvPr/>
        </p:nvSpPr>
        <p:spPr bwMode="auto">
          <a:xfrm>
            <a:off x="5741091" y="2647742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Rectangle 622"/>
          <p:cNvSpPr>
            <a:spLocks noChangeArrowheads="1"/>
          </p:cNvSpPr>
          <p:nvPr/>
        </p:nvSpPr>
        <p:spPr bwMode="auto">
          <a:xfrm>
            <a:off x="5741091" y="2408415"/>
            <a:ext cx="47191" cy="1348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623"/>
          <p:cNvSpPr>
            <a:spLocks/>
          </p:cNvSpPr>
          <p:nvPr/>
        </p:nvSpPr>
        <p:spPr bwMode="auto">
          <a:xfrm>
            <a:off x="5741091" y="2408415"/>
            <a:ext cx="47191" cy="13483"/>
          </a:xfrm>
          <a:custGeom>
            <a:avLst/>
            <a:gdLst>
              <a:gd name="T0" fmla="*/ 0 w 14"/>
              <a:gd name="T1" fmla="*/ 4 h 4"/>
              <a:gd name="T2" fmla="*/ 14 w 14"/>
              <a:gd name="T3" fmla="*/ 4 h 4"/>
              <a:gd name="T4" fmla="*/ 14 w 14"/>
              <a:gd name="T5" fmla="*/ 0 h 4"/>
              <a:gd name="T6" fmla="*/ 0 w 1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14" y="4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Rectangle 624"/>
          <p:cNvSpPr>
            <a:spLocks noChangeArrowheads="1"/>
          </p:cNvSpPr>
          <p:nvPr/>
        </p:nvSpPr>
        <p:spPr bwMode="auto">
          <a:xfrm>
            <a:off x="5741091" y="2165719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8" name="Freeform 625"/>
          <p:cNvSpPr>
            <a:spLocks/>
          </p:cNvSpPr>
          <p:nvPr/>
        </p:nvSpPr>
        <p:spPr bwMode="auto">
          <a:xfrm>
            <a:off x="5741091" y="2165719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9" name="Rectangle 626"/>
          <p:cNvSpPr>
            <a:spLocks noChangeArrowheads="1"/>
          </p:cNvSpPr>
          <p:nvPr/>
        </p:nvSpPr>
        <p:spPr bwMode="auto">
          <a:xfrm>
            <a:off x="5741091" y="1926394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0" name="Freeform 627"/>
          <p:cNvSpPr>
            <a:spLocks/>
          </p:cNvSpPr>
          <p:nvPr/>
        </p:nvSpPr>
        <p:spPr bwMode="auto">
          <a:xfrm>
            <a:off x="5741091" y="1926394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1" name="Rectangle 628"/>
          <p:cNvSpPr>
            <a:spLocks noChangeArrowheads="1"/>
          </p:cNvSpPr>
          <p:nvPr/>
        </p:nvSpPr>
        <p:spPr bwMode="auto">
          <a:xfrm>
            <a:off x="5741091" y="1687068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2" name="Freeform 629"/>
          <p:cNvSpPr>
            <a:spLocks/>
          </p:cNvSpPr>
          <p:nvPr/>
        </p:nvSpPr>
        <p:spPr bwMode="auto">
          <a:xfrm>
            <a:off x="5741091" y="1687068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3" name="Rectangle 630"/>
          <p:cNvSpPr>
            <a:spLocks noChangeArrowheads="1"/>
          </p:cNvSpPr>
          <p:nvPr/>
        </p:nvSpPr>
        <p:spPr bwMode="auto">
          <a:xfrm>
            <a:off x="5741091" y="1447743"/>
            <a:ext cx="47191" cy="168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4" name="Freeform 631"/>
          <p:cNvSpPr>
            <a:spLocks/>
          </p:cNvSpPr>
          <p:nvPr/>
        </p:nvSpPr>
        <p:spPr bwMode="auto">
          <a:xfrm>
            <a:off x="5741091" y="1447743"/>
            <a:ext cx="47191" cy="16855"/>
          </a:xfrm>
          <a:custGeom>
            <a:avLst/>
            <a:gdLst>
              <a:gd name="T0" fmla="*/ 0 w 14"/>
              <a:gd name="T1" fmla="*/ 5 h 5"/>
              <a:gd name="T2" fmla="*/ 14 w 14"/>
              <a:gd name="T3" fmla="*/ 5 h 5"/>
              <a:gd name="T4" fmla="*/ 14 w 14"/>
              <a:gd name="T5" fmla="*/ 0 h 5"/>
              <a:gd name="T6" fmla="*/ 0 w 1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14" y="5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" name="Freeform 633"/>
          <p:cNvSpPr>
            <a:spLocks noEditPoints="1"/>
          </p:cNvSpPr>
          <p:nvPr/>
        </p:nvSpPr>
        <p:spPr bwMode="auto">
          <a:xfrm>
            <a:off x="5805134" y="2647742"/>
            <a:ext cx="2224717" cy="16855"/>
          </a:xfrm>
          <a:custGeom>
            <a:avLst/>
            <a:gdLst>
              <a:gd name="T0" fmla="*/ 660 w 660"/>
              <a:gd name="T1" fmla="*/ 5 h 5"/>
              <a:gd name="T2" fmla="*/ 648 w 660"/>
              <a:gd name="T3" fmla="*/ 0 h 5"/>
              <a:gd name="T4" fmla="*/ 594 w 660"/>
              <a:gd name="T5" fmla="*/ 5 h 5"/>
              <a:gd name="T6" fmla="*/ 620 w 660"/>
              <a:gd name="T7" fmla="*/ 0 h 5"/>
              <a:gd name="T8" fmla="*/ 594 w 660"/>
              <a:gd name="T9" fmla="*/ 5 h 5"/>
              <a:gd name="T10" fmla="*/ 566 w 660"/>
              <a:gd name="T11" fmla="*/ 5 h 5"/>
              <a:gd name="T12" fmla="*/ 540 w 660"/>
              <a:gd name="T13" fmla="*/ 0 h 5"/>
              <a:gd name="T14" fmla="*/ 485 w 660"/>
              <a:gd name="T15" fmla="*/ 5 h 5"/>
              <a:gd name="T16" fmla="*/ 511 w 660"/>
              <a:gd name="T17" fmla="*/ 0 h 5"/>
              <a:gd name="T18" fmla="*/ 485 w 660"/>
              <a:gd name="T19" fmla="*/ 5 h 5"/>
              <a:gd name="T20" fmla="*/ 457 w 660"/>
              <a:gd name="T21" fmla="*/ 5 h 5"/>
              <a:gd name="T22" fmla="*/ 433 w 660"/>
              <a:gd name="T23" fmla="*/ 0 h 5"/>
              <a:gd name="T24" fmla="*/ 379 w 660"/>
              <a:gd name="T25" fmla="*/ 5 h 5"/>
              <a:gd name="T26" fmla="*/ 402 w 660"/>
              <a:gd name="T27" fmla="*/ 0 h 5"/>
              <a:gd name="T28" fmla="*/ 379 w 660"/>
              <a:gd name="T29" fmla="*/ 5 h 5"/>
              <a:gd name="T30" fmla="*/ 348 w 660"/>
              <a:gd name="T31" fmla="*/ 5 h 5"/>
              <a:gd name="T32" fmla="*/ 324 w 660"/>
              <a:gd name="T33" fmla="*/ 0 h 5"/>
              <a:gd name="T34" fmla="*/ 270 w 660"/>
              <a:gd name="T35" fmla="*/ 5 h 5"/>
              <a:gd name="T36" fmla="*/ 293 w 660"/>
              <a:gd name="T37" fmla="*/ 0 h 5"/>
              <a:gd name="T38" fmla="*/ 270 w 660"/>
              <a:gd name="T39" fmla="*/ 5 h 5"/>
              <a:gd name="T40" fmla="*/ 239 w 660"/>
              <a:gd name="T41" fmla="*/ 5 h 5"/>
              <a:gd name="T42" fmla="*/ 215 w 660"/>
              <a:gd name="T43" fmla="*/ 0 h 5"/>
              <a:gd name="T44" fmla="*/ 161 w 660"/>
              <a:gd name="T45" fmla="*/ 5 h 5"/>
              <a:gd name="T46" fmla="*/ 187 w 660"/>
              <a:gd name="T47" fmla="*/ 0 h 5"/>
              <a:gd name="T48" fmla="*/ 161 w 660"/>
              <a:gd name="T49" fmla="*/ 5 h 5"/>
              <a:gd name="T50" fmla="*/ 133 w 660"/>
              <a:gd name="T51" fmla="*/ 5 h 5"/>
              <a:gd name="T52" fmla="*/ 107 w 660"/>
              <a:gd name="T53" fmla="*/ 0 h 5"/>
              <a:gd name="T54" fmla="*/ 52 w 660"/>
              <a:gd name="T55" fmla="*/ 5 h 5"/>
              <a:gd name="T56" fmla="*/ 78 w 660"/>
              <a:gd name="T57" fmla="*/ 0 h 5"/>
              <a:gd name="T58" fmla="*/ 52 w 660"/>
              <a:gd name="T59" fmla="*/ 5 h 5"/>
              <a:gd name="T60" fmla="*/ 24 w 660"/>
              <a:gd name="T61" fmla="*/ 5 h 5"/>
              <a:gd name="T62" fmla="*/ 0 w 660"/>
              <a:gd name="T6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0" h="5">
                <a:moveTo>
                  <a:pt x="648" y="5"/>
                </a:moveTo>
                <a:lnTo>
                  <a:pt x="660" y="5"/>
                </a:lnTo>
                <a:lnTo>
                  <a:pt x="660" y="0"/>
                </a:lnTo>
                <a:lnTo>
                  <a:pt x="648" y="0"/>
                </a:lnTo>
                <a:lnTo>
                  <a:pt x="648" y="5"/>
                </a:lnTo>
                <a:close/>
                <a:moveTo>
                  <a:pt x="594" y="5"/>
                </a:moveTo>
                <a:lnTo>
                  <a:pt x="620" y="5"/>
                </a:lnTo>
                <a:lnTo>
                  <a:pt x="620" y="0"/>
                </a:lnTo>
                <a:lnTo>
                  <a:pt x="594" y="0"/>
                </a:lnTo>
                <a:lnTo>
                  <a:pt x="594" y="5"/>
                </a:lnTo>
                <a:close/>
                <a:moveTo>
                  <a:pt x="540" y="5"/>
                </a:moveTo>
                <a:lnTo>
                  <a:pt x="566" y="5"/>
                </a:lnTo>
                <a:lnTo>
                  <a:pt x="566" y="0"/>
                </a:lnTo>
                <a:lnTo>
                  <a:pt x="540" y="0"/>
                </a:lnTo>
                <a:lnTo>
                  <a:pt x="540" y="5"/>
                </a:lnTo>
                <a:close/>
                <a:moveTo>
                  <a:pt x="485" y="5"/>
                </a:moveTo>
                <a:lnTo>
                  <a:pt x="511" y="5"/>
                </a:lnTo>
                <a:lnTo>
                  <a:pt x="511" y="0"/>
                </a:lnTo>
                <a:lnTo>
                  <a:pt x="485" y="0"/>
                </a:lnTo>
                <a:lnTo>
                  <a:pt x="485" y="5"/>
                </a:lnTo>
                <a:close/>
                <a:moveTo>
                  <a:pt x="433" y="5"/>
                </a:moveTo>
                <a:lnTo>
                  <a:pt x="457" y="5"/>
                </a:lnTo>
                <a:lnTo>
                  <a:pt x="457" y="0"/>
                </a:lnTo>
                <a:lnTo>
                  <a:pt x="433" y="0"/>
                </a:lnTo>
                <a:lnTo>
                  <a:pt x="433" y="5"/>
                </a:lnTo>
                <a:close/>
                <a:moveTo>
                  <a:pt x="379" y="5"/>
                </a:moveTo>
                <a:lnTo>
                  <a:pt x="402" y="5"/>
                </a:lnTo>
                <a:lnTo>
                  <a:pt x="402" y="0"/>
                </a:lnTo>
                <a:lnTo>
                  <a:pt x="379" y="0"/>
                </a:lnTo>
                <a:lnTo>
                  <a:pt x="379" y="5"/>
                </a:lnTo>
                <a:close/>
                <a:moveTo>
                  <a:pt x="324" y="5"/>
                </a:moveTo>
                <a:lnTo>
                  <a:pt x="348" y="5"/>
                </a:lnTo>
                <a:lnTo>
                  <a:pt x="348" y="0"/>
                </a:lnTo>
                <a:lnTo>
                  <a:pt x="324" y="0"/>
                </a:lnTo>
                <a:lnTo>
                  <a:pt x="324" y="5"/>
                </a:lnTo>
                <a:close/>
                <a:moveTo>
                  <a:pt x="270" y="5"/>
                </a:moveTo>
                <a:lnTo>
                  <a:pt x="293" y="5"/>
                </a:lnTo>
                <a:lnTo>
                  <a:pt x="293" y="0"/>
                </a:lnTo>
                <a:lnTo>
                  <a:pt x="270" y="0"/>
                </a:lnTo>
                <a:lnTo>
                  <a:pt x="270" y="5"/>
                </a:lnTo>
                <a:close/>
                <a:moveTo>
                  <a:pt x="215" y="5"/>
                </a:moveTo>
                <a:lnTo>
                  <a:pt x="239" y="5"/>
                </a:lnTo>
                <a:lnTo>
                  <a:pt x="239" y="0"/>
                </a:lnTo>
                <a:lnTo>
                  <a:pt x="215" y="0"/>
                </a:lnTo>
                <a:lnTo>
                  <a:pt x="215" y="5"/>
                </a:lnTo>
                <a:close/>
                <a:moveTo>
                  <a:pt x="161" y="5"/>
                </a:moveTo>
                <a:lnTo>
                  <a:pt x="187" y="5"/>
                </a:lnTo>
                <a:lnTo>
                  <a:pt x="187" y="0"/>
                </a:lnTo>
                <a:lnTo>
                  <a:pt x="161" y="0"/>
                </a:lnTo>
                <a:lnTo>
                  <a:pt x="161" y="5"/>
                </a:lnTo>
                <a:close/>
                <a:moveTo>
                  <a:pt x="107" y="5"/>
                </a:moveTo>
                <a:lnTo>
                  <a:pt x="133" y="5"/>
                </a:lnTo>
                <a:lnTo>
                  <a:pt x="133" y="0"/>
                </a:lnTo>
                <a:lnTo>
                  <a:pt x="107" y="0"/>
                </a:lnTo>
                <a:lnTo>
                  <a:pt x="107" y="5"/>
                </a:lnTo>
                <a:close/>
                <a:moveTo>
                  <a:pt x="52" y="5"/>
                </a:moveTo>
                <a:lnTo>
                  <a:pt x="78" y="5"/>
                </a:lnTo>
                <a:lnTo>
                  <a:pt x="78" y="0"/>
                </a:lnTo>
                <a:lnTo>
                  <a:pt x="52" y="0"/>
                </a:lnTo>
                <a:lnTo>
                  <a:pt x="52" y="5"/>
                </a:lnTo>
                <a:close/>
                <a:moveTo>
                  <a:pt x="0" y="5"/>
                </a:move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6" name="Freeform 634"/>
          <p:cNvSpPr>
            <a:spLocks noEditPoints="1"/>
          </p:cNvSpPr>
          <p:nvPr/>
        </p:nvSpPr>
        <p:spPr bwMode="auto">
          <a:xfrm>
            <a:off x="5805134" y="1447743"/>
            <a:ext cx="2224717" cy="16855"/>
          </a:xfrm>
          <a:custGeom>
            <a:avLst/>
            <a:gdLst>
              <a:gd name="T0" fmla="*/ 660 w 660"/>
              <a:gd name="T1" fmla="*/ 5 h 5"/>
              <a:gd name="T2" fmla="*/ 648 w 660"/>
              <a:gd name="T3" fmla="*/ 0 h 5"/>
              <a:gd name="T4" fmla="*/ 594 w 660"/>
              <a:gd name="T5" fmla="*/ 5 h 5"/>
              <a:gd name="T6" fmla="*/ 620 w 660"/>
              <a:gd name="T7" fmla="*/ 0 h 5"/>
              <a:gd name="T8" fmla="*/ 594 w 660"/>
              <a:gd name="T9" fmla="*/ 5 h 5"/>
              <a:gd name="T10" fmla="*/ 566 w 660"/>
              <a:gd name="T11" fmla="*/ 5 h 5"/>
              <a:gd name="T12" fmla="*/ 540 w 660"/>
              <a:gd name="T13" fmla="*/ 0 h 5"/>
              <a:gd name="T14" fmla="*/ 485 w 660"/>
              <a:gd name="T15" fmla="*/ 5 h 5"/>
              <a:gd name="T16" fmla="*/ 511 w 660"/>
              <a:gd name="T17" fmla="*/ 0 h 5"/>
              <a:gd name="T18" fmla="*/ 485 w 660"/>
              <a:gd name="T19" fmla="*/ 5 h 5"/>
              <a:gd name="T20" fmla="*/ 457 w 660"/>
              <a:gd name="T21" fmla="*/ 5 h 5"/>
              <a:gd name="T22" fmla="*/ 433 w 660"/>
              <a:gd name="T23" fmla="*/ 0 h 5"/>
              <a:gd name="T24" fmla="*/ 379 w 660"/>
              <a:gd name="T25" fmla="*/ 5 h 5"/>
              <a:gd name="T26" fmla="*/ 402 w 660"/>
              <a:gd name="T27" fmla="*/ 0 h 5"/>
              <a:gd name="T28" fmla="*/ 379 w 660"/>
              <a:gd name="T29" fmla="*/ 5 h 5"/>
              <a:gd name="T30" fmla="*/ 348 w 660"/>
              <a:gd name="T31" fmla="*/ 5 h 5"/>
              <a:gd name="T32" fmla="*/ 324 w 660"/>
              <a:gd name="T33" fmla="*/ 0 h 5"/>
              <a:gd name="T34" fmla="*/ 270 w 660"/>
              <a:gd name="T35" fmla="*/ 5 h 5"/>
              <a:gd name="T36" fmla="*/ 293 w 660"/>
              <a:gd name="T37" fmla="*/ 0 h 5"/>
              <a:gd name="T38" fmla="*/ 270 w 660"/>
              <a:gd name="T39" fmla="*/ 5 h 5"/>
              <a:gd name="T40" fmla="*/ 239 w 660"/>
              <a:gd name="T41" fmla="*/ 5 h 5"/>
              <a:gd name="T42" fmla="*/ 215 w 660"/>
              <a:gd name="T43" fmla="*/ 0 h 5"/>
              <a:gd name="T44" fmla="*/ 161 w 660"/>
              <a:gd name="T45" fmla="*/ 5 h 5"/>
              <a:gd name="T46" fmla="*/ 187 w 660"/>
              <a:gd name="T47" fmla="*/ 0 h 5"/>
              <a:gd name="T48" fmla="*/ 161 w 660"/>
              <a:gd name="T49" fmla="*/ 5 h 5"/>
              <a:gd name="T50" fmla="*/ 133 w 660"/>
              <a:gd name="T51" fmla="*/ 5 h 5"/>
              <a:gd name="T52" fmla="*/ 107 w 660"/>
              <a:gd name="T53" fmla="*/ 0 h 5"/>
              <a:gd name="T54" fmla="*/ 52 w 660"/>
              <a:gd name="T55" fmla="*/ 5 h 5"/>
              <a:gd name="T56" fmla="*/ 78 w 660"/>
              <a:gd name="T57" fmla="*/ 0 h 5"/>
              <a:gd name="T58" fmla="*/ 52 w 660"/>
              <a:gd name="T59" fmla="*/ 5 h 5"/>
              <a:gd name="T60" fmla="*/ 24 w 660"/>
              <a:gd name="T61" fmla="*/ 5 h 5"/>
              <a:gd name="T62" fmla="*/ 0 w 660"/>
              <a:gd name="T6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0" h="5">
                <a:moveTo>
                  <a:pt x="648" y="5"/>
                </a:moveTo>
                <a:lnTo>
                  <a:pt x="660" y="5"/>
                </a:lnTo>
                <a:lnTo>
                  <a:pt x="660" y="0"/>
                </a:lnTo>
                <a:lnTo>
                  <a:pt x="648" y="0"/>
                </a:lnTo>
                <a:lnTo>
                  <a:pt x="648" y="5"/>
                </a:lnTo>
                <a:close/>
                <a:moveTo>
                  <a:pt x="594" y="5"/>
                </a:moveTo>
                <a:lnTo>
                  <a:pt x="620" y="5"/>
                </a:lnTo>
                <a:lnTo>
                  <a:pt x="620" y="0"/>
                </a:lnTo>
                <a:lnTo>
                  <a:pt x="594" y="0"/>
                </a:lnTo>
                <a:lnTo>
                  <a:pt x="594" y="5"/>
                </a:lnTo>
                <a:close/>
                <a:moveTo>
                  <a:pt x="540" y="5"/>
                </a:moveTo>
                <a:lnTo>
                  <a:pt x="566" y="5"/>
                </a:lnTo>
                <a:lnTo>
                  <a:pt x="566" y="0"/>
                </a:lnTo>
                <a:lnTo>
                  <a:pt x="540" y="0"/>
                </a:lnTo>
                <a:lnTo>
                  <a:pt x="540" y="5"/>
                </a:lnTo>
                <a:close/>
                <a:moveTo>
                  <a:pt x="485" y="5"/>
                </a:moveTo>
                <a:lnTo>
                  <a:pt x="511" y="5"/>
                </a:lnTo>
                <a:lnTo>
                  <a:pt x="511" y="0"/>
                </a:lnTo>
                <a:lnTo>
                  <a:pt x="485" y="0"/>
                </a:lnTo>
                <a:lnTo>
                  <a:pt x="485" y="5"/>
                </a:lnTo>
                <a:close/>
                <a:moveTo>
                  <a:pt x="433" y="5"/>
                </a:moveTo>
                <a:lnTo>
                  <a:pt x="457" y="5"/>
                </a:lnTo>
                <a:lnTo>
                  <a:pt x="457" y="0"/>
                </a:lnTo>
                <a:lnTo>
                  <a:pt x="433" y="0"/>
                </a:lnTo>
                <a:lnTo>
                  <a:pt x="433" y="5"/>
                </a:lnTo>
                <a:close/>
                <a:moveTo>
                  <a:pt x="379" y="5"/>
                </a:moveTo>
                <a:lnTo>
                  <a:pt x="402" y="5"/>
                </a:lnTo>
                <a:lnTo>
                  <a:pt x="402" y="0"/>
                </a:lnTo>
                <a:lnTo>
                  <a:pt x="379" y="0"/>
                </a:lnTo>
                <a:lnTo>
                  <a:pt x="379" y="5"/>
                </a:lnTo>
                <a:close/>
                <a:moveTo>
                  <a:pt x="324" y="5"/>
                </a:moveTo>
                <a:lnTo>
                  <a:pt x="348" y="5"/>
                </a:lnTo>
                <a:lnTo>
                  <a:pt x="348" y="0"/>
                </a:lnTo>
                <a:lnTo>
                  <a:pt x="324" y="0"/>
                </a:lnTo>
                <a:lnTo>
                  <a:pt x="324" y="5"/>
                </a:lnTo>
                <a:close/>
                <a:moveTo>
                  <a:pt x="270" y="5"/>
                </a:moveTo>
                <a:lnTo>
                  <a:pt x="293" y="5"/>
                </a:lnTo>
                <a:lnTo>
                  <a:pt x="293" y="0"/>
                </a:lnTo>
                <a:lnTo>
                  <a:pt x="270" y="0"/>
                </a:lnTo>
                <a:lnTo>
                  <a:pt x="270" y="5"/>
                </a:lnTo>
                <a:close/>
                <a:moveTo>
                  <a:pt x="215" y="5"/>
                </a:moveTo>
                <a:lnTo>
                  <a:pt x="239" y="5"/>
                </a:lnTo>
                <a:lnTo>
                  <a:pt x="239" y="0"/>
                </a:lnTo>
                <a:lnTo>
                  <a:pt x="215" y="0"/>
                </a:lnTo>
                <a:lnTo>
                  <a:pt x="215" y="5"/>
                </a:lnTo>
                <a:close/>
                <a:moveTo>
                  <a:pt x="161" y="5"/>
                </a:moveTo>
                <a:lnTo>
                  <a:pt x="187" y="5"/>
                </a:lnTo>
                <a:lnTo>
                  <a:pt x="187" y="0"/>
                </a:lnTo>
                <a:lnTo>
                  <a:pt x="161" y="0"/>
                </a:lnTo>
                <a:lnTo>
                  <a:pt x="161" y="5"/>
                </a:lnTo>
                <a:close/>
                <a:moveTo>
                  <a:pt x="107" y="5"/>
                </a:moveTo>
                <a:lnTo>
                  <a:pt x="133" y="5"/>
                </a:lnTo>
                <a:lnTo>
                  <a:pt x="133" y="0"/>
                </a:lnTo>
                <a:lnTo>
                  <a:pt x="107" y="0"/>
                </a:lnTo>
                <a:lnTo>
                  <a:pt x="107" y="5"/>
                </a:lnTo>
                <a:close/>
                <a:moveTo>
                  <a:pt x="52" y="5"/>
                </a:moveTo>
                <a:lnTo>
                  <a:pt x="78" y="5"/>
                </a:lnTo>
                <a:lnTo>
                  <a:pt x="78" y="0"/>
                </a:lnTo>
                <a:lnTo>
                  <a:pt x="52" y="0"/>
                </a:lnTo>
                <a:lnTo>
                  <a:pt x="52" y="5"/>
                </a:lnTo>
                <a:close/>
                <a:moveTo>
                  <a:pt x="0" y="5"/>
                </a:move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" name="Group 119"/>
          <p:cNvGrpSpPr/>
          <p:nvPr/>
        </p:nvGrpSpPr>
        <p:grpSpPr>
          <a:xfrm>
            <a:off x="3698750" y="2236224"/>
            <a:ext cx="144010" cy="705600"/>
            <a:chOff x="4429125" y="3357560"/>
            <a:chExt cx="171159" cy="833438"/>
          </a:xfrm>
        </p:grpSpPr>
        <p:sp>
          <p:nvSpPr>
            <p:cNvPr id="121" name="Rectangle 67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68"/>
            <p:cNvSpPr>
              <a:spLocks noChangeArrowheads="1"/>
            </p:cNvSpPr>
            <p:nvPr/>
          </p:nvSpPr>
          <p:spPr bwMode="auto">
            <a:xfrm rot="16200000">
              <a:off x="4098134" y="3690141"/>
              <a:ext cx="830263" cy="168276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2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0221" y="3690935"/>
              <a:ext cx="8334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78"/>
            <p:cNvSpPr>
              <a:spLocks noChangeArrowheads="1"/>
            </p:cNvSpPr>
            <p:nvPr/>
          </p:nvSpPr>
          <p:spPr bwMode="auto">
            <a:xfrm rot="16200000">
              <a:off x="4098131" y="3690142"/>
              <a:ext cx="830263" cy="168276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10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8214" y="2512819"/>
            <a:ext cx="702917" cy="1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Rectangle 70"/>
          <p:cNvSpPr>
            <a:spLocks noChangeArrowheads="1"/>
          </p:cNvSpPr>
          <p:nvPr/>
        </p:nvSpPr>
        <p:spPr bwMode="auto">
          <a:xfrm rot="16200000">
            <a:off x="4506185" y="2513473"/>
            <a:ext cx="704259" cy="14400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Title 1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Results</a:t>
            </a:r>
            <a:endParaRPr lang="en-GB" sz="4000" dirty="0"/>
          </a:p>
        </p:txBody>
      </p:sp>
      <p:grpSp>
        <p:nvGrpSpPr>
          <p:cNvPr id="7" name="Group 1"/>
          <p:cNvGrpSpPr/>
          <p:nvPr/>
        </p:nvGrpSpPr>
        <p:grpSpPr>
          <a:xfrm>
            <a:off x="107504" y="686067"/>
            <a:ext cx="3600400" cy="1173987"/>
            <a:chOff x="107504" y="686067"/>
            <a:chExt cx="3600400" cy="117398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46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42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38" y="115520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907808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h</a:t>
              </a:r>
              <a:r>
                <a:rPr lang="en-CA" sz="1400" dirty="0" smtClean="0"/>
                <a:t>orizontal stripy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71904" y="686067"/>
              <a:ext cx="936000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vertical stripy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712" y="760189"/>
              <a:ext cx="936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patchy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1196752"/>
              <a:ext cx="1009760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/>
                <a:t>u</a:t>
              </a:r>
              <a:r>
                <a:rPr lang="en-CA" sz="1400" dirty="0" smtClean="0"/>
                <a:t>nderlying image pattern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19672" y="1897087"/>
            <a:ext cx="1356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d</a:t>
            </a:r>
            <a:r>
              <a:rPr lang="en-CA" sz="1400" dirty="0" smtClean="0"/>
              <a:t>ifference maps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31604" y="2906909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-0.2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64440" y="19690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0.2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60997" y="189708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mean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9044" y="29133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0</a:t>
            </a:r>
            <a:endParaRPr lang="en-CA" sz="14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716016" y="19575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1</a:t>
            </a:r>
          </a:p>
        </p:txBody>
      </p:sp>
      <p:grpSp>
        <p:nvGrpSpPr>
          <p:cNvPr id="20" name="Group 162"/>
          <p:cNvGrpSpPr/>
          <p:nvPr/>
        </p:nvGrpSpPr>
        <p:grpSpPr>
          <a:xfrm>
            <a:off x="-36512" y="2236326"/>
            <a:ext cx="4740335" cy="705600"/>
            <a:chOff x="-36512" y="4596074"/>
            <a:chExt cx="4740335" cy="705600"/>
          </a:xfrm>
        </p:grpSpPr>
        <p:grpSp>
          <p:nvGrpSpPr>
            <p:cNvPr id="21" name="Group 168"/>
            <p:cNvGrpSpPr>
              <a:grpSpLocks/>
            </p:cNvGrpSpPr>
            <p:nvPr/>
          </p:nvGrpSpPr>
          <p:grpSpPr>
            <a:xfrm>
              <a:off x="3998223" y="4596074"/>
              <a:ext cx="705600" cy="705600"/>
              <a:chOff x="3138488" y="4133851"/>
              <a:chExt cx="833438" cy="833438"/>
            </a:xfrm>
          </p:grpSpPr>
          <p:pic>
            <p:nvPicPr>
              <p:cNvPr id="170" name="Picture 2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3268" y="4133851"/>
                <a:ext cx="822289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Rectangle 62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" name="Rectangle 73"/>
              <p:cNvSpPr>
                <a:spLocks noChangeArrowheads="1"/>
              </p:cNvSpPr>
              <p:nvPr/>
            </p:nvSpPr>
            <p:spPr bwMode="auto">
              <a:xfrm>
                <a:off x="3138488" y="4133851"/>
                <a:ext cx="833438" cy="833438"/>
              </a:xfrm>
              <a:prstGeom prst="rect">
                <a:avLst/>
              </a:prstGeom>
              <a:noFill/>
              <a:ln w="3175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2" name="Group 185"/>
            <p:cNvGrpSpPr/>
            <p:nvPr/>
          </p:nvGrpSpPr>
          <p:grpSpPr>
            <a:xfrm>
              <a:off x="1113983" y="4596074"/>
              <a:ext cx="2436620" cy="705600"/>
              <a:chOff x="1116341" y="4596074"/>
              <a:chExt cx="2436620" cy="705600"/>
            </a:xfrm>
          </p:grpSpPr>
          <p:grpSp>
            <p:nvGrpSpPr>
              <p:cNvPr id="23" name="Group 173"/>
              <p:cNvGrpSpPr>
                <a:grpSpLocks/>
              </p:cNvGrpSpPr>
              <p:nvPr/>
            </p:nvGrpSpPr>
            <p:grpSpPr>
              <a:xfrm>
                <a:off x="2848707" y="4596074"/>
                <a:ext cx="704254" cy="705600"/>
                <a:chOff x="6002338" y="4132263"/>
                <a:chExt cx="830263" cy="835026"/>
              </a:xfrm>
            </p:grpSpPr>
            <p:pic>
              <p:nvPicPr>
                <p:cNvPr id="175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7900" y="4132263"/>
                  <a:ext cx="820724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6" name="Rectangle 58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77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2338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4" name="Group 177"/>
              <p:cNvGrpSpPr>
                <a:grpSpLocks/>
              </p:cNvGrpSpPr>
              <p:nvPr/>
            </p:nvGrpSpPr>
            <p:grpSpPr>
              <a:xfrm>
                <a:off x="1986280" y="4596074"/>
                <a:ext cx="705600" cy="705600"/>
                <a:chOff x="5103813" y="4132263"/>
                <a:chExt cx="835025" cy="835026"/>
              </a:xfrm>
            </p:grpSpPr>
            <p:pic>
              <p:nvPicPr>
                <p:cNvPr id="179" name="Picture 16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9396" y="4132263"/>
                  <a:ext cx="823857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1" name="Rectangle 79"/>
                <p:cNvSpPr>
                  <a:spLocks noChangeArrowheads="1"/>
                </p:cNvSpPr>
                <p:nvPr/>
              </p:nvSpPr>
              <p:spPr bwMode="auto">
                <a:xfrm>
                  <a:off x="5103813" y="4133851"/>
                  <a:ext cx="835025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25" name="Group 181"/>
              <p:cNvGrpSpPr>
                <a:grpSpLocks/>
              </p:cNvGrpSpPr>
              <p:nvPr/>
            </p:nvGrpSpPr>
            <p:grpSpPr>
              <a:xfrm>
                <a:off x="1116341" y="4596074"/>
                <a:ext cx="708974" cy="705600"/>
                <a:chOff x="4210050" y="4132263"/>
                <a:chExt cx="837423" cy="835026"/>
              </a:xfrm>
            </p:grpSpPr>
            <p:pic>
              <p:nvPicPr>
                <p:cNvPr id="183" name="Picture 12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035" y="4132263"/>
                  <a:ext cx="833438" cy="833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50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85" name="Rectangle 82"/>
                <p:cNvSpPr>
                  <a:spLocks noChangeArrowheads="1"/>
                </p:cNvSpPr>
                <p:nvPr/>
              </p:nvSpPr>
              <p:spPr bwMode="auto">
                <a:xfrm>
                  <a:off x="4210050" y="4133851"/>
                  <a:ext cx="830263" cy="833438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-36512" y="4708628"/>
              <a:ext cx="115212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averaged</a:t>
              </a:r>
            </a:p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participant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 rot="16200000">
            <a:off x="202014" y="5436614"/>
            <a:ext cx="112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Correlation</a:t>
            </a:r>
            <a:endParaRPr lang="en-CA" sz="1600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1144721" y="4862801"/>
            <a:ext cx="0" cy="1466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144722" y="5579888"/>
            <a:ext cx="2593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44721" y="4862801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144721" y="5223115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144721" y="6332203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144721" y="5953413"/>
            <a:ext cx="6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883962" y="4732421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83962" y="5431633"/>
            <a:ext cx="249901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0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45479" y="6183948"/>
            <a:ext cx="299242" cy="278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-1</a:t>
            </a:r>
            <a:endParaRPr lang="en-CA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261169" y="4429132"/>
            <a:ext cx="1037399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p</a:t>
            </a:r>
            <a:r>
              <a:rPr lang="en-CA" sz="1400" dirty="0" smtClean="0"/>
              <a:t>articipant-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self</a:t>
            </a:r>
            <a:endParaRPr lang="en-CA" sz="1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1182339" y="6212446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s</a:t>
            </a:r>
            <a:r>
              <a:rPr lang="en-CA" sz="1400" dirty="0" smtClean="0"/>
              <a:t>ame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sp>
        <p:nvSpPr>
          <p:cNvPr id="187" name="Rectangle 186"/>
          <p:cNvSpPr/>
          <p:nvPr/>
        </p:nvSpPr>
        <p:spPr>
          <a:xfrm>
            <a:off x="2043446" y="5579888"/>
            <a:ext cx="195569" cy="29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2150248" y="5839200"/>
            <a:ext cx="0" cy="6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805916" y="6212446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d</a:t>
            </a:r>
            <a:r>
              <a:rPr lang="en-CA" sz="1400" dirty="0" smtClean="0"/>
              <a:t>iff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grpSp>
        <p:nvGrpSpPr>
          <p:cNvPr id="190" name="Group 163"/>
          <p:cNvGrpSpPr/>
          <p:nvPr/>
        </p:nvGrpSpPr>
        <p:grpSpPr>
          <a:xfrm>
            <a:off x="1456738" y="4908952"/>
            <a:ext cx="195569" cy="670908"/>
            <a:chOff x="6300192" y="2781472"/>
            <a:chExt cx="216024" cy="741078"/>
          </a:xfrm>
        </p:grpSpPr>
        <p:sp>
          <p:nvSpPr>
            <p:cNvPr id="191" name="Rectangle 190"/>
            <p:cNvSpPr/>
            <p:nvPr/>
          </p:nvSpPr>
          <p:spPr>
            <a:xfrm>
              <a:off x="6300192" y="2846541"/>
              <a:ext cx="216024" cy="67600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V="1">
              <a:off x="6409200" y="2781472"/>
              <a:ext cx="0" cy="163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5364088" y="249289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0.5</a:t>
            </a:r>
            <a:endParaRPr lang="en-CA" sz="1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5448090" y="1321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1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5611332" y="3090446"/>
            <a:ext cx="2379172" cy="554578"/>
            <a:chOff x="858804" y="2420888"/>
            <a:chExt cx="2379172" cy="554578"/>
          </a:xfrm>
        </p:grpSpPr>
        <p:grpSp>
          <p:nvGrpSpPr>
            <p:cNvPr id="197" name="Group 90"/>
            <p:cNvGrpSpPr/>
            <p:nvPr/>
          </p:nvGrpSpPr>
          <p:grpSpPr>
            <a:xfrm>
              <a:off x="858804" y="2420888"/>
              <a:ext cx="2379172" cy="307777"/>
              <a:chOff x="858804" y="2420888"/>
              <a:chExt cx="2379172" cy="30777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858804" y="24208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0</a:t>
                </a:r>
                <a:endParaRPr lang="en-CA" sz="1400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271626" y="242088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5</a:t>
                </a:r>
                <a:endParaRPr lang="en-CA" sz="1400" dirty="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637512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10</a:t>
                </a:r>
                <a:endParaRPr lang="en-CA" sz="1400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2051720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15</a:t>
                </a:r>
                <a:endParaRPr lang="en-CA" sz="1400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461468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20</a:t>
                </a:r>
                <a:endParaRPr lang="en-CA" sz="1400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870568" y="2420888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25</a:t>
                </a:r>
                <a:endParaRPr lang="en-CA" sz="1400" dirty="0"/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1187624" y="2636912"/>
              <a:ext cx="168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Revealing number</a:t>
              </a:r>
              <a:endParaRPr lang="en-CA" sz="1600" dirty="0"/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6115246" y="1917037"/>
            <a:ext cx="2743315" cy="1005086"/>
            <a:chOff x="6115246" y="1917037"/>
            <a:chExt cx="2743315" cy="1005086"/>
          </a:xfrm>
        </p:grpSpPr>
        <p:sp>
          <p:nvSpPr>
            <p:cNvPr id="328" name="Rectangle 716"/>
            <p:cNvSpPr>
              <a:spLocks noChangeArrowheads="1"/>
            </p:cNvSpPr>
            <p:nvPr/>
          </p:nvSpPr>
          <p:spPr bwMode="auto">
            <a:xfrm>
              <a:off x="6155696" y="2374707"/>
              <a:ext cx="16855" cy="23258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Freeform 717"/>
            <p:cNvSpPr>
              <a:spLocks/>
            </p:cNvSpPr>
            <p:nvPr/>
          </p:nvSpPr>
          <p:spPr bwMode="auto">
            <a:xfrm>
              <a:off x="6155696" y="2374707"/>
              <a:ext cx="16855" cy="232585"/>
            </a:xfrm>
            <a:custGeom>
              <a:avLst/>
              <a:gdLst>
                <a:gd name="T0" fmla="*/ 0 w 5"/>
                <a:gd name="T1" fmla="*/ 0 h 69"/>
                <a:gd name="T2" fmla="*/ 0 w 5"/>
                <a:gd name="T3" fmla="*/ 69 h 69"/>
                <a:gd name="T4" fmla="*/ 5 w 5"/>
                <a:gd name="T5" fmla="*/ 69 h 69"/>
                <a:gd name="T6" fmla="*/ 5 w 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9">
                  <a:moveTo>
                    <a:pt x="0" y="0"/>
                  </a:moveTo>
                  <a:lnTo>
                    <a:pt x="0" y="69"/>
                  </a:lnTo>
                  <a:lnTo>
                    <a:pt x="5" y="6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Rectangle 718"/>
            <p:cNvSpPr>
              <a:spLocks noChangeArrowheads="1"/>
            </p:cNvSpPr>
            <p:nvPr/>
          </p:nvSpPr>
          <p:spPr bwMode="auto">
            <a:xfrm>
              <a:off x="6138843" y="2367966"/>
              <a:ext cx="40449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Freeform 719"/>
            <p:cNvSpPr>
              <a:spLocks/>
            </p:cNvSpPr>
            <p:nvPr/>
          </p:nvSpPr>
          <p:spPr bwMode="auto">
            <a:xfrm>
              <a:off x="6138843" y="2367966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Rectangle 720"/>
            <p:cNvSpPr>
              <a:spLocks noChangeArrowheads="1"/>
            </p:cNvSpPr>
            <p:nvPr/>
          </p:nvSpPr>
          <p:spPr bwMode="auto">
            <a:xfrm>
              <a:off x="6138843" y="2600551"/>
              <a:ext cx="40449" cy="1348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Freeform 721"/>
            <p:cNvSpPr>
              <a:spLocks/>
            </p:cNvSpPr>
            <p:nvPr/>
          </p:nvSpPr>
          <p:spPr bwMode="auto">
            <a:xfrm>
              <a:off x="6138843" y="260055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Rectangle 722"/>
            <p:cNvSpPr>
              <a:spLocks noChangeArrowheads="1"/>
            </p:cNvSpPr>
            <p:nvPr/>
          </p:nvSpPr>
          <p:spPr bwMode="auto">
            <a:xfrm>
              <a:off x="6570303" y="2398304"/>
              <a:ext cx="16855" cy="202247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Freeform 723"/>
            <p:cNvSpPr>
              <a:spLocks/>
            </p:cNvSpPr>
            <p:nvPr/>
          </p:nvSpPr>
          <p:spPr bwMode="auto">
            <a:xfrm>
              <a:off x="6570303" y="2398304"/>
              <a:ext cx="16855" cy="202247"/>
            </a:xfrm>
            <a:custGeom>
              <a:avLst/>
              <a:gdLst>
                <a:gd name="T0" fmla="*/ 0 w 5"/>
                <a:gd name="T1" fmla="*/ 0 h 60"/>
                <a:gd name="T2" fmla="*/ 0 w 5"/>
                <a:gd name="T3" fmla="*/ 60 h 60"/>
                <a:gd name="T4" fmla="*/ 5 w 5"/>
                <a:gd name="T5" fmla="*/ 60 h 60"/>
                <a:gd name="T6" fmla="*/ 5 w 5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0">
                  <a:moveTo>
                    <a:pt x="0" y="0"/>
                  </a:moveTo>
                  <a:lnTo>
                    <a:pt x="0" y="60"/>
                  </a:lnTo>
                  <a:lnTo>
                    <a:pt x="5" y="6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Rectangle 724"/>
            <p:cNvSpPr>
              <a:spLocks noChangeArrowheads="1"/>
            </p:cNvSpPr>
            <p:nvPr/>
          </p:nvSpPr>
          <p:spPr bwMode="auto">
            <a:xfrm>
              <a:off x="6563562" y="2391562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Freeform 725"/>
            <p:cNvSpPr>
              <a:spLocks/>
            </p:cNvSpPr>
            <p:nvPr/>
          </p:nvSpPr>
          <p:spPr bwMode="auto">
            <a:xfrm>
              <a:off x="6563562" y="2391562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Rectangle 726"/>
            <p:cNvSpPr>
              <a:spLocks noChangeArrowheads="1"/>
            </p:cNvSpPr>
            <p:nvPr/>
          </p:nvSpPr>
          <p:spPr bwMode="auto">
            <a:xfrm>
              <a:off x="6563562" y="2590438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Freeform 727"/>
            <p:cNvSpPr>
              <a:spLocks/>
            </p:cNvSpPr>
            <p:nvPr/>
          </p:nvSpPr>
          <p:spPr bwMode="auto">
            <a:xfrm>
              <a:off x="6563562" y="2590438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Rectangle 728"/>
            <p:cNvSpPr>
              <a:spLocks noChangeArrowheads="1"/>
            </p:cNvSpPr>
            <p:nvPr/>
          </p:nvSpPr>
          <p:spPr bwMode="auto">
            <a:xfrm>
              <a:off x="6984908" y="2654483"/>
              <a:ext cx="16855" cy="208989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Freeform 729"/>
            <p:cNvSpPr>
              <a:spLocks/>
            </p:cNvSpPr>
            <p:nvPr/>
          </p:nvSpPr>
          <p:spPr bwMode="auto">
            <a:xfrm>
              <a:off x="6984908" y="2654483"/>
              <a:ext cx="16855" cy="208989"/>
            </a:xfrm>
            <a:custGeom>
              <a:avLst/>
              <a:gdLst>
                <a:gd name="T0" fmla="*/ 0 w 5"/>
                <a:gd name="T1" fmla="*/ 0 h 62"/>
                <a:gd name="T2" fmla="*/ 0 w 5"/>
                <a:gd name="T3" fmla="*/ 62 h 62"/>
                <a:gd name="T4" fmla="*/ 5 w 5"/>
                <a:gd name="T5" fmla="*/ 62 h 62"/>
                <a:gd name="T6" fmla="*/ 5 w 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2">
                  <a:moveTo>
                    <a:pt x="0" y="0"/>
                  </a:moveTo>
                  <a:lnTo>
                    <a:pt x="0" y="62"/>
                  </a:lnTo>
                  <a:lnTo>
                    <a:pt x="5" y="6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Rectangle 730"/>
            <p:cNvSpPr>
              <a:spLocks noChangeArrowheads="1"/>
            </p:cNvSpPr>
            <p:nvPr/>
          </p:nvSpPr>
          <p:spPr bwMode="auto">
            <a:xfrm>
              <a:off x="6978167" y="2647742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Freeform 731"/>
            <p:cNvSpPr>
              <a:spLocks/>
            </p:cNvSpPr>
            <p:nvPr/>
          </p:nvSpPr>
          <p:spPr bwMode="auto">
            <a:xfrm>
              <a:off x="6978167" y="2647742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Rectangle 732"/>
            <p:cNvSpPr>
              <a:spLocks noChangeArrowheads="1"/>
            </p:cNvSpPr>
            <p:nvPr/>
          </p:nvSpPr>
          <p:spPr bwMode="auto">
            <a:xfrm>
              <a:off x="6978167" y="2853359"/>
              <a:ext cx="3033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Freeform 733"/>
            <p:cNvSpPr>
              <a:spLocks/>
            </p:cNvSpPr>
            <p:nvPr/>
          </p:nvSpPr>
          <p:spPr bwMode="auto">
            <a:xfrm>
              <a:off x="6978167" y="2853359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Rectangle 734"/>
            <p:cNvSpPr>
              <a:spLocks noChangeArrowheads="1"/>
            </p:cNvSpPr>
            <p:nvPr/>
          </p:nvSpPr>
          <p:spPr bwMode="auto">
            <a:xfrm>
              <a:off x="7409627" y="2351113"/>
              <a:ext cx="13483" cy="208989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Freeform 735"/>
            <p:cNvSpPr>
              <a:spLocks/>
            </p:cNvSpPr>
            <p:nvPr/>
          </p:nvSpPr>
          <p:spPr bwMode="auto">
            <a:xfrm>
              <a:off x="7409627" y="2351113"/>
              <a:ext cx="13483" cy="208989"/>
            </a:xfrm>
            <a:custGeom>
              <a:avLst/>
              <a:gdLst>
                <a:gd name="T0" fmla="*/ 0 w 4"/>
                <a:gd name="T1" fmla="*/ 0 h 62"/>
                <a:gd name="T2" fmla="*/ 0 w 4"/>
                <a:gd name="T3" fmla="*/ 62 h 62"/>
                <a:gd name="T4" fmla="*/ 4 w 4"/>
                <a:gd name="T5" fmla="*/ 62 h 62"/>
                <a:gd name="T6" fmla="*/ 4 w 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2">
                  <a:moveTo>
                    <a:pt x="0" y="0"/>
                  </a:moveTo>
                  <a:lnTo>
                    <a:pt x="0" y="62"/>
                  </a:lnTo>
                  <a:lnTo>
                    <a:pt x="4" y="6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Rectangle 736"/>
            <p:cNvSpPr>
              <a:spLocks noChangeArrowheads="1"/>
            </p:cNvSpPr>
            <p:nvPr/>
          </p:nvSpPr>
          <p:spPr bwMode="auto">
            <a:xfrm>
              <a:off x="7392774" y="2344371"/>
              <a:ext cx="40449" cy="1348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Freeform 737"/>
            <p:cNvSpPr>
              <a:spLocks/>
            </p:cNvSpPr>
            <p:nvPr/>
          </p:nvSpPr>
          <p:spPr bwMode="auto">
            <a:xfrm>
              <a:off x="7392774" y="234437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Rectangle 738"/>
            <p:cNvSpPr>
              <a:spLocks noChangeArrowheads="1"/>
            </p:cNvSpPr>
            <p:nvPr/>
          </p:nvSpPr>
          <p:spPr bwMode="auto">
            <a:xfrm>
              <a:off x="7392774" y="2549988"/>
              <a:ext cx="40449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Freeform 739"/>
            <p:cNvSpPr>
              <a:spLocks/>
            </p:cNvSpPr>
            <p:nvPr/>
          </p:nvSpPr>
          <p:spPr bwMode="auto">
            <a:xfrm>
              <a:off x="7392774" y="2549988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Rectangle 740"/>
            <p:cNvSpPr>
              <a:spLocks noChangeArrowheads="1"/>
            </p:cNvSpPr>
            <p:nvPr/>
          </p:nvSpPr>
          <p:spPr bwMode="auto">
            <a:xfrm>
              <a:off x="7824234" y="2472461"/>
              <a:ext cx="13483" cy="215730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Freeform 741"/>
            <p:cNvSpPr>
              <a:spLocks/>
            </p:cNvSpPr>
            <p:nvPr/>
          </p:nvSpPr>
          <p:spPr bwMode="auto">
            <a:xfrm>
              <a:off x="7824234" y="2472461"/>
              <a:ext cx="13483" cy="215730"/>
            </a:xfrm>
            <a:custGeom>
              <a:avLst/>
              <a:gdLst>
                <a:gd name="T0" fmla="*/ 0 w 4"/>
                <a:gd name="T1" fmla="*/ 0 h 64"/>
                <a:gd name="T2" fmla="*/ 0 w 4"/>
                <a:gd name="T3" fmla="*/ 64 h 64"/>
                <a:gd name="T4" fmla="*/ 4 w 4"/>
                <a:gd name="T5" fmla="*/ 64 h 64"/>
                <a:gd name="T6" fmla="*/ 4 w 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4">
                  <a:moveTo>
                    <a:pt x="0" y="0"/>
                  </a:moveTo>
                  <a:lnTo>
                    <a:pt x="0" y="64"/>
                  </a:lnTo>
                  <a:lnTo>
                    <a:pt x="4" y="6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Rectangle 742"/>
            <p:cNvSpPr>
              <a:spLocks noChangeArrowheads="1"/>
            </p:cNvSpPr>
            <p:nvPr/>
          </p:nvSpPr>
          <p:spPr bwMode="auto">
            <a:xfrm>
              <a:off x="7814121" y="2462348"/>
              <a:ext cx="3370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Freeform 743"/>
            <p:cNvSpPr>
              <a:spLocks/>
            </p:cNvSpPr>
            <p:nvPr/>
          </p:nvSpPr>
          <p:spPr bwMode="auto">
            <a:xfrm>
              <a:off x="7814121" y="2462348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Rectangle 744"/>
            <p:cNvSpPr>
              <a:spLocks noChangeArrowheads="1"/>
            </p:cNvSpPr>
            <p:nvPr/>
          </p:nvSpPr>
          <p:spPr bwMode="auto">
            <a:xfrm>
              <a:off x="7814121" y="2678078"/>
              <a:ext cx="33708" cy="16855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Freeform 745"/>
            <p:cNvSpPr>
              <a:spLocks/>
            </p:cNvSpPr>
            <p:nvPr/>
          </p:nvSpPr>
          <p:spPr bwMode="auto">
            <a:xfrm>
              <a:off x="7814121" y="2678078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Rectangle 747"/>
            <p:cNvSpPr>
              <a:spLocks noChangeArrowheads="1"/>
            </p:cNvSpPr>
            <p:nvPr/>
          </p:nvSpPr>
          <p:spPr bwMode="auto">
            <a:xfrm>
              <a:off x="6132101" y="2462348"/>
              <a:ext cx="57304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Freeform 748"/>
            <p:cNvSpPr>
              <a:spLocks/>
            </p:cNvSpPr>
            <p:nvPr/>
          </p:nvSpPr>
          <p:spPr bwMode="auto">
            <a:xfrm>
              <a:off x="6125360" y="2455606"/>
              <a:ext cx="70788" cy="70787"/>
            </a:xfrm>
            <a:custGeom>
              <a:avLst/>
              <a:gdLst>
                <a:gd name="T0" fmla="*/ 2 w 21"/>
                <a:gd name="T1" fmla="*/ 19 h 21"/>
                <a:gd name="T2" fmla="*/ 2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2 w 21"/>
                <a:gd name="T13" fmla="*/ 21 h 21"/>
                <a:gd name="T14" fmla="*/ 2 w 21"/>
                <a:gd name="T15" fmla="*/ 19 h 21"/>
                <a:gd name="T16" fmla="*/ 4 w 21"/>
                <a:gd name="T17" fmla="*/ 19 h 21"/>
                <a:gd name="T18" fmla="*/ 4 w 21"/>
                <a:gd name="T19" fmla="*/ 5 h 21"/>
                <a:gd name="T20" fmla="*/ 16 w 21"/>
                <a:gd name="T21" fmla="*/ 5 h 21"/>
                <a:gd name="T22" fmla="*/ 16 w 21"/>
                <a:gd name="T23" fmla="*/ 16 h 21"/>
                <a:gd name="T24" fmla="*/ 2 w 21"/>
                <a:gd name="T25" fmla="*/ 16 h 21"/>
                <a:gd name="T26" fmla="*/ 2 w 21"/>
                <a:gd name="T27" fmla="*/ 19 h 21"/>
                <a:gd name="T28" fmla="*/ 4 w 21"/>
                <a:gd name="T29" fmla="*/ 19 h 21"/>
                <a:gd name="T30" fmla="*/ 2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2" y="19"/>
                  </a:moveTo>
                  <a:lnTo>
                    <a:pt x="2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5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Rectangle 749"/>
            <p:cNvSpPr>
              <a:spLocks noChangeArrowheads="1"/>
            </p:cNvSpPr>
            <p:nvPr/>
          </p:nvSpPr>
          <p:spPr bwMode="auto">
            <a:xfrm>
              <a:off x="6546707" y="2472461"/>
              <a:ext cx="57304" cy="5393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Freeform 750"/>
            <p:cNvSpPr>
              <a:spLocks/>
            </p:cNvSpPr>
            <p:nvPr/>
          </p:nvSpPr>
          <p:spPr bwMode="auto">
            <a:xfrm>
              <a:off x="6539965" y="2462348"/>
              <a:ext cx="70788" cy="74157"/>
            </a:xfrm>
            <a:custGeom>
              <a:avLst/>
              <a:gdLst>
                <a:gd name="T0" fmla="*/ 2 w 21"/>
                <a:gd name="T1" fmla="*/ 19 h 22"/>
                <a:gd name="T2" fmla="*/ 2 w 21"/>
                <a:gd name="T3" fmla="*/ 22 h 22"/>
                <a:gd name="T4" fmla="*/ 21 w 21"/>
                <a:gd name="T5" fmla="*/ 22 h 22"/>
                <a:gd name="T6" fmla="*/ 21 w 21"/>
                <a:gd name="T7" fmla="*/ 0 h 22"/>
                <a:gd name="T8" fmla="*/ 0 w 21"/>
                <a:gd name="T9" fmla="*/ 0 h 22"/>
                <a:gd name="T10" fmla="*/ 0 w 21"/>
                <a:gd name="T11" fmla="*/ 22 h 22"/>
                <a:gd name="T12" fmla="*/ 2 w 21"/>
                <a:gd name="T13" fmla="*/ 22 h 22"/>
                <a:gd name="T14" fmla="*/ 2 w 21"/>
                <a:gd name="T15" fmla="*/ 19 h 22"/>
                <a:gd name="T16" fmla="*/ 4 w 21"/>
                <a:gd name="T17" fmla="*/ 19 h 22"/>
                <a:gd name="T18" fmla="*/ 4 w 21"/>
                <a:gd name="T19" fmla="*/ 5 h 22"/>
                <a:gd name="T20" fmla="*/ 16 w 21"/>
                <a:gd name="T21" fmla="*/ 5 h 22"/>
                <a:gd name="T22" fmla="*/ 16 w 21"/>
                <a:gd name="T23" fmla="*/ 17 h 22"/>
                <a:gd name="T24" fmla="*/ 2 w 21"/>
                <a:gd name="T25" fmla="*/ 17 h 22"/>
                <a:gd name="T26" fmla="*/ 2 w 21"/>
                <a:gd name="T27" fmla="*/ 19 h 22"/>
                <a:gd name="T28" fmla="*/ 4 w 21"/>
                <a:gd name="T29" fmla="*/ 19 h 22"/>
                <a:gd name="T30" fmla="*/ 2 w 21"/>
                <a:gd name="T3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2">
                  <a:moveTo>
                    <a:pt x="2" y="19"/>
                  </a:moveTo>
                  <a:lnTo>
                    <a:pt x="2" y="22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Rectangle 751"/>
            <p:cNvSpPr>
              <a:spLocks noChangeArrowheads="1"/>
            </p:cNvSpPr>
            <p:nvPr/>
          </p:nvSpPr>
          <p:spPr bwMode="auto">
            <a:xfrm>
              <a:off x="6971425" y="2728641"/>
              <a:ext cx="53933" cy="53933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Freeform 752"/>
            <p:cNvSpPr>
              <a:spLocks/>
            </p:cNvSpPr>
            <p:nvPr/>
          </p:nvSpPr>
          <p:spPr bwMode="auto">
            <a:xfrm>
              <a:off x="6961314" y="271852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Rectangle 753"/>
            <p:cNvSpPr>
              <a:spLocks noChangeArrowheads="1"/>
            </p:cNvSpPr>
            <p:nvPr/>
          </p:nvSpPr>
          <p:spPr bwMode="auto">
            <a:xfrm>
              <a:off x="7386033" y="2421898"/>
              <a:ext cx="53933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Freeform 754"/>
            <p:cNvSpPr>
              <a:spLocks/>
            </p:cNvSpPr>
            <p:nvPr/>
          </p:nvSpPr>
          <p:spPr bwMode="auto">
            <a:xfrm>
              <a:off x="7375919" y="241515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Rectangle 755"/>
            <p:cNvSpPr>
              <a:spLocks noChangeArrowheads="1"/>
            </p:cNvSpPr>
            <p:nvPr/>
          </p:nvSpPr>
          <p:spPr bwMode="auto">
            <a:xfrm>
              <a:off x="7800638" y="2549988"/>
              <a:ext cx="53933" cy="57304"/>
            </a:xfrm>
            <a:prstGeom prst="rect">
              <a:avLst/>
            </a:pr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Freeform 756"/>
            <p:cNvSpPr>
              <a:spLocks/>
            </p:cNvSpPr>
            <p:nvPr/>
          </p:nvSpPr>
          <p:spPr bwMode="auto">
            <a:xfrm>
              <a:off x="7790527" y="2543247"/>
              <a:ext cx="70788" cy="70787"/>
            </a:xfrm>
            <a:custGeom>
              <a:avLst/>
              <a:gdLst>
                <a:gd name="T0" fmla="*/ 3 w 21"/>
                <a:gd name="T1" fmla="*/ 19 h 21"/>
                <a:gd name="T2" fmla="*/ 3 w 21"/>
                <a:gd name="T3" fmla="*/ 21 h 21"/>
                <a:gd name="T4" fmla="*/ 21 w 21"/>
                <a:gd name="T5" fmla="*/ 21 h 21"/>
                <a:gd name="T6" fmla="*/ 21 w 21"/>
                <a:gd name="T7" fmla="*/ 0 h 21"/>
                <a:gd name="T8" fmla="*/ 0 w 21"/>
                <a:gd name="T9" fmla="*/ 0 h 21"/>
                <a:gd name="T10" fmla="*/ 0 w 21"/>
                <a:gd name="T11" fmla="*/ 21 h 21"/>
                <a:gd name="T12" fmla="*/ 3 w 21"/>
                <a:gd name="T13" fmla="*/ 21 h 21"/>
                <a:gd name="T14" fmla="*/ 3 w 21"/>
                <a:gd name="T15" fmla="*/ 19 h 21"/>
                <a:gd name="T16" fmla="*/ 5 w 21"/>
                <a:gd name="T17" fmla="*/ 19 h 21"/>
                <a:gd name="T18" fmla="*/ 5 w 21"/>
                <a:gd name="T19" fmla="*/ 5 h 21"/>
                <a:gd name="T20" fmla="*/ 17 w 21"/>
                <a:gd name="T21" fmla="*/ 5 h 21"/>
                <a:gd name="T22" fmla="*/ 17 w 21"/>
                <a:gd name="T23" fmla="*/ 17 h 21"/>
                <a:gd name="T24" fmla="*/ 3 w 21"/>
                <a:gd name="T25" fmla="*/ 17 h 21"/>
                <a:gd name="T26" fmla="*/ 3 w 21"/>
                <a:gd name="T27" fmla="*/ 19 h 21"/>
                <a:gd name="T28" fmla="*/ 5 w 21"/>
                <a:gd name="T29" fmla="*/ 19 h 21"/>
                <a:gd name="T30" fmla="*/ 3 w 21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1">
                  <a:moveTo>
                    <a:pt x="3" y="19"/>
                  </a:moveTo>
                  <a:lnTo>
                    <a:pt x="3" y="21"/>
                  </a:ln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B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Rectangle 757"/>
            <p:cNvSpPr>
              <a:spLocks noChangeArrowheads="1"/>
            </p:cNvSpPr>
            <p:nvPr/>
          </p:nvSpPr>
          <p:spPr bwMode="auto">
            <a:xfrm>
              <a:off x="6155696" y="2485944"/>
              <a:ext cx="16855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Freeform 758"/>
            <p:cNvSpPr>
              <a:spLocks/>
            </p:cNvSpPr>
            <p:nvPr/>
          </p:nvSpPr>
          <p:spPr bwMode="auto">
            <a:xfrm>
              <a:off x="6155696" y="2485944"/>
              <a:ext cx="16855" cy="12134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Rectangle 759"/>
            <p:cNvSpPr>
              <a:spLocks noChangeArrowheads="1"/>
            </p:cNvSpPr>
            <p:nvPr/>
          </p:nvSpPr>
          <p:spPr bwMode="auto">
            <a:xfrm>
              <a:off x="6138843" y="2479203"/>
              <a:ext cx="40449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Freeform 760"/>
            <p:cNvSpPr>
              <a:spLocks/>
            </p:cNvSpPr>
            <p:nvPr/>
          </p:nvSpPr>
          <p:spPr bwMode="auto">
            <a:xfrm>
              <a:off x="6138843" y="2479203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Rectangle 761"/>
            <p:cNvSpPr>
              <a:spLocks noChangeArrowheads="1"/>
            </p:cNvSpPr>
            <p:nvPr/>
          </p:nvSpPr>
          <p:spPr bwMode="auto">
            <a:xfrm>
              <a:off x="6138843" y="2600551"/>
              <a:ext cx="40449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Freeform 762"/>
            <p:cNvSpPr>
              <a:spLocks/>
            </p:cNvSpPr>
            <p:nvPr/>
          </p:nvSpPr>
          <p:spPr bwMode="auto">
            <a:xfrm>
              <a:off x="6138843" y="2600551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Rectangle 763"/>
            <p:cNvSpPr>
              <a:spLocks noChangeArrowheads="1"/>
            </p:cNvSpPr>
            <p:nvPr/>
          </p:nvSpPr>
          <p:spPr bwMode="auto">
            <a:xfrm>
              <a:off x="6570303" y="2320775"/>
              <a:ext cx="16855" cy="11797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Freeform 764"/>
            <p:cNvSpPr>
              <a:spLocks/>
            </p:cNvSpPr>
            <p:nvPr/>
          </p:nvSpPr>
          <p:spPr bwMode="auto">
            <a:xfrm>
              <a:off x="6570303" y="2320775"/>
              <a:ext cx="16855" cy="117978"/>
            </a:xfrm>
            <a:custGeom>
              <a:avLst/>
              <a:gdLst>
                <a:gd name="T0" fmla="*/ 0 w 5"/>
                <a:gd name="T1" fmla="*/ 0 h 35"/>
                <a:gd name="T2" fmla="*/ 0 w 5"/>
                <a:gd name="T3" fmla="*/ 35 h 35"/>
                <a:gd name="T4" fmla="*/ 5 w 5"/>
                <a:gd name="T5" fmla="*/ 35 h 35"/>
                <a:gd name="T6" fmla="*/ 5 w 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5">
                  <a:moveTo>
                    <a:pt x="0" y="0"/>
                  </a:moveTo>
                  <a:lnTo>
                    <a:pt x="0" y="35"/>
                  </a:lnTo>
                  <a:lnTo>
                    <a:pt x="5" y="3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Rectangle 765"/>
            <p:cNvSpPr>
              <a:spLocks noChangeArrowheads="1"/>
            </p:cNvSpPr>
            <p:nvPr/>
          </p:nvSpPr>
          <p:spPr bwMode="auto">
            <a:xfrm>
              <a:off x="6563562" y="2310664"/>
              <a:ext cx="3033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Freeform 766"/>
            <p:cNvSpPr>
              <a:spLocks/>
            </p:cNvSpPr>
            <p:nvPr/>
          </p:nvSpPr>
          <p:spPr bwMode="auto">
            <a:xfrm>
              <a:off x="6563562" y="2310664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Rectangle 767"/>
            <p:cNvSpPr>
              <a:spLocks noChangeArrowheads="1"/>
            </p:cNvSpPr>
            <p:nvPr/>
          </p:nvSpPr>
          <p:spPr bwMode="auto">
            <a:xfrm>
              <a:off x="6563562" y="2432012"/>
              <a:ext cx="30338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Freeform 768"/>
            <p:cNvSpPr>
              <a:spLocks/>
            </p:cNvSpPr>
            <p:nvPr/>
          </p:nvSpPr>
          <p:spPr bwMode="auto">
            <a:xfrm>
              <a:off x="6563562" y="2432012"/>
              <a:ext cx="30338" cy="1348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9 w 9"/>
                <a:gd name="T5" fmla="*/ 0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Rectangle 769"/>
            <p:cNvSpPr>
              <a:spLocks noChangeArrowheads="1"/>
            </p:cNvSpPr>
            <p:nvPr/>
          </p:nvSpPr>
          <p:spPr bwMode="auto">
            <a:xfrm>
              <a:off x="6984908" y="2101675"/>
              <a:ext cx="16855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Freeform 770"/>
            <p:cNvSpPr>
              <a:spLocks/>
            </p:cNvSpPr>
            <p:nvPr/>
          </p:nvSpPr>
          <p:spPr bwMode="auto">
            <a:xfrm>
              <a:off x="6984908" y="2101675"/>
              <a:ext cx="16855" cy="121348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Rectangle 771"/>
            <p:cNvSpPr>
              <a:spLocks noChangeArrowheads="1"/>
            </p:cNvSpPr>
            <p:nvPr/>
          </p:nvSpPr>
          <p:spPr bwMode="auto">
            <a:xfrm>
              <a:off x="6978167" y="2094934"/>
              <a:ext cx="3033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Freeform 772"/>
            <p:cNvSpPr>
              <a:spLocks/>
            </p:cNvSpPr>
            <p:nvPr/>
          </p:nvSpPr>
          <p:spPr bwMode="auto">
            <a:xfrm>
              <a:off x="6978167" y="2094934"/>
              <a:ext cx="30338" cy="1685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5 h 5"/>
                <a:gd name="T4" fmla="*/ 9 w 9"/>
                <a:gd name="T5" fmla="*/ 0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Rectangle 773"/>
            <p:cNvSpPr>
              <a:spLocks noChangeArrowheads="1"/>
            </p:cNvSpPr>
            <p:nvPr/>
          </p:nvSpPr>
          <p:spPr bwMode="auto">
            <a:xfrm>
              <a:off x="6978167" y="2216282"/>
              <a:ext cx="30338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Freeform 774"/>
            <p:cNvSpPr>
              <a:spLocks/>
            </p:cNvSpPr>
            <p:nvPr/>
          </p:nvSpPr>
          <p:spPr bwMode="auto">
            <a:xfrm>
              <a:off x="6978167" y="2216282"/>
              <a:ext cx="30338" cy="13483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4 h 4"/>
                <a:gd name="T4" fmla="*/ 9 w 9"/>
                <a:gd name="T5" fmla="*/ 0 h 4"/>
                <a:gd name="T6" fmla="*/ 0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Rectangle 775"/>
            <p:cNvSpPr>
              <a:spLocks noChangeArrowheads="1"/>
            </p:cNvSpPr>
            <p:nvPr/>
          </p:nvSpPr>
          <p:spPr bwMode="auto">
            <a:xfrm>
              <a:off x="7409627" y="2101675"/>
              <a:ext cx="13483" cy="121348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Freeform 776"/>
            <p:cNvSpPr>
              <a:spLocks/>
            </p:cNvSpPr>
            <p:nvPr/>
          </p:nvSpPr>
          <p:spPr bwMode="auto">
            <a:xfrm>
              <a:off x="7409627" y="2101675"/>
              <a:ext cx="13483" cy="121348"/>
            </a:xfrm>
            <a:custGeom>
              <a:avLst/>
              <a:gdLst>
                <a:gd name="T0" fmla="*/ 0 w 4"/>
                <a:gd name="T1" fmla="*/ 0 h 36"/>
                <a:gd name="T2" fmla="*/ 0 w 4"/>
                <a:gd name="T3" fmla="*/ 36 h 36"/>
                <a:gd name="T4" fmla="*/ 4 w 4"/>
                <a:gd name="T5" fmla="*/ 36 h 36"/>
                <a:gd name="T6" fmla="*/ 4 w 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6">
                  <a:moveTo>
                    <a:pt x="0" y="0"/>
                  </a:moveTo>
                  <a:lnTo>
                    <a:pt x="0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Rectangle 777"/>
            <p:cNvSpPr>
              <a:spLocks noChangeArrowheads="1"/>
            </p:cNvSpPr>
            <p:nvPr/>
          </p:nvSpPr>
          <p:spPr bwMode="auto">
            <a:xfrm>
              <a:off x="7392774" y="2094934"/>
              <a:ext cx="40449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Freeform 778"/>
            <p:cNvSpPr>
              <a:spLocks/>
            </p:cNvSpPr>
            <p:nvPr/>
          </p:nvSpPr>
          <p:spPr bwMode="auto">
            <a:xfrm>
              <a:off x="7392774" y="2094934"/>
              <a:ext cx="40449" cy="16855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5 h 5"/>
                <a:gd name="T4" fmla="*/ 12 w 12"/>
                <a:gd name="T5" fmla="*/ 0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Rectangle 779"/>
            <p:cNvSpPr>
              <a:spLocks noChangeArrowheads="1"/>
            </p:cNvSpPr>
            <p:nvPr/>
          </p:nvSpPr>
          <p:spPr bwMode="auto">
            <a:xfrm>
              <a:off x="7392774" y="2216282"/>
              <a:ext cx="40449" cy="13483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Freeform 780"/>
            <p:cNvSpPr>
              <a:spLocks/>
            </p:cNvSpPr>
            <p:nvPr/>
          </p:nvSpPr>
          <p:spPr bwMode="auto">
            <a:xfrm>
              <a:off x="7392774" y="2216282"/>
              <a:ext cx="40449" cy="1348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Rectangle 781"/>
            <p:cNvSpPr>
              <a:spLocks noChangeArrowheads="1"/>
            </p:cNvSpPr>
            <p:nvPr/>
          </p:nvSpPr>
          <p:spPr bwMode="auto">
            <a:xfrm>
              <a:off x="7824234" y="1926394"/>
              <a:ext cx="13483" cy="10449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Freeform 782"/>
            <p:cNvSpPr>
              <a:spLocks/>
            </p:cNvSpPr>
            <p:nvPr/>
          </p:nvSpPr>
          <p:spPr bwMode="auto">
            <a:xfrm>
              <a:off x="7824234" y="1926394"/>
              <a:ext cx="13483" cy="104495"/>
            </a:xfrm>
            <a:custGeom>
              <a:avLst/>
              <a:gdLst>
                <a:gd name="T0" fmla="*/ 0 w 4"/>
                <a:gd name="T1" fmla="*/ 0 h 31"/>
                <a:gd name="T2" fmla="*/ 0 w 4"/>
                <a:gd name="T3" fmla="*/ 31 h 31"/>
                <a:gd name="T4" fmla="*/ 4 w 4"/>
                <a:gd name="T5" fmla="*/ 31 h 31"/>
                <a:gd name="T6" fmla="*/ 4 w 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1">
                  <a:moveTo>
                    <a:pt x="0" y="0"/>
                  </a:moveTo>
                  <a:lnTo>
                    <a:pt x="0" y="31"/>
                  </a:lnTo>
                  <a:lnTo>
                    <a:pt x="4" y="3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Rectangle 783"/>
            <p:cNvSpPr>
              <a:spLocks noChangeArrowheads="1"/>
            </p:cNvSpPr>
            <p:nvPr/>
          </p:nvSpPr>
          <p:spPr bwMode="auto">
            <a:xfrm>
              <a:off x="7814121" y="1919653"/>
              <a:ext cx="3370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Freeform 784"/>
            <p:cNvSpPr>
              <a:spLocks/>
            </p:cNvSpPr>
            <p:nvPr/>
          </p:nvSpPr>
          <p:spPr bwMode="auto">
            <a:xfrm>
              <a:off x="7814121" y="1919653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Rectangle 785"/>
            <p:cNvSpPr>
              <a:spLocks noChangeArrowheads="1"/>
            </p:cNvSpPr>
            <p:nvPr/>
          </p:nvSpPr>
          <p:spPr bwMode="auto">
            <a:xfrm>
              <a:off x="7814121" y="2024146"/>
              <a:ext cx="33708" cy="16855"/>
            </a:xfrm>
            <a:prstGeom prst="rect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Freeform 786"/>
            <p:cNvSpPr>
              <a:spLocks/>
            </p:cNvSpPr>
            <p:nvPr/>
          </p:nvSpPr>
          <p:spPr bwMode="auto">
            <a:xfrm>
              <a:off x="7814121" y="2024146"/>
              <a:ext cx="33708" cy="1685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788"/>
            <p:cNvSpPr>
              <a:spLocks noChangeArrowheads="1"/>
            </p:cNvSpPr>
            <p:nvPr/>
          </p:nvSpPr>
          <p:spPr bwMode="auto">
            <a:xfrm>
              <a:off x="6125360" y="2509539"/>
              <a:ext cx="70788" cy="7415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789"/>
            <p:cNvSpPr>
              <a:spLocks noChangeArrowheads="1"/>
            </p:cNvSpPr>
            <p:nvPr/>
          </p:nvSpPr>
          <p:spPr bwMode="auto">
            <a:xfrm>
              <a:off x="6546707" y="2351113"/>
              <a:ext cx="64046" cy="64046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790"/>
            <p:cNvSpPr>
              <a:spLocks noChangeArrowheads="1"/>
            </p:cNvSpPr>
            <p:nvPr/>
          </p:nvSpPr>
          <p:spPr bwMode="auto">
            <a:xfrm>
              <a:off x="6961314" y="2128641"/>
              <a:ext cx="64046" cy="7078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3" name="Oval 791"/>
            <p:cNvSpPr>
              <a:spLocks noChangeArrowheads="1"/>
            </p:cNvSpPr>
            <p:nvPr/>
          </p:nvSpPr>
          <p:spPr bwMode="auto">
            <a:xfrm>
              <a:off x="7375919" y="2128641"/>
              <a:ext cx="70788" cy="70787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Oval 792"/>
            <p:cNvSpPr>
              <a:spLocks noChangeArrowheads="1"/>
            </p:cNvSpPr>
            <p:nvPr/>
          </p:nvSpPr>
          <p:spPr bwMode="auto">
            <a:xfrm>
              <a:off x="7800638" y="1949989"/>
              <a:ext cx="60674" cy="64046"/>
            </a:xfrm>
            <a:prstGeom prst="ellipse">
              <a:avLst/>
            </a:pr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5" name="Freeform 793"/>
            <p:cNvSpPr>
              <a:spLocks/>
            </p:cNvSpPr>
            <p:nvPr/>
          </p:nvSpPr>
          <p:spPr bwMode="auto">
            <a:xfrm>
              <a:off x="6115246" y="2502797"/>
              <a:ext cx="87640" cy="87640"/>
            </a:xfrm>
            <a:custGeom>
              <a:avLst/>
              <a:gdLst>
                <a:gd name="T0" fmla="*/ 9 w 11"/>
                <a:gd name="T1" fmla="*/ 5 h 11"/>
                <a:gd name="T2" fmla="*/ 6 w 11"/>
                <a:gd name="T3" fmla="*/ 9 h 11"/>
                <a:gd name="T4" fmla="*/ 2 w 11"/>
                <a:gd name="T5" fmla="*/ 5 h 11"/>
                <a:gd name="T6" fmla="*/ 6 w 11"/>
                <a:gd name="T7" fmla="*/ 2 h 11"/>
                <a:gd name="T8" fmla="*/ 9 w 11"/>
                <a:gd name="T9" fmla="*/ 5 h 11"/>
                <a:gd name="T10" fmla="*/ 11 w 11"/>
                <a:gd name="T11" fmla="*/ 5 h 11"/>
                <a:gd name="T12" fmla="*/ 6 w 11"/>
                <a:gd name="T13" fmla="*/ 0 h 11"/>
                <a:gd name="T14" fmla="*/ 0 w 11"/>
                <a:gd name="T15" fmla="*/ 5 h 11"/>
                <a:gd name="T16" fmla="*/ 6 w 11"/>
                <a:gd name="T17" fmla="*/ 11 h 11"/>
                <a:gd name="T18" fmla="*/ 11 w 11"/>
                <a:gd name="T19" fmla="*/ 5 h 11"/>
                <a:gd name="T20" fmla="*/ 9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9" y="5"/>
                  </a:moveTo>
                  <a:cubicBezTo>
                    <a:pt x="9" y="7"/>
                    <a:pt x="7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8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8" y="11"/>
                    <a:pt x="11" y="8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6" name="Freeform 794"/>
            <p:cNvSpPr>
              <a:spLocks/>
            </p:cNvSpPr>
            <p:nvPr/>
          </p:nvSpPr>
          <p:spPr bwMode="auto">
            <a:xfrm>
              <a:off x="6539965" y="2344371"/>
              <a:ext cx="77529" cy="77529"/>
            </a:xfrm>
            <a:custGeom>
              <a:avLst/>
              <a:gdLst>
                <a:gd name="T0" fmla="*/ 8 w 10"/>
                <a:gd name="T1" fmla="*/ 5 h 10"/>
                <a:gd name="T2" fmla="*/ 5 w 10"/>
                <a:gd name="T3" fmla="*/ 8 h 10"/>
                <a:gd name="T4" fmla="*/ 2 w 10"/>
                <a:gd name="T5" fmla="*/ 5 h 10"/>
                <a:gd name="T6" fmla="*/ 5 w 10"/>
                <a:gd name="T7" fmla="*/ 2 h 10"/>
                <a:gd name="T8" fmla="*/ 8 w 10"/>
                <a:gd name="T9" fmla="*/ 5 h 10"/>
                <a:gd name="T10" fmla="*/ 10 w 10"/>
                <a:gd name="T11" fmla="*/ 5 h 10"/>
                <a:gd name="T12" fmla="*/ 5 w 10"/>
                <a:gd name="T13" fmla="*/ 0 h 10"/>
                <a:gd name="T14" fmla="*/ 0 w 10"/>
                <a:gd name="T15" fmla="*/ 5 h 10"/>
                <a:gd name="T16" fmla="*/ 5 w 10"/>
                <a:gd name="T17" fmla="*/ 10 h 10"/>
                <a:gd name="T18" fmla="*/ 10 w 10"/>
                <a:gd name="T19" fmla="*/ 5 h 10"/>
                <a:gd name="T20" fmla="*/ 8 w 10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7" name="Freeform 795"/>
            <p:cNvSpPr>
              <a:spLocks/>
            </p:cNvSpPr>
            <p:nvPr/>
          </p:nvSpPr>
          <p:spPr bwMode="auto">
            <a:xfrm>
              <a:off x="6954572" y="2118528"/>
              <a:ext cx="77529" cy="87640"/>
            </a:xfrm>
            <a:custGeom>
              <a:avLst/>
              <a:gdLst>
                <a:gd name="T0" fmla="*/ 8 w 10"/>
                <a:gd name="T1" fmla="*/ 5 h 11"/>
                <a:gd name="T2" fmla="*/ 5 w 10"/>
                <a:gd name="T3" fmla="*/ 9 h 11"/>
                <a:gd name="T4" fmla="*/ 2 w 10"/>
                <a:gd name="T5" fmla="*/ 5 h 11"/>
                <a:gd name="T6" fmla="*/ 5 w 10"/>
                <a:gd name="T7" fmla="*/ 2 h 11"/>
                <a:gd name="T8" fmla="*/ 8 w 10"/>
                <a:gd name="T9" fmla="*/ 5 h 11"/>
                <a:gd name="T10" fmla="*/ 10 w 10"/>
                <a:gd name="T11" fmla="*/ 5 h 11"/>
                <a:gd name="T12" fmla="*/ 5 w 10"/>
                <a:gd name="T13" fmla="*/ 0 h 11"/>
                <a:gd name="T14" fmla="*/ 0 w 10"/>
                <a:gd name="T15" fmla="*/ 5 h 11"/>
                <a:gd name="T16" fmla="*/ 5 w 10"/>
                <a:gd name="T17" fmla="*/ 11 h 11"/>
                <a:gd name="T18" fmla="*/ 10 w 10"/>
                <a:gd name="T19" fmla="*/ 5 h 11"/>
                <a:gd name="T20" fmla="*/ 8 w 10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8" y="5"/>
                  </a:moveTo>
                  <a:cubicBezTo>
                    <a:pt x="8" y="7"/>
                    <a:pt x="7" y="9"/>
                    <a:pt x="5" y="9"/>
                  </a:cubicBezTo>
                  <a:cubicBezTo>
                    <a:pt x="3" y="9"/>
                    <a:pt x="2" y="7"/>
                    <a:pt x="2" y="5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Freeform 796"/>
            <p:cNvSpPr>
              <a:spLocks/>
            </p:cNvSpPr>
            <p:nvPr/>
          </p:nvSpPr>
          <p:spPr bwMode="auto">
            <a:xfrm>
              <a:off x="7369178" y="2118528"/>
              <a:ext cx="87640" cy="87640"/>
            </a:xfrm>
            <a:custGeom>
              <a:avLst/>
              <a:gdLst>
                <a:gd name="T0" fmla="*/ 9 w 11"/>
                <a:gd name="T1" fmla="*/ 5 h 11"/>
                <a:gd name="T2" fmla="*/ 6 w 11"/>
                <a:gd name="T3" fmla="*/ 9 h 11"/>
                <a:gd name="T4" fmla="*/ 2 w 11"/>
                <a:gd name="T5" fmla="*/ 5 h 11"/>
                <a:gd name="T6" fmla="*/ 6 w 11"/>
                <a:gd name="T7" fmla="*/ 2 h 11"/>
                <a:gd name="T8" fmla="*/ 9 w 11"/>
                <a:gd name="T9" fmla="*/ 5 h 11"/>
                <a:gd name="T10" fmla="*/ 11 w 11"/>
                <a:gd name="T11" fmla="*/ 5 h 11"/>
                <a:gd name="T12" fmla="*/ 6 w 11"/>
                <a:gd name="T13" fmla="*/ 0 h 11"/>
                <a:gd name="T14" fmla="*/ 0 w 11"/>
                <a:gd name="T15" fmla="*/ 5 h 11"/>
                <a:gd name="T16" fmla="*/ 6 w 11"/>
                <a:gd name="T17" fmla="*/ 11 h 11"/>
                <a:gd name="T18" fmla="*/ 11 w 11"/>
                <a:gd name="T19" fmla="*/ 5 h 11"/>
                <a:gd name="T20" fmla="*/ 9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9" y="5"/>
                  </a:moveTo>
                  <a:cubicBezTo>
                    <a:pt x="9" y="7"/>
                    <a:pt x="7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8" y="11"/>
                    <a:pt x="11" y="8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Freeform 797"/>
            <p:cNvSpPr>
              <a:spLocks/>
            </p:cNvSpPr>
            <p:nvPr/>
          </p:nvSpPr>
          <p:spPr bwMode="auto">
            <a:xfrm>
              <a:off x="7790527" y="1943247"/>
              <a:ext cx="80899" cy="80899"/>
            </a:xfrm>
            <a:custGeom>
              <a:avLst/>
              <a:gdLst>
                <a:gd name="T0" fmla="*/ 8 w 10"/>
                <a:gd name="T1" fmla="*/ 5 h 10"/>
                <a:gd name="T2" fmla="*/ 5 w 10"/>
                <a:gd name="T3" fmla="*/ 8 h 10"/>
                <a:gd name="T4" fmla="*/ 2 w 10"/>
                <a:gd name="T5" fmla="*/ 5 h 10"/>
                <a:gd name="T6" fmla="*/ 5 w 10"/>
                <a:gd name="T7" fmla="*/ 2 h 10"/>
                <a:gd name="T8" fmla="*/ 8 w 10"/>
                <a:gd name="T9" fmla="*/ 5 h 10"/>
                <a:gd name="T10" fmla="*/ 10 w 10"/>
                <a:gd name="T11" fmla="*/ 5 h 10"/>
                <a:gd name="T12" fmla="*/ 5 w 10"/>
                <a:gd name="T13" fmla="*/ 0 h 10"/>
                <a:gd name="T14" fmla="*/ 0 w 10"/>
                <a:gd name="T15" fmla="*/ 5 h 10"/>
                <a:gd name="T16" fmla="*/ 5 w 10"/>
                <a:gd name="T17" fmla="*/ 10 h 10"/>
                <a:gd name="T18" fmla="*/ 10 w 10"/>
                <a:gd name="T19" fmla="*/ 5 h 10"/>
                <a:gd name="T20" fmla="*/ 8 w 10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EA2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020896" y="1917037"/>
              <a:ext cx="67800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FF0000"/>
                  </a:solidFill>
                </a:rPr>
                <a:t>active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020896" y="2419421"/>
              <a:ext cx="837665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>
                  <a:solidFill>
                    <a:srgbClr val="0000FF"/>
                  </a:solidFill>
                </a:rPr>
                <a:t>p</a:t>
              </a:r>
              <a:r>
                <a:rPr lang="en-CA" sz="1600" dirty="0" smtClean="0">
                  <a:solidFill>
                    <a:srgbClr val="0000FF"/>
                  </a:solidFill>
                </a:rPr>
                <a:t>assive</a:t>
              </a:r>
            </a:p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0000FF"/>
                  </a:solidFill>
                </a:rPr>
                <a:t>random</a:t>
              </a: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5724128" y="980728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Categorization performance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544" name="Group 543"/>
          <p:cNvGrpSpPr/>
          <p:nvPr/>
        </p:nvGrpSpPr>
        <p:grpSpPr>
          <a:xfrm>
            <a:off x="6108505" y="1354662"/>
            <a:ext cx="2852072" cy="787462"/>
            <a:chOff x="6108505" y="1354662"/>
            <a:chExt cx="2852072" cy="787462"/>
          </a:xfrm>
        </p:grpSpPr>
        <p:grpSp>
          <p:nvGrpSpPr>
            <p:cNvPr id="491" name="Group 490"/>
            <p:cNvGrpSpPr/>
            <p:nvPr/>
          </p:nvGrpSpPr>
          <p:grpSpPr>
            <a:xfrm>
              <a:off x="6108505" y="1535384"/>
              <a:ext cx="1769662" cy="606740"/>
              <a:chOff x="6108505" y="1535384"/>
              <a:chExt cx="1769662" cy="606740"/>
            </a:xfrm>
          </p:grpSpPr>
          <p:sp>
            <p:nvSpPr>
              <p:cNvPr id="247" name="Rectangle 635"/>
              <p:cNvSpPr>
                <a:spLocks noChangeArrowheads="1"/>
              </p:cNvSpPr>
              <p:nvPr/>
            </p:nvSpPr>
            <p:spPr bwMode="auto">
              <a:xfrm>
                <a:off x="6155696" y="1949989"/>
                <a:ext cx="16855" cy="1853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8" name="Rectangle 636"/>
              <p:cNvSpPr>
                <a:spLocks noChangeArrowheads="1"/>
              </p:cNvSpPr>
              <p:nvPr/>
            </p:nvSpPr>
            <p:spPr bwMode="auto">
              <a:xfrm>
                <a:off x="6155696" y="1949989"/>
                <a:ext cx="16855" cy="1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9" name="Rectangle 637"/>
              <p:cNvSpPr>
                <a:spLocks noChangeArrowheads="1"/>
              </p:cNvSpPr>
              <p:nvPr/>
            </p:nvSpPr>
            <p:spPr bwMode="auto">
              <a:xfrm>
                <a:off x="6138843" y="1943247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0" name="Freeform 638"/>
              <p:cNvSpPr>
                <a:spLocks/>
              </p:cNvSpPr>
              <p:nvPr/>
            </p:nvSpPr>
            <p:spPr bwMode="auto">
              <a:xfrm>
                <a:off x="6138843" y="1943247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1" name="Rectangle 639"/>
              <p:cNvSpPr>
                <a:spLocks noChangeArrowheads="1"/>
              </p:cNvSpPr>
              <p:nvPr/>
            </p:nvSpPr>
            <p:spPr bwMode="auto">
              <a:xfrm>
                <a:off x="6138843" y="2128641"/>
                <a:ext cx="40449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2" name="Freeform 640"/>
              <p:cNvSpPr>
                <a:spLocks/>
              </p:cNvSpPr>
              <p:nvPr/>
            </p:nvSpPr>
            <p:spPr bwMode="auto">
              <a:xfrm>
                <a:off x="6138843" y="2128641"/>
                <a:ext cx="40449" cy="13483"/>
              </a:xfrm>
              <a:custGeom>
                <a:avLst/>
                <a:gdLst>
                  <a:gd name="T0" fmla="*/ 0 w 12"/>
                  <a:gd name="T1" fmla="*/ 4 h 4"/>
                  <a:gd name="T2" fmla="*/ 12 w 12"/>
                  <a:gd name="T3" fmla="*/ 4 h 4"/>
                  <a:gd name="T4" fmla="*/ 12 w 12"/>
                  <a:gd name="T5" fmla="*/ 0 h 4"/>
                  <a:gd name="T6" fmla="*/ 0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12" y="4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3" name="Rectangle 641"/>
              <p:cNvSpPr>
                <a:spLocks noChangeArrowheads="1"/>
              </p:cNvSpPr>
              <p:nvPr/>
            </p:nvSpPr>
            <p:spPr bwMode="auto">
              <a:xfrm>
                <a:off x="6570303" y="1744372"/>
                <a:ext cx="16855" cy="1584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4" name="Rectangle 642"/>
              <p:cNvSpPr>
                <a:spLocks noChangeArrowheads="1"/>
              </p:cNvSpPr>
              <p:nvPr/>
            </p:nvSpPr>
            <p:spPr bwMode="auto">
              <a:xfrm>
                <a:off x="6570303" y="1744372"/>
                <a:ext cx="16855" cy="158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5" name="Rectangle 643"/>
              <p:cNvSpPr>
                <a:spLocks noChangeArrowheads="1"/>
              </p:cNvSpPr>
              <p:nvPr/>
            </p:nvSpPr>
            <p:spPr bwMode="auto">
              <a:xfrm>
                <a:off x="6563562" y="1734259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6" name="Freeform 644"/>
              <p:cNvSpPr>
                <a:spLocks/>
              </p:cNvSpPr>
              <p:nvPr/>
            </p:nvSpPr>
            <p:spPr bwMode="auto">
              <a:xfrm>
                <a:off x="6563562" y="1734259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7" name="Rectangle 645"/>
              <p:cNvSpPr>
                <a:spLocks noChangeArrowheads="1"/>
              </p:cNvSpPr>
              <p:nvPr/>
            </p:nvSpPr>
            <p:spPr bwMode="auto">
              <a:xfrm>
                <a:off x="6563562" y="1896056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8" name="Freeform 646"/>
              <p:cNvSpPr>
                <a:spLocks/>
              </p:cNvSpPr>
              <p:nvPr/>
            </p:nvSpPr>
            <p:spPr bwMode="auto">
              <a:xfrm>
                <a:off x="6563562" y="1896056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9" name="Rectangle 647"/>
              <p:cNvSpPr>
                <a:spLocks noChangeArrowheads="1"/>
              </p:cNvSpPr>
              <p:nvPr/>
            </p:nvSpPr>
            <p:spPr bwMode="auto">
              <a:xfrm>
                <a:off x="6984908" y="1670215"/>
                <a:ext cx="16855" cy="1449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0" name="Rectangle 648"/>
              <p:cNvSpPr>
                <a:spLocks noChangeArrowheads="1"/>
              </p:cNvSpPr>
              <p:nvPr/>
            </p:nvSpPr>
            <p:spPr bwMode="auto">
              <a:xfrm>
                <a:off x="6984908" y="1670215"/>
                <a:ext cx="16855" cy="14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1" name="Rectangle 649"/>
              <p:cNvSpPr>
                <a:spLocks noChangeArrowheads="1"/>
              </p:cNvSpPr>
              <p:nvPr/>
            </p:nvSpPr>
            <p:spPr bwMode="auto">
              <a:xfrm>
                <a:off x="6978167" y="1663473"/>
                <a:ext cx="3033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2" name="Freeform 650"/>
              <p:cNvSpPr>
                <a:spLocks/>
              </p:cNvSpPr>
              <p:nvPr/>
            </p:nvSpPr>
            <p:spPr bwMode="auto">
              <a:xfrm>
                <a:off x="6978167" y="1663473"/>
                <a:ext cx="30338" cy="1685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5 h 5"/>
                  <a:gd name="T4" fmla="*/ 9 w 9"/>
                  <a:gd name="T5" fmla="*/ 0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3" name="Rectangle 651"/>
              <p:cNvSpPr>
                <a:spLocks noChangeArrowheads="1"/>
              </p:cNvSpPr>
              <p:nvPr/>
            </p:nvSpPr>
            <p:spPr bwMode="auto">
              <a:xfrm>
                <a:off x="6978167" y="1808416"/>
                <a:ext cx="30338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4" name="Freeform 652"/>
              <p:cNvSpPr>
                <a:spLocks/>
              </p:cNvSpPr>
              <p:nvPr/>
            </p:nvSpPr>
            <p:spPr bwMode="auto">
              <a:xfrm>
                <a:off x="6978167" y="1808416"/>
                <a:ext cx="30338" cy="13483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4 h 4"/>
                  <a:gd name="T4" fmla="*/ 9 w 9"/>
                  <a:gd name="T5" fmla="*/ 0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9" y="4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5" name="Rectangle 653"/>
              <p:cNvSpPr>
                <a:spLocks noChangeArrowheads="1"/>
              </p:cNvSpPr>
              <p:nvPr/>
            </p:nvSpPr>
            <p:spPr bwMode="auto">
              <a:xfrm>
                <a:off x="7409627" y="1687068"/>
                <a:ext cx="13483" cy="1348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6" name="Rectangle 654"/>
              <p:cNvSpPr>
                <a:spLocks noChangeArrowheads="1"/>
              </p:cNvSpPr>
              <p:nvPr/>
            </p:nvSpPr>
            <p:spPr bwMode="auto">
              <a:xfrm>
                <a:off x="7409627" y="1687068"/>
                <a:ext cx="13483" cy="134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7" name="Rectangle 655"/>
              <p:cNvSpPr>
                <a:spLocks noChangeArrowheads="1"/>
              </p:cNvSpPr>
              <p:nvPr/>
            </p:nvSpPr>
            <p:spPr bwMode="auto">
              <a:xfrm>
                <a:off x="7392774" y="1680326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8" name="Freeform 656"/>
              <p:cNvSpPr>
                <a:spLocks/>
              </p:cNvSpPr>
              <p:nvPr/>
            </p:nvSpPr>
            <p:spPr bwMode="auto">
              <a:xfrm>
                <a:off x="7392774" y="1680326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9" name="Rectangle 657"/>
              <p:cNvSpPr>
                <a:spLocks noChangeArrowheads="1"/>
              </p:cNvSpPr>
              <p:nvPr/>
            </p:nvSpPr>
            <p:spPr bwMode="auto">
              <a:xfrm>
                <a:off x="7392774" y="1815158"/>
                <a:ext cx="40449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0" name="Freeform 658"/>
              <p:cNvSpPr>
                <a:spLocks/>
              </p:cNvSpPr>
              <p:nvPr/>
            </p:nvSpPr>
            <p:spPr bwMode="auto">
              <a:xfrm>
                <a:off x="7392774" y="1815158"/>
                <a:ext cx="40449" cy="1685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5 h 5"/>
                  <a:gd name="T4" fmla="*/ 12 w 12"/>
                  <a:gd name="T5" fmla="*/ 0 h 5"/>
                  <a:gd name="T6" fmla="*/ 0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1" name="Rectangle 659"/>
              <p:cNvSpPr>
                <a:spLocks noChangeArrowheads="1"/>
              </p:cNvSpPr>
              <p:nvPr/>
            </p:nvSpPr>
            <p:spPr bwMode="auto">
              <a:xfrm>
                <a:off x="7824234" y="1552237"/>
                <a:ext cx="13483" cy="876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2" name="Rectangle 660"/>
              <p:cNvSpPr>
                <a:spLocks noChangeArrowheads="1"/>
              </p:cNvSpPr>
              <p:nvPr/>
            </p:nvSpPr>
            <p:spPr bwMode="auto">
              <a:xfrm>
                <a:off x="7824234" y="1552237"/>
                <a:ext cx="13483" cy="8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3" name="Rectangle 661"/>
              <p:cNvSpPr>
                <a:spLocks noChangeArrowheads="1"/>
              </p:cNvSpPr>
              <p:nvPr/>
            </p:nvSpPr>
            <p:spPr bwMode="auto">
              <a:xfrm>
                <a:off x="7814121" y="1542125"/>
                <a:ext cx="33708" cy="168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4" name="Rectangle 662"/>
              <p:cNvSpPr>
                <a:spLocks noChangeArrowheads="1"/>
              </p:cNvSpPr>
              <p:nvPr/>
            </p:nvSpPr>
            <p:spPr bwMode="auto">
              <a:xfrm>
                <a:off x="7814121" y="1542125"/>
                <a:ext cx="33708" cy="16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5" name="Rectangle 663"/>
              <p:cNvSpPr>
                <a:spLocks noChangeArrowheads="1"/>
              </p:cNvSpPr>
              <p:nvPr/>
            </p:nvSpPr>
            <p:spPr bwMode="auto">
              <a:xfrm>
                <a:off x="7814121" y="1633135"/>
                <a:ext cx="33708" cy="134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6" name="Rectangle 664"/>
              <p:cNvSpPr>
                <a:spLocks noChangeArrowheads="1"/>
              </p:cNvSpPr>
              <p:nvPr/>
            </p:nvSpPr>
            <p:spPr bwMode="auto">
              <a:xfrm>
                <a:off x="7814121" y="1633135"/>
                <a:ext cx="33708" cy="13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8" name="Freeform 666"/>
              <p:cNvSpPr>
                <a:spLocks/>
              </p:cNvSpPr>
              <p:nvPr/>
            </p:nvSpPr>
            <p:spPr bwMode="auto">
              <a:xfrm>
                <a:off x="6155696" y="1582575"/>
                <a:ext cx="1675280" cy="471910"/>
              </a:xfrm>
              <a:custGeom>
                <a:avLst/>
                <a:gdLst>
                  <a:gd name="T0" fmla="*/ 3 w 497"/>
                  <a:gd name="T1" fmla="*/ 140 h 140"/>
                  <a:gd name="T2" fmla="*/ 126 w 497"/>
                  <a:gd name="T3" fmla="*/ 74 h 140"/>
                  <a:gd name="T4" fmla="*/ 249 w 497"/>
                  <a:gd name="T5" fmla="*/ 50 h 140"/>
                  <a:gd name="T6" fmla="*/ 374 w 497"/>
                  <a:gd name="T7" fmla="*/ 55 h 140"/>
                  <a:gd name="T8" fmla="*/ 497 w 497"/>
                  <a:gd name="T9" fmla="*/ 5 h 140"/>
                  <a:gd name="T10" fmla="*/ 497 w 497"/>
                  <a:gd name="T11" fmla="*/ 0 h 140"/>
                  <a:gd name="T12" fmla="*/ 372 w 497"/>
                  <a:gd name="T13" fmla="*/ 50 h 140"/>
                  <a:gd name="T14" fmla="*/ 249 w 497"/>
                  <a:gd name="T15" fmla="*/ 45 h 140"/>
                  <a:gd name="T16" fmla="*/ 126 w 497"/>
                  <a:gd name="T17" fmla="*/ 69 h 140"/>
                  <a:gd name="T18" fmla="*/ 0 w 497"/>
                  <a:gd name="T19" fmla="*/ 136 h 140"/>
                  <a:gd name="T20" fmla="*/ 3 w 497"/>
                  <a:gd name="T2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140">
                    <a:moveTo>
                      <a:pt x="3" y="140"/>
                    </a:moveTo>
                    <a:lnTo>
                      <a:pt x="126" y="74"/>
                    </a:lnTo>
                    <a:lnTo>
                      <a:pt x="249" y="50"/>
                    </a:lnTo>
                    <a:lnTo>
                      <a:pt x="374" y="55"/>
                    </a:lnTo>
                    <a:lnTo>
                      <a:pt x="497" y="5"/>
                    </a:lnTo>
                    <a:lnTo>
                      <a:pt x="497" y="0"/>
                    </a:lnTo>
                    <a:lnTo>
                      <a:pt x="372" y="50"/>
                    </a:lnTo>
                    <a:lnTo>
                      <a:pt x="249" y="45"/>
                    </a:lnTo>
                    <a:lnTo>
                      <a:pt x="126" y="69"/>
                    </a:lnTo>
                    <a:lnTo>
                      <a:pt x="0" y="136"/>
                    </a:lnTo>
                    <a:lnTo>
                      <a:pt x="3" y="1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9" name="Freeform 667"/>
              <p:cNvSpPr>
                <a:spLocks noEditPoints="1"/>
              </p:cNvSpPr>
              <p:nvPr/>
            </p:nvSpPr>
            <p:spPr bwMode="auto">
              <a:xfrm>
                <a:off x="6125360" y="2014035"/>
                <a:ext cx="70788" cy="57304"/>
              </a:xfrm>
              <a:custGeom>
                <a:avLst/>
                <a:gdLst>
                  <a:gd name="T0" fmla="*/ 16 w 21"/>
                  <a:gd name="T1" fmla="*/ 10 h 17"/>
                  <a:gd name="T2" fmla="*/ 14 w 21"/>
                  <a:gd name="T3" fmla="*/ 12 h 17"/>
                  <a:gd name="T4" fmla="*/ 14 w 21"/>
                  <a:gd name="T5" fmla="*/ 17 h 17"/>
                  <a:gd name="T6" fmla="*/ 21 w 21"/>
                  <a:gd name="T7" fmla="*/ 17 h 17"/>
                  <a:gd name="T8" fmla="*/ 16 w 21"/>
                  <a:gd name="T9" fmla="*/ 10 h 17"/>
                  <a:gd name="T10" fmla="*/ 9 w 21"/>
                  <a:gd name="T11" fmla="*/ 0 h 17"/>
                  <a:gd name="T12" fmla="*/ 0 w 21"/>
                  <a:gd name="T13" fmla="*/ 17 h 17"/>
                  <a:gd name="T14" fmla="*/ 9 w 21"/>
                  <a:gd name="T15" fmla="*/ 17 h 17"/>
                  <a:gd name="T16" fmla="*/ 9 w 21"/>
                  <a:gd name="T17" fmla="*/ 0 h 17"/>
                  <a:gd name="T18" fmla="*/ 14 w 21"/>
                  <a:gd name="T19" fmla="*/ 0 h 17"/>
                  <a:gd name="T20" fmla="*/ 14 w 21"/>
                  <a:gd name="T21" fmla="*/ 5 h 17"/>
                  <a:gd name="T22" fmla="*/ 14 w 21"/>
                  <a:gd name="T23" fmla="*/ 5 h 17"/>
                  <a:gd name="T24" fmla="*/ 14 w 2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16" y="10"/>
                    </a:moveTo>
                    <a:lnTo>
                      <a:pt x="14" y="12"/>
                    </a:lnTo>
                    <a:lnTo>
                      <a:pt x="14" y="17"/>
                    </a:lnTo>
                    <a:lnTo>
                      <a:pt x="21" y="17"/>
                    </a:lnTo>
                    <a:lnTo>
                      <a:pt x="16" y="10"/>
                    </a:lnTo>
                    <a:close/>
                    <a:moveTo>
                      <a:pt x="9" y="0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0"/>
                    </a:lnTo>
                    <a:close/>
                    <a:moveTo>
                      <a:pt x="14" y="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0" name="Freeform 668"/>
              <p:cNvSpPr>
                <a:spLocks noEditPoints="1"/>
              </p:cNvSpPr>
              <p:nvPr/>
            </p:nvSpPr>
            <p:spPr bwMode="auto">
              <a:xfrm>
                <a:off x="6125360" y="2014035"/>
                <a:ext cx="70788" cy="57304"/>
              </a:xfrm>
              <a:custGeom>
                <a:avLst/>
                <a:gdLst>
                  <a:gd name="T0" fmla="*/ 16 w 21"/>
                  <a:gd name="T1" fmla="*/ 10 h 17"/>
                  <a:gd name="T2" fmla="*/ 14 w 21"/>
                  <a:gd name="T3" fmla="*/ 12 h 17"/>
                  <a:gd name="T4" fmla="*/ 14 w 21"/>
                  <a:gd name="T5" fmla="*/ 17 h 17"/>
                  <a:gd name="T6" fmla="*/ 21 w 21"/>
                  <a:gd name="T7" fmla="*/ 17 h 17"/>
                  <a:gd name="T8" fmla="*/ 16 w 21"/>
                  <a:gd name="T9" fmla="*/ 10 h 17"/>
                  <a:gd name="T10" fmla="*/ 9 w 21"/>
                  <a:gd name="T11" fmla="*/ 0 h 17"/>
                  <a:gd name="T12" fmla="*/ 0 w 21"/>
                  <a:gd name="T13" fmla="*/ 17 h 17"/>
                  <a:gd name="T14" fmla="*/ 9 w 21"/>
                  <a:gd name="T15" fmla="*/ 17 h 17"/>
                  <a:gd name="T16" fmla="*/ 9 w 21"/>
                  <a:gd name="T17" fmla="*/ 0 h 17"/>
                  <a:gd name="T18" fmla="*/ 14 w 21"/>
                  <a:gd name="T19" fmla="*/ 0 h 17"/>
                  <a:gd name="T20" fmla="*/ 14 w 21"/>
                  <a:gd name="T21" fmla="*/ 5 h 17"/>
                  <a:gd name="T22" fmla="*/ 14 w 21"/>
                  <a:gd name="T23" fmla="*/ 5 h 17"/>
                  <a:gd name="T24" fmla="*/ 14 w 21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16" y="10"/>
                    </a:moveTo>
                    <a:lnTo>
                      <a:pt x="14" y="12"/>
                    </a:lnTo>
                    <a:lnTo>
                      <a:pt x="14" y="17"/>
                    </a:lnTo>
                    <a:lnTo>
                      <a:pt x="21" y="17"/>
                    </a:lnTo>
                    <a:lnTo>
                      <a:pt x="16" y="10"/>
                    </a:lnTo>
                    <a:moveTo>
                      <a:pt x="9" y="0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9" y="0"/>
                    </a:lnTo>
                    <a:moveTo>
                      <a:pt x="14" y="0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1" name="Freeform 669"/>
              <p:cNvSpPr>
                <a:spLocks/>
              </p:cNvSpPr>
              <p:nvPr/>
            </p:nvSpPr>
            <p:spPr bwMode="auto">
              <a:xfrm>
                <a:off x="6155696" y="2007293"/>
                <a:ext cx="16855" cy="64046"/>
              </a:xfrm>
              <a:custGeom>
                <a:avLst/>
                <a:gdLst>
                  <a:gd name="T0" fmla="*/ 3 w 5"/>
                  <a:gd name="T1" fmla="*/ 0 h 19"/>
                  <a:gd name="T2" fmla="*/ 0 w 5"/>
                  <a:gd name="T3" fmla="*/ 2 h 19"/>
                  <a:gd name="T4" fmla="*/ 0 w 5"/>
                  <a:gd name="T5" fmla="*/ 19 h 19"/>
                  <a:gd name="T6" fmla="*/ 5 w 5"/>
                  <a:gd name="T7" fmla="*/ 19 h 19"/>
                  <a:gd name="T8" fmla="*/ 5 w 5"/>
                  <a:gd name="T9" fmla="*/ 14 h 19"/>
                  <a:gd name="T10" fmla="*/ 3 w 5"/>
                  <a:gd name="T11" fmla="*/ 14 h 19"/>
                  <a:gd name="T12" fmla="*/ 0 w 5"/>
                  <a:gd name="T13" fmla="*/ 10 h 19"/>
                  <a:gd name="T14" fmla="*/ 5 w 5"/>
                  <a:gd name="T15" fmla="*/ 7 h 19"/>
                  <a:gd name="T16" fmla="*/ 5 w 5"/>
                  <a:gd name="T17" fmla="*/ 2 h 19"/>
                  <a:gd name="T18" fmla="*/ 3 w 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2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2" name="Freeform 670"/>
              <p:cNvSpPr>
                <a:spLocks/>
              </p:cNvSpPr>
              <p:nvPr/>
            </p:nvSpPr>
            <p:spPr bwMode="auto">
              <a:xfrm>
                <a:off x="6155696" y="2007293"/>
                <a:ext cx="16855" cy="64046"/>
              </a:xfrm>
              <a:custGeom>
                <a:avLst/>
                <a:gdLst>
                  <a:gd name="T0" fmla="*/ 3 w 5"/>
                  <a:gd name="T1" fmla="*/ 0 h 19"/>
                  <a:gd name="T2" fmla="*/ 0 w 5"/>
                  <a:gd name="T3" fmla="*/ 2 h 19"/>
                  <a:gd name="T4" fmla="*/ 0 w 5"/>
                  <a:gd name="T5" fmla="*/ 19 h 19"/>
                  <a:gd name="T6" fmla="*/ 5 w 5"/>
                  <a:gd name="T7" fmla="*/ 19 h 19"/>
                  <a:gd name="T8" fmla="*/ 5 w 5"/>
                  <a:gd name="T9" fmla="*/ 14 h 19"/>
                  <a:gd name="T10" fmla="*/ 3 w 5"/>
                  <a:gd name="T11" fmla="*/ 14 h 19"/>
                  <a:gd name="T12" fmla="*/ 0 w 5"/>
                  <a:gd name="T13" fmla="*/ 10 h 19"/>
                  <a:gd name="T14" fmla="*/ 5 w 5"/>
                  <a:gd name="T15" fmla="*/ 7 h 19"/>
                  <a:gd name="T16" fmla="*/ 5 w 5"/>
                  <a:gd name="T17" fmla="*/ 2 h 19"/>
                  <a:gd name="T18" fmla="*/ 3 w 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lnTo>
                      <a:pt x="0" y="2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3" name="Freeform 671"/>
              <p:cNvSpPr>
                <a:spLocks/>
              </p:cNvSpPr>
              <p:nvPr/>
            </p:nvSpPr>
            <p:spPr bwMode="auto">
              <a:xfrm>
                <a:off x="6155696" y="2030888"/>
                <a:ext cx="23597" cy="2359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5 w 7"/>
                  <a:gd name="T9" fmla="*/ 7 h 7"/>
                  <a:gd name="T10" fmla="*/ 7 w 7"/>
                  <a:gd name="T11" fmla="*/ 5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4" name="Freeform 672"/>
              <p:cNvSpPr>
                <a:spLocks/>
              </p:cNvSpPr>
              <p:nvPr/>
            </p:nvSpPr>
            <p:spPr bwMode="auto">
              <a:xfrm>
                <a:off x="6155696" y="2030888"/>
                <a:ext cx="23597" cy="2359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5 w 7"/>
                  <a:gd name="T9" fmla="*/ 7 h 7"/>
                  <a:gd name="T10" fmla="*/ 7 w 7"/>
                  <a:gd name="T11" fmla="*/ 5 h 7"/>
                  <a:gd name="T12" fmla="*/ 5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5" name="Freeform 673"/>
              <p:cNvSpPr>
                <a:spLocks/>
              </p:cNvSpPr>
              <p:nvPr/>
            </p:nvSpPr>
            <p:spPr bwMode="auto">
              <a:xfrm>
                <a:off x="6108505" y="1990438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7 w 31"/>
                  <a:gd name="T15" fmla="*/ 24 h 26"/>
                  <a:gd name="T16" fmla="*/ 17 w 31"/>
                  <a:gd name="T17" fmla="*/ 10 h 26"/>
                  <a:gd name="T18" fmla="*/ 24 w 31"/>
                  <a:gd name="T19" fmla="*/ 22 h 26"/>
                  <a:gd name="T20" fmla="*/ 5 w 31"/>
                  <a:gd name="T21" fmla="*/ 22 h 26"/>
                  <a:gd name="T22" fmla="*/ 5 w 31"/>
                  <a:gd name="T23" fmla="*/ 24 h 26"/>
                  <a:gd name="T24" fmla="*/ 7 w 31"/>
                  <a:gd name="T25" fmla="*/ 24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7" y="10"/>
                    </a:lnTo>
                    <a:lnTo>
                      <a:pt x="24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6" name="Freeform 674"/>
              <p:cNvSpPr>
                <a:spLocks noEditPoints="1"/>
              </p:cNvSpPr>
              <p:nvPr/>
            </p:nvSpPr>
            <p:spPr bwMode="auto">
              <a:xfrm>
                <a:off x="6546707" y="1791563"/>
                <a:ext cx="47191" cy="40449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7 h 12"/>
                  <a:gd name="T4" fmla="*/ 14 w 14"/>
                  <a:gd name="T5" fmla="*/ 7 h 12"/>
                  <a:gd name="T6" fmla="*/ 12 w 14"/>
                  <a:gd name="T7" fmla="*/ 0 h 12"/>
                  <a:gd name="T8" fmla="*/ 7 w 14"/>
                  <a:gd name="T9" fmla="*/ 0 h 12"/>
                  <a:gd name="T10" fmla="*/ 0 w 14"/>
                  <a:gd name="T11" fmla="*/ 12 h 12"/>
                  <a:gd name="T12" fmla="*/ 7 w 14"/>
                  <a:gd name="T13" fmla="*/ 7 h 12"/>
                  <a:gd name="T14" fmla="*/ 7 w 1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7"/>
                    </a:lnTo>
                    <a:lnTo>
                      <a:pt x="14" y="7"/>
                    </a:lnTo>
                    <a:lnTo>
                      <a:pt x="12" y="0"/>
                    </a:lnTo>
                    <a:close/>
                    <a:moveTo>
                      <a:pt x="7" y="0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7" name="Freeform 675"/>
              <p:cNvSpPr>
                <a:spLocks noEditPoints="1"/>
              </p:cNvSpPr>
              <p:nvPr/>
            </p:nvSpPr>
            <p:spPr bwMode="auto">
              <a:xfrm>
                <a:off x="6546707" y="1791563"/>
                <a:ext cx="47191" cy="40449"/>
              </a:xfrm>
              <a:custGeom>
                <a:avLst/>
                <a:gdLst>
                  <a:gd name="T0" fmla="*/ 12 w 14"/>
                  <a:gd name="T1" fmla="*/ 0 h 12"/>
                  <a:gd name="T2" fmla="*/ 12 w 14"/>
                  <a:gd name="T3" fmla="*/ 7 h 12"/>
                  <a:gd name="T4" fmla="*/ 14 w 14"/>
                  <a:gd name="T5" fmla="*/ 7 h 12"/>
                  <a:gd name="T6" fmla="*/ 12 w 14"/>
                  <a:gd name="T7" fmla="*/ 0 h 12"/>
                  <a:gd name="T8" fmla="*/ 7 w 14"/>
                  <a:gd name="T9" fmla="*/ 0 h 12"/>
                  <a:gd name="T10" fmla="*/ 0 w 14"/>
                  <a:gd name="T11" fmla="*/ 12 h 12"/>
                  <a:gd name="T12" fmla="*/ 7 w 14"/>
                  <a:gd name="T13" fmla="*/ 7 h 12"/>
                  <a:gd name="T14" fmla="*/ 7 w 1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0"/>
                    </a:moveTo>
                    <a:lnTo>
                      <a:pt x="12" y="7"/>
                    </a:lnTo>
                    <a:lnTo>
                      <a:pt x="14" y="7"/>
                    </a:lnTo>
                    <a:lnTo>
                      <a:pt x="12" y="0"/>
                    </a:lnTo>
                    <a:moveTo>
                      <a:pt x="7" y="0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8" name="Freeform 676"/>
              <p:cNvSpPr>
                <a:spLocks/>
              </p:cNvSpPr>
              <p:nvPr/>
            </p:nvSpPr>
            <p:spPr bwMode="auto">
              <a:xfrm>
                <a:off x="6570303" y="1784822"/>
                <a:ext cx="16855" cy="30338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3 w 5"/>
                  <a:gd name="T7" fmla="*/ 9 h 9"/>
                  <a:gd name="T8" fmla="*/ 5 w 5"/>
                  <a:gd name="T9" fmla="*/ 9 h 9"/>
                  <a:gd name="T10" fmla="*/ 5 w 5"/>
                  <a:gd name="T11" fmla="*/ 2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9" name="Freeform 677"/>
              <p:cNvSpPr>
                <a:spLocks/>
              </p:cNvSpPr>
              <p:nvPr/>
            </p:nvSpPr>
            <p:spPr bwMode="auto">
              <a:xfrm>
                <a:off x="6570303" y="1784822"/>
                <a:ext cx="16855" cy="30338"/>
              </a:xfrm>
              <a:custGeom>
                <a:avLst/>
                <a:gdLst>
                  <a:gd name="T0" fmla="*/ 3 w 5"/>
                  <a:gd name="T1" fmla="*/ 0 h 9"/>
                  <a:gd name="T2" fmla="*/ 0 w 5"/>
                  <a:gd name="T3" fmla="*/ 2 h 9"/>
                  <a:gd name="T4" fmla="*/ 0 w 5"/>
                  <a:gd name="T5" fmla="*/ 9 h 9"/>
                  <a:gd name="T6" fmla="*/ 3 w 5"/>
                  <a:gd name="T7" fmla="*/ 9 h 9"/>
                  <a:gd name="T8" fmla="*/ 5 w 5"/>
                  <a:gd name="T9" fmla="*/ 9 h 9"/>
                  <a:gd name="T10" fmla="*/ 5 w 5"/>
                  <a:gd name="T11" fmla="*/ 2 h 9"/>
                  <a:gd name="T12" fmla="*/ 3 w 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0" name="Freeform 678"/>
              <p:cNvSpPr>
                <a:spLocks noEditPoints="1"/>
              </p:cNvSpPr>
              <p:nvPr/>
            </p:nvSpPr>
            <p:spPr bwMode="auto">
              <a:xfrm>
                <a:off x="6553448" y="1821899"/>
                <a:ext cx="64046" cy="26966"/>
              </a:xfrm>
              <a:custGeom>
                <a:avLst/>
                <a:gdLst>
                  <a:gd name="T0" fmla="*/ 5 w 19"/>
                  <a:gd name="T1" fmla="*/ 5 h 8"/>
                  <a:gd name="T2" fmla="*/ 0 w 19"/>
                  <a:gd name="T3" fmla="*/ 8 h 8"/>
                  <a:gd name="T4" fmla="*/ 5 w 19"/>
                  <a:gd name="T5" fmla="*/ 8 h 8"/>
                  <a:gd name="T6" fmla="*/ 5 w 19"/>
                  <a:gd name="T7" fmla="*/ 5 h 8"/>
                  <a:gd name="T8" fmla="*/ 15 w 19"/>
                  <a:gd name="T9" fmla="*/ 0 h 8"/>
                  <a:gd name="T10" fmla="*/ 10 w 19"/>
                  <a:gd name="T11" fmla="*/ 3 h 8"/>
                  <a:gd name="T12" fmla="*/ 10 w 19"/>
                  <a:gd name="T13" fmla="*/ 8 h 8"/>
                  <a:gd name="T14" fmla="*/ 19 w 19"/>
                  <a:gd name="T15" fmla="*/ 8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5" y="5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close/>
                    <a:moveTo>
                      <a:pt x="15" y="0"/>
                    </a:moveTo>
                    <a:lnTo>
                      <a:pt x="10" y="3"/>
                    </a:lnTo>
                    <a:lnTo>
                      <a:pt x="10" y="8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1" name="Freeform 679"/>
              <p:cNvSpPr>
                <a:spLocks noEditPoints="1"/>
              </p:cNvSpPr>
              <p:nvPr/>
            </p:nvSpPr>
            <p:spPr bwMode="auto">
              <a:xfrm>
                <a:off x="6553448" y="1821899"/>
                <a:ext cx="64046" cy="26966"/>
              </a:xfrm>
              <a:custGeom>
                <a:avLst/>
                <a:gdLst>
                  <a:gd name="T0" fmla="*/ 5 w 19"/>
                  <a:gd name="T1" fmla="*/ 5 h 8"/>
                  <a:gd name="T2" fmla="*/ 0 w 19"/>
                  <a:gd name="T3" fmla="*/ 8 h 8"/>
                  <a:gd name="T4" fmla="*/ 5 w 19"/>
                  <a:gd name="T5" fmla="*/ 8 h 8"/>
                  <a:gd name="T6" fmla="*/ 5 w 19"/>
                  <a:gd name="T7" fmla="*/ 5 h 8"/>
                  <a:gd name="T8" fmla="*/ 15 w 19"/>
                  <a:gd name="T9" fmla="*/ 0 h 8"/>
                  <a:gd name="T10" fmla="*/ 10 w 19"/>
                  <a:gd name="T11" fmla="*/ 3 h 8"/>
                  <a:gd name="T12" fmla="*/ 10 w 19"/>
                  <a:gd name="T13" fmla="*/ 8 h 8"/>
                  <a:gd name="T14" fmla="*/ 19 w 19"/>
                  <a:gd name="T15" fmla="*/ 8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5" y="5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moveTo>
                      <a:pt x="15" y="0"/>
                    </a:moveTo>
                    <a:lnTo>
                      <a:pt x="10" y="3"/>
                    </a:lnTo>
                    <a:lnTo>
                      <a:pt x="10" y="8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2" name="Freeform 680"/>
              <p:cNvSpPr>
                <a:spLocks/>
              </p:cNvSpPr>
              <p:nvPr/>
            </p:nvSpPr>
            <p:spPr bwMode="auto">
              <a:xfrm>
                <a:off x="6570303" y="1832013"/>
                <a:ext cx="16855" cy="1685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3" name="Freeform 681"/>
              <p:cNvSpPr>
                <a:spLocks/>
              </p:cNvSpPr>
              <p:nvPr/>
            </p:nvSpPr>
            <p:spPr bwMode="auto">
              <a:xfrm>
                <a:off x="6570303" y="1832013"/>
                <a:ext cx="16855" cy="1685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4" name="Freeform 682"/>
              <p:cNvSpPr>
                <a:spLocks/>
              </p:cNvSpPr>
              <p:nvPr/>
            </p:nvSpPr>
            <p:spPr bwMode="auto">
              <a:xfrm>
                <a:off x="6539965" y="1815158"/>
                <a:ext cx="64046" cy="33708"/>
              </a:xfrm>
              <a:custGeom>
                <a:avLst/>
                <a:gdLst>
                  <a:gd name="T0" fmla="*/ 16 w 19"/>
                  <a:gd name="T1" fmla="*/ 0 h 10"/>
                  <a:gd name="T2" fmla="*/ 14 w 19"/>
                  <a:gd name="T3" fmla="*/ 0 h 10"/>
                  <a:gd name="T4" fmla="*/ 12 w 19"/>
                  <a:gd name="T5" fmla="*/ 0 h 10"/>
                  <a:gd name="T6" fmla="*/ 9 w 19"/>
                  <a:gd name="T7" fmla="*/ 0 h 10"/>
                  <a:gd name="T8" fmla="*/ 2 w 19"/>
                  <a:gd name="T9" fmla="*/ 5 h 10"/>
                  <a:gd name="T10" fmla="*/ 0 w 19"/>
                  <a:gd name="T11" fmla="*/ 10 h 10"/>
                  <a:gd name="T12" fmla="*/ 4 w 19"/>
                  <a:gd name="T13" fmla="*/ 10 h 10"/>
                  <a:gd name="T14" fmla="*/ 9 w 19"/>
                  <a:gd name="T15" fmla="*/ 7 h 10"/>
                  <a:gd name="T16" fmla="*/ 12 w 19"/>
                  <a:gd name="T17" fmla="*/ 5 h 10"/>
                  <a:gd name="T18" fmla="*/ 14 w 19"/>
                  <a:gd name="T19" fmla="*/ 5 h 10"/>
                  <a:gd name="T20" fmla="*/ 19 w 19"/>
                  <a:gd name="T21" fmla="*/ 2 h 10"/>
                  <a:gd name="T22" fmla="*/ 16 w 19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5" name="Freeform 683"/>
              <p:cNvSpPr>
                <a:spLocks/>
              </p:cNvSpPr>
              <p:nvPr/>
            </p:nvSpPr>
            <p:spPr bwMode="auto">
              <a:xfrm>
                <a:off x="6539965" y="1815158"/>
                <a:ext cx="64046" cy="33708"/>
              </a:xfrm>
              <a:custGeom>
                <a:avLst/>
                <a:gdLst>
                  <a:gd name="T0" fmla="*/ 16 w 19"/>
                  <a:gd name="T1" fmla="*/ 0 h 10"/>
                  <a:gd name="T2" fmla="*/ 14 w 19"/>
                  <a:gd name="T3" fmla="*/ 0 h 10"/>
                  <a:gd name="T4" fmla="*/ 12 w 19"/>
                  <a:gd name="T5" fmla="*/ 0 h 10"/>
                  <a:gd name="T6" fmla="*/ 9 w 19"/>
                  <a:gd name="T7" fmla="*/ 0 h 10"/>
                  <a:gd name="T8" fmla="*/ 2 w 19"/>
                  <a:gd name="T9" fmla="*/ 5 h 10"/>
                  <a:gd name="T10" fmla="*/ 0 w 19"/>
                  <a:gd name="T11" fmla="*/ 10 h 10"/>
                  <a:gd name="T12" fmla="*/ 4 w 19"/>
                  <a:gd name="T13" fmla="*/ 10 h 10"/>
                  <a:gd name="T14" fmla="*/ 9 w 19"/>
                  <a:gd name="T15" fmla="*/ 7 h 10"/>
                  <a:gd name="T16" fmla="*/ 12 w 19"/>
                  <a:gd name="T17" fmla="*/ 5 h 10"/>
                  <a:gd name="T18" fmla="*/ 14 w 19"/>
                  <a:gd name="T19" fmla="*/ 5 h 10"/>
                  <a:gd name="T20" fmla="*/ 19 w 19"/>
                  <a:gd name="T21" fmla="*/ 2 h 10"/>
                  <a:gd name="T22" fmla="*/ 16 w 19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0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6" name="Freeform 684"/>
              <p:cNvSpPr>
                <a:spLocks/>
              </p:cNvSpPr>
              <p:nvPr/>
            </p:nvSpPr>
            <p:spPr bwMode="auto">
              <a:xfrm>
                <a:off x="6523112" y="1767967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7 w 31"/>
                  <a:gd name="T15" fmla="*/ 24 h 26"/>
                  <a:gd name="T16" fmla="*/ 17 w 31"/>
                  <a:gd name="T17" fmla="*/ 9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4 h 26"/>
                  <a:gd name="T24" fmla="*/ 7 w 31"/>
                  <a:gd name="T25" fmla="*/ 24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7" name="Freeform 685"/>
              <p:cNvSpPr>
                <a:spLocks noEditPoints="1"/>
              </p:cNvSpPr>
              <p:nvPr/>
            </p:nvSpPr>
            <p:spPr bwMode="auto">
              <a:xfrm>
                <a:off x="6971425" y="1710664"/>
                <a:ext cx="47191" cy="23597"/>
              </a:xfrm>
              <a:custGeom>
                <a:avLst/>
                <a:gdLst>
                  <a:gd name="T0" fmla="*/ 4 w 14"/>
                  <a:gd name="T1" fmla="*/ 0 h 7"/>
                  <a:gd name="T2" fmla="*/ 0 w 14"/>
                  <a:gd name="T3" fmla="*/ 7 h 7"/>
                  <a:gd name="T4" fmla="*/ 4 w 14"/>
                  <a:gd name="T5" fmla="*/ 7 h 7"/>
                  <a:gd name="T6" fmla="*/ 4 w 14"/>
                  <a:gd name="T7" fmla="*/ 0 h 7"/>
                  <a:gd name="T8" fmla="*/ 9 w 14"/>
                  <a:gd name="T9" fmla="*/ 0 h 7"/>
                  <a:gd name="T10" fmla="*/ 9 w 14"/>
                  <a:gd name="T11" fmla="*/ 7 h 7"/>
                  <a:gd name="T12" fmla="*/ 14 w 14"/>
                  <a:gd name="T13" fmla="*/ 7 h 7"/>
                  <a:gd name="T14" fmla="*/ 9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  <a:moveTo>
                      <a:pt x="9" y="0"/>
                    </a:moveTo>
                    <a:lnTo>
                      <a:pt x="9" y="7"/>
                    </a:lnTo>
                    <a:lnTo>
                      <a:pt x="1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8" name="Freeform 686"/>
              <p:cNvSpPr>
                <a:spLocks noEditPoints="1"/>
              </p:cNvSpPr>
              <p:nvPr/>
            </p:nvSpPr>
            <p:spPr bwMode="auto">
              <a:xfrm>
                <a:off x="6971425" y="1710664"/>
                <a:ext cx="47191" cy="23597"/>
              </a:xfrm>
              <a:custGeom>
                <a:avLst/>
                <a:gdLst>
                  <a:gd name="T0" fmla="*/ 4 w 14"/>
                  <a:gd name="T1" fmla="*/ 0 h 7"/>
                  <a:gd name="T2" fmla="*/ 0 w 14"/>
                  <a:gd name="T3" fmla="*/ 7 h 7"/>
                  <a:gd name="T4" fmla="*/ 4 w 14"/>
                  <a:gd name="T5" fmla="*/ 7 h 7"/>
                  <a:gd name="T6" fmla="*/ 4 w 14"/>
                  <a:gd name="T7" fmla="*/ 0 h 7"/>
                  <a:gd name="T8" fmla="*/ 9 w 14"/>
                  <a:gd name="T9" fmla="*/ 0 h 7"/>
                  <a:gd name="T10" fmla="*/ 9 w 14"/>
                  <a:gd name="T11" fmla="*/ 7 h 7"/>
                  <a:gd name="T12" fmla="*/ 14 w 14"/>
                  <a:gd name="T13" fmla="*/ 7 h 7"/>
                  <a:gd name="T14" fmla="*/ 9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moveTo>
                      <a:pt x="9" y="0"/>
                    </a:moveTo>
                    <a:lnTo>
                      <a:pt x="9" y="7"/>
                    </a:lnTo>
                    <a:lnTo>
                      <a:pt x="1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9" name="Freeform 687"/>
              <p:cNvSpPr>
                <a:spLocks/>
              </p:cNvSpPr>
              <p:nvPr/>
            </p:nvSpPr>
            <p:spPr bwMode="auto">
              <a:xfrm>
                <a:off x="6984908" y="1697181"/>
                <a:ext cx="16855" cy="37080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3 w 5"/>
                  <a:gd name="T7" fmla="*/ 11 h 11"/>
                  <a:gd name="T8" fmla="*/ 5 w 5"/>
                  <a:gd name="T9" fmla="*/ 11 h 11"/>
                  <a:gd name="T10" fmla="*/ 5 w 5"/>
                  <a:gd name="T11" fmla="*/ 4 h 11"/>
                  <a:gd name="T12" fmla="*/ 3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0" name="Freeform 688"/>
              <p:cNvSpPr>
                <a:spLocks/>
              </p:cNvSpPr>
              <p:nvPr/>
            </p:nvSpPr>
            <p:spPr bwMode="auto">
              <a:xfrm>
                <a:off x="6984908" y="1697181"/>
                <a:ext cx="16855" cy="37080"/>
              </a:xfrm>
              <a:custGeom>
                <a:avLst/>
                <a:gdLst>
                  <a:gd name="T0" fmla="*/ 3 w 5"/>
                  <a:gd name="T1" fmla="*/ 0 h 11"/>
                  <a:gd name="T2" fmla="*/ 0 w 5"/>
                  <a:gd name="T3" fmla="*/ 4 h 11"/>
                  <a:gd name="T4" fmla="*/ 0 w 5"/>
                  <a:gd name="T5" fmla="*/ 11 h 11"/>
                  <a:gd name="T6" fmla="*/ 3 w 5"/>
                  <a:gd name="T7" fmla="*/ 11 h 11"/>
                  <a:gd name="T8" fmla="*/ 5 w 5"/>
                  <a:gd name="T9" fmla="*/ 11 h 11"/>
                  <a:gd name="T10" fmla="*/ 5 w 5"/>
                  <a:gd name="T11" fmla="*/ 4 h 11"/>
                  <a:gd name="T12" fmla="*/ 3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1" name="Freeform 689"/>
              <p:cNvSpPr>
                <a:spLocks noEditPoints="1"/>
              </p:cNvSpPr>
              <p:nvPr/>
            </p:nvSpPr>
            <p:spPr bwMode="auto">
              <a:xfrm>
                <a:off x="6961314" y="1751114"/>
                <a:ext cx="70788" cy="16855"/>
              </a:xfrm>
              <a:custGeom>
                <a:avLst/>
                <a:gdLst>
                  <a:gd name="T0" fmla="*/ 7 w 21"/>
                  <a:gd name="T1" fmla="*/ 0 h 5"/>
                  <a:gd name="T2" fmla="*/ 0 w 21"/>
                  <a:gd name="T3" fmla="*/ 2 h 5"/>
                  <a:gd name="T4" fmla="*/ 0 w 21"/>
                  <a:gd name="T5" fmla="*/ 5 h 5"/>
                  <a:gd name="T6" fmla="*/ 7 w 21"/>
                  <a:gd name="T7" fmla="*/ 5 h 5"/>
                  <a:gd name="T8" fmla="*/ 7 w 21"/>
                  <a:gd name="T9" fmla="*/ 0 h 5"/>
                  <a:gd name="T10" fmla="*/ 12 w 21"/>
                  <a:gd name="T11" fmla="*/ 0 h 5"/>
                  <a:gd name="T12" fmla="*/ 12 w 21"/>
                  <a:gd name="T13" fmla="*/ 5 h 5"/>
                  <a:gd name="T14" fmla="*/ 21 w 21"/>
                  <a:gd name="T15" fmla="*/ 5 h 5"/>
                  <a:gd name="T16" fmla="*/ 19 w 21"/>
                  <a:gd name="T17" fmla="*/ 0 h 5"/>
                  <a:gd name="T18" fmla="*/ 12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0"/>
                    </a:lnTo>
                    <a:close/>
                    <a:moveTo>
                      <a:pt x="12" y="0"/>
                    </a:moveTo>
                    <a:lnTo>
                      <a:pt x="12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2" name="Freeform 690"/>
              <p:cNvSpPr>
                <a:spLocks noEditPoints="1"/>
              </p:cNvSpPr>
              <p:nvPr/>
            </p:nvSpPr>
            <p:spPr bwMode="auto">
              <a:xfrm>
                <a:off x="6961314" y="1751114"/>
                <a:ext cx="70788" cy="16855"/>
              </a:xfrm>
              <a:custGeom>
                <a:avLst/>
                <a:gdLst>
                  <a:gd name="T0" fmla="*/ 7 w 21"/>
                  <a:gd name="T1" fmla="*/ 0 h 5"/>
                  <a:gd name="T2" fmla="*/ 0 w 21"/>
                  <a:gd name="T3" fmla="*/ 2 h 5"/>
                  <a:gd name="T4" fmla="*/ 0 w 21"/>
                  <a:gd name="T5" fmla="*/ 5 h 5"/>
                  <a:gd name="T6" fmla="*/ 7 w 21"/>
                  <a:gd name="T7" fmla="*/ 5 h 5"/>
                  <a:gd name="T8" fmla="*/ 7 w 21"/>
                  <a:gd name="T9" fmla="*/ 0 h 5"/>
                  <a:gd name="T10" fmla="*/ 12 w 21"/>
                  <a:gd name="T11" fmla="*/ 0 h 5"/>
                  <a:gd name="T12" fmla="*/ 12 w 21"/>
                  <a:gd name="T13" fmla="*/ 5 h 5"/>
                  <a:gd name="T14" fmla="*/ 21 w 21"/>
                  <a:gd name="T15" fmla="*/ 5 h 5"/>
                  <a:gd name="T16" fmla="*/ 19 w 21"/>
                  <a:gd name="T17" fmla="*/ 0 h 5"/>
                  <a:gd name="T18" fmla="*/ 12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0"/>
                    </a:lnTo>
                    <a:moveTo>
                      <a:pt x="12" y="0"/>
                    </a:moveTo>
                    <a:lnTo>
                      <a:pt x="12" y="5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3" name="Freeform 691"/>
              <p:cNvSpPr>
                <a:spLocks/>
              </p:cNvSpPr>
              <p:nvPr/>
            </p:nvSpPr>
            <p:spPr bwMode="auto">
              <a:xfrm>
                <a:off x="6984908" y="1751114"/>
                <a:ext cx="16855" cy="16855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4" name="Freeform 692"/>
              <p:cNvSpPr>
                <a:spLocks/>
              </p:cNvSpPr>
              <p:nvPr/>
            </p:nvSpPr>
            <p:spPr bwMode="auto">
              <a:xfrm>
                <a:off x="6984908" y="1751114"/>
                <a:ext cx="16855" cy="16855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5" name="Freeform 693"/>
              <p:cNvSpPr>
                <a:spLocks/>
              </p:cNvSpPr>
              <p:nvPr/>
            </p:nvSpPr>
            <p:spPr bwMode="auto">
              <a:xfrm>
                <a:off x="6961314" y="1734259"/>
                <a:ext cx="64046" cy="23597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0 h 7"/>
                  <a:gd name="T4" fmla="*/ 3 w 19"/>
                  <a:gd name="T5" fmla="*/ 0 h 7"/>
                  <a:gd name="T6" fmla="*/ 0 w 19"/>
                  <a:gd name="T7" fmla="*/ 7 h 7"/>
                  <a:gd name="T8" fmla="*/ 7 w 19"/>
                  <a:gd name="T9" fmla="*/ 5 h 7"/>
                  <a:gd name="T10" fmla="*/ 10 w 19"/>
                  <a:gd name="T11" fmla="*/ 5 h 7"/>
                  <a:gd name="T12" fmla="*/ 12 w 19"/>
                  <a:gd name="T13" fmla="*/ 5 h 7"/>
                  <a:gd name="T14" fmla="*/ 19 w 19"/>
                  <a:gd name="T15" fmla="*/ 5 h 7"/>
                  <a:gd name="T16" fmla="*/ 17 w 19"/>
                  <a:gd name="T17" fmla="*/ 0 h 7"/>
                  <a:gd name="T18" fmla="*/ 12 w 19"/>
                  <a:gd name="T19" fmla="*/ 0 h 7"/>
                  <a:gd name="T20" fmla="*/ 10 w 1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6" name="Freeform 694"/>
              <p:cNvSpPr>
                <a:spLocks/>
              </p:cNvSpPr>
              <p:nvPr/>
            </p:nvSpPr>
            <p:spPr bwMode="auto">
              <a:xfrm>
                <a:off x="6961314" y="1734259"/>
                <a:ext cx="64046" cy="23597"/>
              </a:xfrm>
              <a:custGeom>
                <a:avLst/>
                <a:gdLst>
                  <a:gd name="T0" fmla="*/ 10 w 19"/>
                  <a:gd name="T1" fmla="*/ 0 h 7"/>
                  <a:gd name="T2" fmla="*/ 7 w 19"/>
                  <a:gd name="T3" fmla="*/ 0 h 7"/>
                  <a:gd name="T4" fmla="*/ 3 w 19"/>
                  <a:gd name="T5" fmla="*/ 0 h 7"/>
                  <a:gd name="T6" fmla="*/ 0 w 19"/>
                  <a:gd name="T7" fmla="*/ 7 h 7"/>
                  <a:gd name="T8" fmla="*/ 7 w 19"/>
                  <a:gd name="T9" fmla="*/ 5 h 7"/>
                  <a:gd name="T10" fmla="*/ 10 w 19"/>
                  <a:gd name="T11" fmla="*/ 5 h 7"/>
                  <a:gd name="T12" fmla="*/ 12 w 19"/>
                  <a:gd name="T13" fmla="*/ 5 h 7"/>
                  <a:gd name="T14" fmla="*/ 19 w 19"/>
                  <a:gd name="T15" fmla="*/ 5 h 7"/>
                  <a:gd name="T16" fmla="*/ 17 w 19"/>
                  <a:gd name="T17" fmla="*/ 0 h 7"/>
                  <a:gd name="T18" fmla="*/ 12 w 19"/>
                  <a:gd name="T19" fmla="*/ 0 h 7"/>
                  <a:gd name="T20" fmla="*/ 10 w 1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7" name="Freeform 695"/>
              <p:cNvSpPr>
                <a:spLocks/>
              </p:cNvSpPr>
              <p:nvPr/>
            </p:nvSpPr>
            <p:spPr bwMode="auto">
              <a:xfrm>
                <a:off x="6944459" y="1680326"/>
                <a:ext cx="104495" cy="94382"/>
              </a:xfrm>
              <a:custGeom>
                <a:avLst/>
                <a:gdLst>
                  <a:gd name="T0" fmla="*/ 5 w 31"/>
                  <a:gd name="T1" fmla="*/ 26 h 28"/>
                  <a:gd name="T2" fmla="*/ 5 w 31"/>
                  <a:gd name="T3" fmla="*/ 28 h 28"/>
                  <a:gd name="T4" fmla="*/ 31 w 31"/>
                  <a:gd name="T5" fmla="*/ 28 h 28"/>
                  <a:gd name="T6" fmla="*/ 15 w 31"/>
                  <a:gd name="T7" fmla="*/ 0 h 28"/>
                  <a:gd name="T8" fmla="*/ 0 w 31"/>
                  <a:gd name="T9" fmla="*/ 28 h 28"/>
                  <a:gd name="T10" fmla="*/ 5 w 31"/>
                  <a:gd name="T11" fmla="*/ 28 h 28"/>
                  <a:gd name="T12" fmla="*/ 5 w 31"/>
                  <a:gd name="T13" fmla="*/ 26 h 28"/>
                  <a:gd name="T14" fmla="*/ 5 w 31"/>
                  <a:gd name="T15" fmla="*/ 26 h 28"/>
                  <a:gd name="T16" fmla="*/ 15 w 31"/>
                  <a:gd name="T17" fmla="*/ 9 h 28"/>
                  <a:gd name="T18" fmla="*/ 22 w 31"/>
                  <a:gd name="T19" fmla="*/ 23 h 28"/>
                  <a:gd name="T20" fmla="*/ 5 w 31"/>
                  <a:gd name="T21" fmla="*/ 23 h 28"/>
                  <a:gd name="T22" fmla="*/ 5 w 31"/>
                  <a:gd name="T23" fmla="*/ 26 h 28"/>
                  <a:gd name="T24" fmla="*/ 5 w 31"/>
                  <a:gd name="T25" fmla="*/ 26 h 28"/>
                  <a:gd name="T26" fmla="*/ 5 w 31"/>
                  <a:gd name="T2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8">
                    <a:moveTo>
                      <a:pt x="5" y="26"/>
                    </a:moveTo>
                    <a:lnTo>
                      <a:pt x="5" y="28"/>
                    </a:lnTo>
                    <a:lnTo>
                      <a:pt x="31" y="28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5" y="9"/>
                    </a:lnTo>
                    <a:lnTo>
                      <a:pt x="22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8" name="Freeform 696"/>
              <p:cNvSpPr>
                <a:spLocks noEditPoints="1"/>
              </p:cNvSpPr>
              <p:nvPr/>
            </p:nvSpPr>
            <p:spPr bwMode="auto">
              <a:xfrm>
                <a:off x="7392774" y="1727517"/>
                <a:ext cx="40449" cy="2359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5 w 12"/>
                  <a:gd name="T5" fmla="*/ 7 h 7"/>
                  <a:gd name="T6" fmla="*/ 5 w 12"/>
                  <a:gd name="T7" fmla="*/ 0 h 7"/>
                  <a:gd name="T8" fmla="*/ 9 w 12"/>
                  <a:gd name="T9" fmla="*/ 0 h 7"/>
                  <a:gd name="T10" fmla="*/ 9 w 12"/>
                  <a:gd name="T11" fmla="*/ 5 h 7"/>
                  <a:gd name="T12" fmla="*/ 12 w 12"/>
                  <a:gd name="T13" fmla="*/ 5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  <a:moveTo>
                      <a:pt x="9" y="0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9" name="Freeform 697"/>
              <p:cNvSpPr>
                <a:spLocks noEditPoints="1"/>
              </p:cNvSpPr>
              <p:nvPr/>
            </p:nvSpPr>
            <p:spPr bwMode="auto">
              <a:xfrm>
                <a:off x="7392774" y="1727517"/>
                <a:ext cx="40449" cy="2359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5 w 12"/>
                  <a:gd name="T5" fmla="*/ 7 h 7"/>
                  <a:gd name="T6" fmla="*/ 5 w 12"/>
                  <a:gd name="T7" fmla="*/ 0 h 7"/>
                  <a:gd name="T8" fmla="*/ 9 w 12"/>
                  <a:gd name="T9" fmla="*/ 0 h 7"/>
                  <a:gd name="T10" fmla="*/ 9 w 12"/>
                  <a:gd name="T11" fmla="*/ 5 h 7"/>
                  <a:gd name="T12" fmla="*/ 12 w 12"/>
                  <a:gd name="T13" fmla="*/ 5 h 7"/>
                  <a:gd name="T14" fmla="*/ 9 w 1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moveTo>
                      <a:pt x="9" y="0"/>
                    </a:moveTo>
                    <a:lnTo>
                      <a:pt x="9" y="5"/>
                    </a:lnTo>
                    <a:lnTo>
                      <a:pt x="12" y="5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0" name="Freeform 698"/>
              <p:cNvSpPr>
                <a:spLocks/>
              </p:cNvSpPr>
              <p:nvPr/>
            </p:nvSpPr>
            <p:spPr bwMode="auto">
              <a:xfrm>
                <a:off x="7409627" y="1710664"/>
                <a:ext cx="13483" cy="40449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0 w 4"/>
                  <a:gd name="T5" fmla="*/ 12 h 12"/>
                  <a:gd name="T6" fmla="*/ 0 w 4"/>
                  <a:gd name="T7" fmla="*/ 12 h 12"/>
                  <a:gd name="T8" fmla="*/ 4 w 4"/>
                  <a:gd name="T9" fmla="*/ 10 h 12"/>
                  <a:gd name="T10" fmla="*/ 4 w 4"/>
                  <a:gd name="T11" fmla="*/ 5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1" name="Freeform 699"/>
              <p:cNvSpPr>
                <a:spLocks/>
              </p:cNvSpPr>
              <p:nvPr/>
            </p:nvSpPr>
            <p:spPr bwMode="auto">
              <a:xfrm>
                <a:off x="7409627" y="1710664"/>
                <a:ext cx="13483" cy="40449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5 h 12"/>
                  <a:gd name="T4" fmla="*/ 0 w 4"/>
                  <a:gd name="T5" fmla="*/ 12 h 12"/>
                  <a:gd name="T6" fmla="*/ 0 w 4"/>
                  <a:gd name="T7" fmla="*/ 12 h 12"/>
                  <a:gd name="T8" fmla="*/ 4 w 4"/>
                  <a:gd name="T9" fmla="*/ 10 h 12"/>
                  <a:gd name="T10" fmla="*/ 4 w 4"/>
                  <a:gd name="T11" fmla="*/ 5 h 12"/>
                  <a:gd name="T12" fmla="*/ 2 w 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2" name="Freeform 700"/>
              <p:cNvSpPr>
                <a:spLocks noEditPoints="1"/>
              </p:cNvSpPr>
              <p:nvPr/>
            </p:nvSpPr>
            <p:spPr bwMode="auto">
              <a:xfrm>
                <a:off x="7375919" y="1757855"/>
                <a:ext cx="70788" cy="16855"/>
              </a:xfrm>
              <a:custGeom>
                <a:avLst/>
                <a:gdLst>
                  <a:gd name="T0" fmla="*/ 3 w 21"/>
                  <a:gd name="T1" fmla="*/ 0 h 5"/>
                  <a:gd name="T2" fmla="*/ 0 w 21"/>
                  <a:gd name="T3" fmla="*/ 5 h 5"/>
                  <a:gd name="T4" fmla="*/ 10 w 21"/>
                  <a:gd name="T5" fmla="*/ 5 h 5"/>
                  <a:gd name="T6" fmla="*/ 10 w 21"/>
                  <a:gd name="T7" fmla="*/ 3 h 5"/>
                  <a:gd name="T8" fmla="*/ 3 w 21"/>
                  <a:gd name="T9" fmla="*/ 0 h 5"/>
                  <a:gd name="T10" fmla="*/ 19 w 21"/>
                  <a:gd name="T11" fmla="*/ 0 h 5"/>
                  <a:gd name="T12" fmla="*/ 14 w 21"/>
                  <a:gd name="T13" fmla="*/ 0 h 5"/>
                  <a:gd name="T14" fmla="*/ 14 w 21"/>
                  <a:gd name="T15" fmla="*/ 5 h 5"/>
                  <a:gd name="T16" fmla="*/ 21 w 21"/>
                  <a:gd name="T17" fmla="*/ 5 h 5"/>
                  <a:gd name="T18" fmla="*/ 19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3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3" y="0"/>
                    </a:lnTo>
                    <a:close/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3" name="Freeform 701"/>
              <p:cNvSpPr>
                <a:spLocks noEditPoints="1"/>
              </p:cNvSpPr>
              <p:nvPr/>
            </p:nvSpPr>
            <p:spPr bwMode="auto">
              <a:xfrm>
                <a:off x="7375919" y="1757855"/>
                <a:ext cx="70788" cy="16855"/>
              </a:xfrm>
              <a:custGeom>
                <a:avLst/>
                <a:gdLst>
                  <a:gd name="T0" fmla="*/ 3 w 21"/>
                  <a:gd name="T1" fmla="*/ 0 h 5"/>
                  <a:gd name="T2" fmla="*/ 0 w 21"/>
                  <a:gd name="T3" fmla="*/ 5 h 5"/>
                  <a:gd name="T4" fmla="*/ 10 w 21"/>
                  <a:gd name="T5" fmla="*/ 5 h 5"/>
                  <a:gd name="T6" fmla="*/ 10 w 21"/>
                  <a:gd name="T7" fmla="*/ 3 h 5"/>
                  <a:gd name="T8" fmla="*/ 3 w 21"/>
                  <a:gd name="T9" fmla="*/ 0 h 5"/>
                  <a:gd name="T10" fmla="*/ 19 w 21"/>
                  <a:gd name="T11" fmla="*/ 0 h 5"/>
                  <a:gd name="T12" fmla="*/ 14 w 21"/>
                  <a:gd name="T13" fmla="*/ 0 h 5"/>
                  <a:gd name="T14" fmla="*/ 14 w 21"/>
                  <a:gd name="T15" fmla="*/ 5 h 5"/>
                  <a:gd name="T16" fmla="*/ 21 w 21"/>
                  <a:gd name="T17" fmla="*/ 5 h 5"/>
                  <a:gd name="T18" fmla="*/ 19 w 2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5">
                    <a:moveTo>
                      <a:pt x="3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3" y="0"/>
                    </a:lnTo>
                    <a:moveTo>
                      <a:pt x="19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21" y="5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4" name="Freeform 702"/>
              <p:cNvSpPr>
                <a:spLocks/>
              </p:cNvSpPr>
              <p:nvPr/>
            </p:nvSpPr>
            <p:spPr bwMode="auto">
              <a:xfrm>
                <a:off x="7409627" y="1757855"/>
                <a:ext cx="13483" cy="1685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3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5" name="Freeform 703"/>
              <p:cNvSpPr>
                <a:spLocks/>
              </p:cNvSpPr>
              <p:nvPr/>
            </p:nvSpPr>
            <p:spPr bwMode="auto">
              <a:xfrm>
                <a:off x="7409627" y="1757855"/>
                <a:ext cx="13483" cy="1685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3 h 5"/>
                  <a:gd name="T4" fmla="*/ 0 w 4"/>
                  <a:gd name="T5" fmla="*/ 3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6" name="Freeform 704"/>
              <p:cNvSpPr>
                <a:spLocks/>
              </p:cNvSpPr>
              <p:nvPr/>
            </p:nvSpPr>
            <p:spPr bwMode="auto">
              <a:xfrm>
                <a:off x="7386033" y="1744372"/>
                <a:ext cx="53933" cy="23597"/>
              </a:xfrm>
              <a:custGeom>
                <a:avLst/>
                <a:gdLst>
                  <a:gd name="T0" fmla="*/ 14 w 16"/>
                  <a:gd name="T1" fmla="*/ 0 h 7"/>
                  <a:gd name="T2" fmla="*/ 11 w 16"/>
                  <a:gd name="T3" fmla="*/ 0 h 7"/>
                  <a:gd name="T4" fmla="*/ 7 w 16"/>
                  <a:gd name="T5" fmla="*/ 2 h 7"/>
                  <a:gd name="T6" fmla="*/ 7 w 16"/>
                  <a:gd name="T7" fmla="*/ 2 h 7"/>
                  <a:gd name="T8" fmla="*/ 2 w 16"/>
                  <a:gd name="T9" fmla="*/ 2 h 7"/>
                  <a:gd name="T10" fmla="*/ 0 w 16"/>
                  <a:gd name="T11" fmla="*/ 4 h 7"/>
                  <a:gd name="T12" fmla="*/ 7 w 16"/>
                  <a:gd name="T13" fmla="*/ 7 h 7"/>
                  <a:gd name="T14" fmla="*/ 9 w 16"/>
                  <a:gd name="T15" fmla="*/ 7 h 7"/>
                  <a:gd name="T16" fmla="*/ 11 w 16"/>
                  <a:gd name="T17" fmla="*/ 4 h 7"/>
                  <a:gd name="T18" fmla="*/ 16 w 16"/>
                  <a:gd name="T19" fmla="*/ 4 h 7"/>
                  <a:gd name="T20" fmla="*/ 14 w 16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7" name="Freeform 705"/>
              <p:cNvSpPr>
                <a:spLocks/>
              </p:cNvSpPr>
              <p:nvPr/>
            </p:nvSpPr>
            <p:spPr bwMode="auto">
              <a:xfrm>
                <a:off x="7386033" y="1744372"/>
                <a:ext cx="53933" cy="23597"/>
              </a:xfrm>
              <a:custGeom>
                <a:avLst/>
                <a:gdLst>
                  <a:gd name="T0" fmla="*/ 14 w 16"/>
                  <a:gd name="T1" fmla="*/ 0 h 7"/>
                  <a:gd name="T2" fmla="*/ 11 w 16"/>
                  <a:gd name="T3" fmla="*/ 0 h 7"/>
                  <a:gd name="T4" fmla="*/ 7 w 16"/>
                  <a:gd name="T5" fmla="*/ 2 h 7"/>
                  <a:gd name="T6" fmla="*/ 7 w 16"/>
                  <a:gd name="T7" fmla="*/ 2 h 7"/>
                  <a:gd name="T8" fmla="*/ 2 w 16"/>
                  <a:gd name="T9" fmla="*/ 2 h 7"/>
                  <a:gd name="T10" fmla="*/ 0 w 16"/>
                  <a:gd name="T11" fmla="*/ 4 h 7"/>
                  <a:gd name="T12" fmla="*/ 7 w 16"/>
                  <a:gd name="T13" fmla="*/ 7 h 7"/>
                  <a:gd name="T14" fmla="*/ 9 w 16"/>
                  <a:gd name="T15" fmla="*/ 7 h 7"/>
                  <a:gd name="T16" fmla="*/ 11 w 16"/>
                  <a:gd name="T17" fmla="*/ 4 h 7"/>
                  <a:gd name="T18" fmla="*/ 16 w 16"/>
                  <a:gd name="T19" fmla="*/ 4 h 7"/>
                  <a:gd name="T20" fmla="*/ 14 w 16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8" name="Freeform 706"/>
              <p:cNvSpPr>
                <a:spLocks/>
              </p:cNvSpPr>
              <p:nvPr/>
            </p:nvSpPr>
            <p:spPr bwMode="auto">
              <a:xfrm>
                <a:off x="7359066" y="1697181"/>
                <a:ext cx="104495" cy="87640"/>
              </a:xfrm>
              <a:custGeom>
                <a:avLst/>
                <a:gdLst>
                  <a:gd name="T0" fmla="*/ 5 w 31"/>
                  <a:gd name="T1" fmla="*/ 23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3 h 26"/>
                  <a:gd name="T14" fmla="*/ 8 w 31"/>
                  <a:gd name="T15" fmla="*/ 26 h 26"/>
                  <a:gd name="T16" fmla="*/ 17 w 31"/>
                  <a:gd name="T17" fmla="*/ 9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3 h 26"/>
                  <a:gd name="T24" fmla="*/ 8 w 31"/>
                  <a:gd name="T25" fmla="*/ 26 h 26"/>
                  <a:gd name="T26" fmla="*/ 5 w 31"/>
                  <a:gd name="T2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3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17" y="9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9" name="Freeform 707"/>
              <p:cNvSpPr>
                <a:spLocks noEditPoints="1"/>
              </p:cNvSpPr>
              <p:nvPr/>
            </p:nvSpPr>
            <p:spPr bwMode="auto">
              <a:xfrm>
                <a:off x="7790527" y="1569091"/>
                <a:ext cx="80899" cy="47191"/>
              </a:xfrm>
              <a:custGeom>
                <a:avLst/>
                <a:gdLst>
                  <a:gd name="T0" fmla="*/ 10 w 24"/>
                  <a:gd name="T1" fmla="*/ 11 h 14"/>
                  <a:gd name="T2" fmla="*/ 0 w 24"/>
                  <a:gd name="T3" fmla="*/ 14 h 14"/>
                  <a:gd name="T4" fmla="*/ 10 w 24"/>
                  <a:gd name="T5" fmla="*/ 14 h 14"/>
                  <a:gd name="T6" fmla="*/ 10 w 24"/>
                  <a:gd name="T7" fmla="*/ 11 h 14"/>
                  <a:gd name="T8" fmla="*/ 10 w 24"/>
                  <a:gd name="T9" fmla="*/ 0 h 14"/>
                  <a:gd name="T10" fmla="*/ 5 w 24"/>
                  <a:gd name="T11" fmla="*/ 9 h 14"/>
                  <a:gd name="T12" fmla="*/ 10 w 24"/>
                  <a:gd name="T13" fmla="*/ 7 h 14"/>
                  <a:gd name="T14" fmla="*/ 10 w 24"/>
                  <a:gd name="T15" fmla="*/ 0 h 14"/>
                  <a:gd name="T16" fmla="*/ 14 w 24"/>
                  <a:gd name="T17" fmla="*/ 0 h 14"/>
                  <a:gd name="T18" fmla="*/ 14 w 24"/>
                  <a:gd name="T19" fmla="*/ 14 h 14"/>
                  <a:gd name="T20" fmla="*/ 24 w 24"/>
                  <a:gd name="T21" fmla="*/ 14 h 14"/>
                  <a:gd name="T22" fmla="*/ 14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0" y="11"/>
                    </a:moveTo>
                    <a:lnTo>
                      <a:pt x="0" y="14"/>
                    </a:lnTo>
                    <a:lnTo>
                      <a:pt x="10" y="14"/>
                    </a:lnTo>
                    <a:lnTo>
                      <a:pt x="10" y="11"/>
                    </a:lnTo>
                    <a:close/>
                    <a:moveTo>
                      <a:pt x="10" y="0"/>
                    </a:moveTo>
                    <a:lnTo>
                      <a:pt x="5" y="9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  <a:moveTo>
                      <a:pt x="14" y="0"/>
                    </a:moveTo>
                    <a:lnTo>
                      <a:pt x="14" y="14"/>
                    </a:lnTo>
                    <a:lnTo>
                      <a:pt x="2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0" name="Freeform 708"/>
              <p:cNvSpPr>
                <a:spLocks noEditPoints="1"/>
              </p:cNvSpPr>
              <p:nvPr/>
            </p:nvSpPr>
            <p:spPr bwMode="auto">
              <a:xfrm>
                <a:off x="7790527" y="1569091"/>
                <a:ext cx="80899" cy="47191"/>
              </a:xfrm>
              <a:custGeom>
                <a:avLst/>
                <a:gdLst>
                  <a:gd name="T0" fmla="*/ 10 w 24"/>
                  <a:gd name="T1" fmla="*/ 11 h 14"/>
                  <a:gd name="T2" fmla="*/ 0 w 24"/>
                  <a:gd name="T3" fmla="*/ 14 h 14"/>
                  <a:gd name="T4" fmla="*/ 10 w 24"/>
                  <a:gd name="T5" fmla="*/ 14 h 14"/>
                  <a:gd name="T6" fmla="*/ 10 w 24"/>
                  <a:gd name="T7" fmla="*/ 11 h 14"/>
                  <a:gd name="T8" fmla="*/ 10 w 24"/>
                  <a:gd name="T9" fmla="*/ 0 h 14"/>
                  <a:gd name="T10" fmla="*/ 5 w 24"/>
                  <a:gd name="T11" fmla="*/ 9 h 14"/>
                  <a:gd name="T12" fmla="*/ 10 w 24"/>
                  <a:gd name="T13" fmla="*/ 7 h 14"/>
                  <a:gd name="T14" fmla="*/ 10 w 24"/>
                  <a:gd name="T15" fmla="*/ 0 h 14"/>
                  <a:gd name="T16" fmla="*/ 14 w 24"/>
                  <a:gd name="T17" fmla="*/ 0 h 14"/>
                  <a:gd name="T18" fmla="*/ 14 w 24"/>
                  <a:gd name="T19" fmla="*/ 14 h 14"/>
                  <a:gd name="T20" fmla="*/ 24 w 24"/>
                  <a:gd name="T21" fmla="*/ 14 h 14"/>
                  <a:gd name="T22" fmla="*/ 14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0" y="11"/>
                    </a:moveTo>
                    <a:lnTo>
                      <a:pt x="0" y="14"/>
                    </a:lnTo>
                    <a:lnTo>
                      <a:pt x="10" y="14"/>
                    </a:lnTo>
                    <a:lnTo>
                      <a:pt x="10" y="11"/>
                    </a:lnTo>
                    <a:moveTo>
                      <a:pt x="10" y="0"/>
                    </a:moveTo>
                    <a:lnTo>
                      <a:pt x="5" y="9"/>
                    </a:lnTo>
                    <a:lnTo>
                      <a:pt x="10" y="7"/>
                    </a:lnTo>
                    <a:lnTo>
                      <a:pt x="10" y="0"/>
                    </a:lnTo>
                    <a:moveTo>
                      <a:pt x="14" y="0"/>
                    </a:moveTo>
                    <a:lnTo>
                      <a:pt x="14" y="14"/>
                    </a:lnTo>
                    <a:lnTo>
                      <a:pt x="24" y="14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1" name="Freeform 709"/>
              <p:cNvSpPr>
                <a:spLocks/>
              </p:cNvSpPr>
              <p:nvPr/>
            </p:nvSpPr>
            <p:spPr bwMode="auto">
              <a:xfrm>
                <a:off x="7824234" y="1558978"/>
                <a:ext cx="13483" cy="57304"/>
              </a:xfrm>
              <a:custGeom>
                <a:avLst/>
                <a:gdLst>
                  <a:gd name="T0" fmla="*/ 2 w 4"/>
                  <a:gd name="T1" fmla="*/ 0 h 17"/>
                  <a:gd name="T2" fmla="*/ 2 w 4"/>
                  <a:gd name="T3" fmla="*/ 0 h 17"/>
                  <a:gd name="T4" fmla="*/ 0 w 4"/>
                  <a:gd name="T5" fmla="*/ 3 h 17"/>
                  <a:gd name="T6" fmla="*/ 0 w 4"/>
                  <a:gd name="T7" fmla="*/ 10 h 17"/>
                  <a:gd name="T8" fmla="*/ 2 w 4"/>
                  <a:gd name="T9" fmla="*/ 7 h 17"/>
                  <a:gd name="T10" fmla="*/ 2 w 4"/>
                  <a:gd name="T11" fmla="*/ 12 h 17"/>
                  <a:gd name="T12" fmla="*/ 0 w 4"/>
                  <a:gd name="T13" fmla="*/ 14 h 17"/>
                  <a:gd name="T14" fmla="*/ 0 w 4"/>
                  <a:gd name="T15" fmla="*/ 17 h 17"/>
                  <a:gd name="T16" fmla="*/ 4 w 4"/>
                  <a:gd name="T17" fmla="*/ 17 h 17"/>
                  <a:gd name="T18" fmla="*/ 4 w 4"/>
                  <a:gd name="T19" fmla="*/ 3 h 17"/>
                  <a:gd name="T20" fmla="*/ 2 w 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2" name="Freeform 710"/>
              <p:cNvSpPr>
                <a:spLocks/>
              </p:cNvSpPr>
              <p:nvPr/>
            </p:nvSpPr>
            <p:spPr bwMode="auto">
              <a:xfrm>
                <a:off x="7824234" y="1558978"/>
                <a:ext cx="13483" cy="57304"/>
              </a:xfrm>
              <a:custGeom>
                <a:avLst/>
                <a:gdLst>
                  <a:gd name="T0" fmla="*/ 2 w 4"/>
                  <a:gd name="T1" fmla="*/ 0 h 17"/>
                  <a:gd name="T2" fmla="*/ 2 w 4"/>
                  <a:gd name="T3" fmla="*/ 0 h 17"/>
                  <a:gd name="T4" fmla="*/ 0 w 4"/>
                  <a:gd name="T5" fmla="*/ 3 h 17"/>
                  <a:gd name="T6" fmla="*/ 0 w 4"/>
                  <a:gd name="T7" fmla="*/ 10 h 17"/>
                  <a:gd name="T8" fmla="*/ 2 w 4"/>
                  <a:gd name="T9" fmla="*/ 7 h 17"/>
                  <a:gd name="T10" fmla="*/ 2 w 4"/>
                  <a:gd name="T11" fmla="*/ 12 h 17"/>
                  <a:gd name="T12" fmla="*/ 0 w 4"/>
                  <a:gd name="T13" fmla="*/ 14 h 17"/>
                  <a:gd name="T14" fmla="*/ 0 w 4"/>
                  <a:gd name="T15" fmla="*/ 17 h 17"/>
                  <a:gd name="T16" fmla="*/ 4 w 4"/>
                  <a:gd name="T17" fmla="*/ 17 h 17"/>
                  <a:gd name="T18" fmla="*/ 4 w 4"/>
                  <a:gd name="T19" fmla="*/ 3 h 17"/>
                  <a:gd name="T20" fmla="*/ 2 w 4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3" name="Rectangle 711"/>
              <p:cNvSpPr>
                <a:spLocks noChangeArrowheads="1"/>
              </p:cNvSpPr>
              <p:nvPr/>
            </p:nvSpPr>
            <p:spPr bwMode="auto">
              <a:xfrm>
                <a:off x="7830976" y="1552237"/>
                <a:ext cx="3372" cy="67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4" name="Freeform 712"/>
              <p:cNvSpPr>
                <a:spLocks/>
              </p:cNvSpPr>
              <p:nvPr/>
            </p:nvSpPr>
            <p:spPr bwMode="auto">
              <a:xfrm>
                <a:off x="7830976" y="1552237"/>
                <a:ext cx="0" cy="674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5" name="Freeform 713"/>
              <p:cNvSpPr>
                <a:spLocks/>
              </p:cNvSpPr>
              <p:nvPr/>
            </p:nvSpPr>
            <p:spPr bwMode="auto">
              <a:xfrm>
                <a:off x="7790527" y="1582575"/>
                <a:ext cx="40449" cy="33708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3 h 10"/>
                  <a:gd name="T4" fmla="*/ 5 w 12"/>
                  <a:gd name="T5" fmla="*/ 5 h 10"/>
                  <a:gd name="T6" fmla="*/ 0 w 12"/>
                  <a:gd name="T7" fmla="*/ 10 h 10"/>
                  <a:gd name="T8" fmla="*/ 0 w 12"/>
                  <a:gd name="T9" fmla="*/ 10 h 10"/>
                  <a:gd name="T10" fmla="*/ 10 w 12"/>
                  <a:gd name="T11" fmla="*/ 7 h 10"/>
                  <a:gd name="T12" fmla="*/ 12 w 12"/>
                  <a:gd name="T13" fmla="*/ 5 h 10"/>
                  <a:gd name="T14" fmla="*/ 12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6" name="Freeform 714"/>
              <p:cNvSpPr>
                <a:spLocks/>
              </p:cNvSpPr>
              <p:nvPr/>
            </p:nvSpPr>
            <p:spPr bwMode="auto">
              <a:xfrm>
                <a:off x="7790527" y="1582575"/>
                <a:ext cx="40449" cy="33708"/>
              </a:xfrm>
              <a:custGeom>
                <a:avLst/>
                <a:gdLst>
                  <a:gd name="T0" fmla="*/ 12 w 12"/>
                  <a:gd name="T1" fmla="*/ 0 h 10"/>
                  <a:gd name="T2" fmla="*/ 10 w 12"/>
                  <a:gd name="T3" fmla="*/ 3 h 10"/>
                  <a:gd name="T4" fmla="*/ 5 w 12"/>
                  <a:gd name="T5" fmla="*/ 5 h 10"/>
                  <a:gd name="T6" fmla="*/ 0 w 12"/>
                  <a:gd name="T7" fmla="*/ 10 h 10"/>
                  <a:gd name="T8" fmla="*/ 0 w 12"/>
                  <a:gd name="T9" fmla="*/ 10 h 10"/>
                  <a:gd name="T10" fmla="*/ 10 w 12"/>
                  <a:gd name="T11" fmla="*/ 7 h 10"/>
                  <a:gd name="T12" fmla="*/ 12 w 12"/>
                  <a:gd name="T13" fmla="*/ 5 h 10"/>
                  <a:gd name="T14" fmla="*/ 12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7" name="Freeform 715"/>
              <p:cNvSpPr>
                <a:spLocks/>
              </p:cNvSpPr>
              <p:nvPr/>
            </p:nvSpPr>
            <p:spPr bwMode="auto">
              <a:xfrm>
                <a:off x="7773672" y="1535384"/>
                <a:ext cx="104495" cy="87640"/>
              </a:xfrm>
              <a:custGeom>
                <a:avLst/>
                <a:gdLst>
                  <a:gd name="T0" fmla="*/ 5 w 31"/>
                  <a:gd name="T1" fmla="*/ 24 h 26"/>
                  <a:gd name="T2" fmla="*/ 5 w 31"/>
                  <a:gd name="T3" fmla="*/ 26 h 26"/>
                  <a:gd name="T4" fmla="*/ 31 w 31"/>
                  <a:gd name="T5" fmla="*/ 26 h 26"/>
                  <a:gd name="T6" fmla="*/ 17 w 31"/>
                  <a:gd name="T7" fmla="*/ 0 h 26"/>
                  <a:gd name="T8" fmla="*/ 0 w 31"/>
                  <a:gd name="T9" fmla="*/ 26 h 26"/>
                  <a:gd name="T10" fmla="*/ 5 w 31"/>
                  <a:gd name="T11" fmla="*/ 26 h 26"/>
                  <a:gd name="T12" fmla="*/ 5 w 31"/>
                  <a:gd name="T13" fmla="*/ 24 h 26"/>
                  <a:gd name="T14" fmla="*/ 8 w 31"/>
                  <a:gd name="T15" fmla="*/ 26 h 26"/>
                  <a:gd name="T16" fmla="*/ 17 w 31"/>
                  <a:gd name="T17" fmla="*/ 10 h 26"/>
                  <a:gd name="T18" fmla="*/ 24 w 31"/>
                  <a:gd name="T19" fmla="*/ 21 h 26"/>
                  <a:gd name="T20" fmla="*/ 5 w 31"/>
                  <a:gd name="T21" fmla="*/ 21 h 26"/>
                  <a:gd name="T22" fmla="*/ 5 w 31"/>
                  <a:gd name="T23" fmla="*/ 24 h 26"/>
                  <a:gd name="T24" fmla="*/ 8 w 31"/>
                  <a:gd name="T25" fmla="*/ 26 h 26"/>
                  <a:gd name="T26" fmla="*/ 5 w 31"/>
                  <a:gd name="T2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6">
                    <a:moveTo>
                      <a:pt x="5" y="24"/>
                    </a:moveTo>
                    <a:lnTo>
                      <a:pt x="5" y="26"/>
                    </a:lnTo>
                    <a:lnTo>
                      <a:pt x="31" y="26"/>
                    </a:lnTo>
                    <a:lnTo>
                      <a:pt x="17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17" y="10"/>
                    </a:lnTo>
                    <a:lnTo>
                      <a:pt x="24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10" name="TextBox 409"/>
            <p:cNvSpPr txBox="1"/>
            <p:nvPr/>
          </p:nvSpPr>
          <p:spPr>
            <a:xfrm>
              <a:off x="8020896" y="1354662"/>
              <a:ext cx="939681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/>
                <a:t>noiseless</a:t>
              </a:r>
            </a:p>
            <a:p>
              <a:pPr>
                <a:lnSpc>
                  <a:spcPts val="1600"/>
                </a:lnSpc>
              </a:pPr>
              <a:r>
                <a:rPr lang="en-CA" sz="1600" dirty="0" smtClean="0"/>
                <a:t>BAS</a:t>
              </a:r>
            </a:p>
          </p:txBody>
        </p:sp>
      </p:grpSp>
      <p:sp>
        <p:nvSpPr>
          <p:cNvPr id="412" name="TextBox 411"/>
          <p:cNvSpPr txBox="1"/>
          <p:nvPr/>
        </p:nvSpPr>
        <p:spPr>
          <a:xfrm rot="16200000">
            <a:off x="4565694" y="2076026"/>
            <a:ext cx="150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Fraction correct</a:t>
            </a:r>
            <a:endParaRPr lang="en-CA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36512" y="3501008"/>
            <a:ext cx="4742760" cy="709172"/>
            <a:chOff x="-36512" y="3501008"/>
            <a:chExt cx="4742760" cy="709172"/>
          </a:xfrm>
        </p:grpSpPr>
        <p:grpSp>
          <p:nvGrpSpPr>
            <p:cNvPr id="3" name="Group 2"/>
            <p:cNvGrpSpPr/>
            <p:nvPr/>
          </p:nvGrpSpPr>
          <p:grpSpPr>
            <a:xfrm>
              <a:off x="1111347" y="3501008"/>
              <a:ext cx="3594901" cy="709172"/>
              <a:chOff x="1111347" y="2924944"/>
              <a:chExt cx="3594901" cy="709172"/>
            </a:xfrm>
          </p:grpSpPr>
          <p:grpSp>
            <p:nvGrpSpPr>
              <p:cNvPr id="413" name="Group 412"/>
              <p:cNvGrpSpPr/>
              <p:nvPr/>
            </p:nvGrpSpPr>
            <p:grpSpPr>
              <a:xfrm>
                <a:off x="2852035" y="2929703"/>
                <a:ext cx="705600" cy="704413"/>
                <a:chOff x="6002338" y="5030788"/>
                <a:chExt cx="837572" cy="831750"/>
              </a:xfrm>
            </p:grpSpPr>
            <p:pic>
              <p:nvPicPr>
                <p:cNvPr id="414" name="Picture 8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08060" y="5035078"/>
                  <a:ext cx="831850" cy="82746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6" name="Rectangle 65"/>
                <p:cNvSpPr>
                  <a:spLocks noChangeArrowheads="1"/>
                </p:cNvSpPr>
                <p:nvPr/>
              </p:nvSpPr>
              <p:spPr bwMode="auto">
                <a:xfrm>
                  <a:off x="6002338" y="5030788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18" name="Rectangle 77"/>
                <p:cNvSpPr>
                  <a:spLocks noChangeArrowheads="1"/>
                </p:cNvSpPr>
                <p:nvPr/>
              </p:nvSpPr>
              <p:spPr bwMode="auto">
                <a:xfrm>
                  <a:off x="6002338" y="5030788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420" name="Group 419"/>
              <p:cNvGrpSpPr/>
              <p:nvPr/>
            </p:nvGrpSpPr>
            <p:grpSpPr>
              <a:xfrm>
                <a:off x="1111347" y="2924944"/>
                <a:ext cx="702912" cy="705600"/>
                <a:chOff x="4210050" y="5026026"/>
                <a:chExt cx="830263" cy="835025"/>
              </a:xfrm>
            </p:grpSpPr>
            <p:pic>
              <p:nvPicPr>
                <p:cNvPr id="428" name="Picture 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14819" y="5026026"/>
                  <a:ext cx="820725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" name="Rectangle 63"/>
                <p:cNvSpPr>
                  <a:spLocks noChangeArrowheads="1"/>
                </p:cNvSpPr>
                <p:nvPr/>
              </p:nvSpPr>
              <p:spPr bwMode="auto">
                <a:xfrm>
                  <a:off x="4210050" y="5030788"/>
                  <a:ext cx="830263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33" name="Rectangle 432"/>
                <p:cNvSpPr>
                  <a:spLocks noChangeArrowheads="1"/>
                </p:cNvSpPr>
                <p:nvPr/>
              </p:nvSpPr>
              <p:spPr bwMode="auto">
                <a:xfrm>
                  <a:off x="4210050" y="5030788"/>
                  <a:ext cx="830263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1986501" y="2924944"/>
                <a:ext cx="705600" cy="705600"/>
                <a:chOff x="5103813" y="5026026"/>
                <a:chExt cx="835025" cy="835025"/>
              </a:xfrm>
            </p:grpSpPr>
            <p:pic>
              <p:nvPicPr>
                <p:cNvPr id="437" name="Picture 7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06988" y="5026026"/>
                  <a:ext cx="831850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5" name="Rectangle 64"/>
                <p:cNvSpPr>
                  <a:spLocks noChangeArrowheads="1"/>
                </p:cNvSpPr>
                <p:nvPr/>
              </p:nvSpPr>
              <p:spPr bwMode="auto">
                <a:xfrm>
                  <a:off x="5103813" y="5030788"/>
                  <a:ext cx="835025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66" name="Rectangle 465"/>
                <p:cNvSpPr>
                  <a:spLocks noChangeArrowheads="1"/>
                </p:cNvSpPr>
                <p:nvPr/>
              </p:nvSpPr>
              <p:spPr bwMode="auto">
                <a:xfrm>
                  <a:off x="5103813" y="5030788"/>
                  <a:ext cx="835025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4000650" y="2928119"/>
                <a:ext cx="705598" cy="705600"/>
                <a:chOff x="3136902" y="5029201"/>
                <a:chExt cx="835024" cy="831850"/>
              </a:xfrm>
            </p:grpSpPr>
            <p:pic>
              <p:nvPicPr>
                <p:cNvPr id="471" name="Picture 5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136902" y="5029201"/>
                  <a:ext cx="833433" cy="830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38488" y="5030788"/>
                  <a:ext cx="833438" cy="830263"/>
                </a:xfrm>
                <a:prstGeom prst="rect">
                  <a:avLst/>
                </a:prstGeom>
                <a:noFill/>
                <a:ln w="11113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477" name="Rectangle 75"/>
                <p:cNvSpPr>
                  <a:spLocks noChangeArrowheads="1"/>
                </p:cNvSpPr>
                <p:nvPr/>
              </p:nvSpPr>
              <p:spPr bwMode="auto">
                <a:xfrm>
                  <a:off x="3138488" y="5030788"/>
                  <a:ext cx="833438" cy="830263"/>
                </a:xfrm>
                <a:prstGeom prst="rect">
                  <a:avLst/>
                </a:prstGeom>
                <a:noFill/>
                <a:ln w="3175" cap="flat">
                  <a:solidFill>
                    <a:srgbClr val="01010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481" name="TextBox 480"/>
            <p:cNvSpPr txBox="1"/>
            <p:nvPr/>
          </p:nvSpPr>
          <p:spPr>
            <a:xfrm>
              <a:off x="-36512" y="3730694"/>
              <a:ext cx="1152128" cy="27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CA" sz="1400" dirty="0" smtClean="0"/>
                <a:t>BAS</a:t>
              </a:r>
            </a:p>
          </p:txBody>
        </p:sp>
      </p:grpSp>
      <p:cxnSp>
        <p:nvCxnSpPr>
          <p:cNvPr id="493" name="Straight Connector 492"/>
          <p:cNvCxnSpPr/>
          <p:nvPr/>
        </p:nvCxnSpPr>
        <p:spPr>
          <a:xfrm>
            <a:off x="2503085" y="4509120"/>
            <a:ext cx="0" cy="21602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TextBox 497"/>
          <p:cNvSpPr txBox="1"/>
          <p:nvPr/>
        </p:nvSpPr>
        <p:spPr>
          <a:xfrm>
            <a:off x="2600216" y="4427384"/>
            <a:ext cx="1037399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p</a:t>
            </a:r>
            <a:r>
              <a:rPr lang="en-CA" sz="1400" dirty="0" smtClean="0"/>
              <a:t>articipant-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BAS</a:t>
            </a:r>
            <a:endParaRPr lang="en-CA" sz="1400" dirty="0"/>
          </a:p>
        </p:txBody>
      </p:sp>
      <p:sp>
        <p:nvSpPr>
          <p:cNvPr id="499" name="TextBox 498"/>
          <p:cNvSpPr txBox="1"/>
          <p:nvPr/>
        </p:nvSpPr>
        <p:spPr>
          <a:xfrm>
            <a:off x="2521386" y="6210698"/>
            <a:ext cx="728340" cy="5027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0" dirty="0"/>
              <a:t>s</a:t>
            </a:r>
            <a:r>
              <a:rPr lang="en-CA" sz="1400" dirty="0" smtClean="0"/>
              <a:t>ame</a:t>
            </a:r>
          </a:p>
          <a:p>
            <a:pPr algn="ctr">
              <a:lnSpc>
                <a:spcPts val="1600"/>
              </a:lnSpc>
            </a:pPr>
            <a:r>
              <a:rPr lang="en-CA" sz="1400" dirty="0" smtClean="0"/>
              <a:t>pattern</a:t>
            </a:r>
            <a:endParaRPr lang="en-CA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44963" y="5582048"/>
            <a:ext cx="728340" cy="1131352"/>
            <a:chOff x="3144963" y="5582048"/>
            <a:chExt cx="728340" cy="1131352"/>
          </a:xfrm>
        </p:grpSpPr>
        <p:sp>
          <p:nvSpPr>
            <p:cNvPr id="500" name="Rectangle 499"/>
            <p:cNvSpPr/>
            <p:nvPr/>
          </p:nvSpPr>
          <p:spPr>
            <a:xfrm>
              <a:off x="3382493" y="5582048"/>
              <a:ext cx="195569" cy="280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01" name="Straight Connector 500"/>
            <p:cNvCxnSpPr/>
            <p:nvPr/>
          </p:nvCxnSpPr>
          <p:spPr>
            <a:xfrm flipV="1">
              <a:off x="3489295" y="5852072"/>
              <a:ext cx="0" cy="25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TextBox 501"/>
            <p:cNvSpPr txBox="1"/>
            <p:nvPr/>
          </p:nvSpPr>
          <p:spPr>
            <a:xfrm>
              <a:off x="3144963" y="6210698"/>
              <a:ext cx="728340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CA" sz="1400" dirty="0"/>
                <a:t>d</a:t>
              </a:r>
              <a:r>
                <a:rPr lang="en-CA" sz="1400" dirty="0" smtClean="0"/>
                <a:t>iff</a:t>
              </a:r>
            </a:p>
            <a:p>
              <a:pPr algn="ctr">
                <a:lnSpc>
                  <a:spcPts val="1600"/>
                </a:lnSpc>
              </a:pPr>
              <a:r>
                <a:rPr lang="en-CA" sz="1400" dirty="0" smtClean="0"/>
                <a:t>pattern</a:t>
              </a:r>
              <a:endParaRPr lang="en-CA" sz="1400" dirty="0"/>
            </a:p>
          </p:txBody>
        </p:sp>
      </p:grpSp>
      <p:sp>
        <p:nvSpPr>
          <p:cNvPr id="504" name="Rectangle 503"/>
          <p:cNvSpPr/>
          <p:nvPr/>
        </p:nvSpPr>
        <p:spPr>
          <a:xfrm>
            <a:off x="2795785" y="4967859"/>
            <a:ext cx="195569" cy="61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05" name="Straight Connector 504"/>
          <p:cNvCxnSpPr/>
          <p:nvPr/>
        </p:nvCxnSpPr>
        <p:spPr>
          <a:xfrm flipV="1">
            <a:off x="2894471" y="4942800"/>
            <a:ext cx="0" cy="4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62803" y="2940584"/>
            <a:ext cx="1744442" cy="567632"/>
            <a:chOff x="1462803" y="2940584"/>
            <a:chExt cx="1744442" cy="567632"/>
          </a:xfrm>
        </p:grpSpPr>
        <p:cxnSp>
          <p:nvCxnSpPr>
            <p:cNvPr id="492" name="Straight Arrow Connector 491"/>
            <p:cNvCxnSpPr>
              <a:stCxn id="418" idx="0"/>
              <a:endCxn id="183" idx="2"/>
            </p:cNvCxnSpPr>
            <p:nvPr/>
          </p:nvCxnSpPr>
          <p:spPr>
            <a:xfrm flipH="1" flipV="1">
              <a:off x="1470157" y="2940584"/>
              <a:ext cx="1731600" cy="565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Arrow Connector 493"/>
            <p:cNvCxnSpPr>
              <a:stCxn id="428" idx="0"/>
              <a:endCxn id="179" idx="2"/>
            </p:cNvCxnSpPr>
            <p:nvPr/>
          </p:nvCxnSpPr>
          <p:spPr>
            <a:xfrm flipV="1">
              <a:off x="1462803" y="2940584"/>
              <a:ext cx="873919" cy="560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Arrow Connector 494"/>
            <p:cNvCxnSpPr>
              <a:stCxn id="433" idx="0"/>
              <a:endCxn id="175" idx="2"/>
            </p:cNvCxnSpPr>
            <p:nvPr/>
          </p:nvCxnSpPr>
          <p:spPr>
            <a:xfrm flipV="1">
              <a:off x="1462803" y="2940584"/>
              <a:ext cx="1736345" cy="564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Arrow Connector 495"/>
            <p:cNvCxnSpPr>
              <a:stCxn id="437" idx="0"/>
              <a:endCxn id="185" idx="2"/>
            </p:cNvCxnSpPr>
            <p:nvPr/>
          </p:nvCxnSpPr>
          <p:spPr>
            <a:xfrm flipH="1" flipV="1">
              <a:off x="1465438" y="2941926"/>
              <a:ext cx="875205" cy="559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Arrow Connector 496"/>
            <p:cNvCxnSpPr>
              <a:stCxn id="437" idx="0"/>
              <a:endCxn id="175" idx="2"/>
            </p:cNvCxnSpPr>
            <p:nvPr/>
          </p:nvCxnSpPr>
          <p:spPr>
            <a:xfrm flipV="1">
              <a:off x="2340643" y="2940584"/>
              <a:ext cx="858505" cy="560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Arrow Connector 502"/>
            <p:cNvCxnSpPr>
              <a:stCxn id="414" idx="0"/>
              <a:endCxn id="181" idx="2"/>
            </p:cNvCxnSpPr>
            <p:nvPr/>
          </p:nvCxnSpPr>
          <p:spPr>
            <a:xfrm flipH="1" flipV="1">
              <a:off x="2336722" y="2941926"/>
              <a:ext cx="870523" cy="566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9" name="Rectangle 928"/>
          <p:cNvSpPr>
            <a:spLocks noChangeArrowheads="1"/>
          </p:cNvSpPr>
          <p:nvPr/>
        </p:nvSpPr>
        <p:spPr bwMode="auto">
          <a:xfrm>
            <a:off x="5780862" y="5767312"/>
            <a:ext cx="2286942" cy="1679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0" name="Rectangle 930"/>
          <p:cNvSpPr>
            <a:spLocks noChangeArrowheads="1"/>
          </p:cNvSpPr>
          <p:nvPr/>
        </p:nvSpPr>
        <p:spPr bwMode="auto">
          <a:xfrm>
            <a:off x="5774146" y="5750522"/>
            <a:ext cx="13433" cy="235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1" name="Freeform 931"/>
          <p:cNvSpPr>
            <a:spLocks/>
          </p:cNvSpPr>
          <p:nvPr/>
        </p:nvSpPr>
        <p:spPr bwMode="auto">
          <a:xfrm>
            <a:off x="5774146" y="5750522"/>
            <a:ext cx="13433" cy="23509"/>
          </a:xfrm>
          <a:custGeom>
            <a:avLst/>
            <a:gdLst>
              <a:gd name="T0" fmla="*/ 4 w 4"/>
              <a:gd name="T1" fmla="*/ 7 h 7"/>
              <a:gd name="T2" fmla="*/ 4 w 4"/>
              <a:gd name="T3" fmla="*/ 0 h 7"/>
              <a:gd name="T4" fmla="*/ 0 w 4"/>
              <a:gd name="T5" fmla="*/ 0 h 7"/>
              <a:gd name="T6" fmla="*/ 0 w 4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4" y="7"/>
                </a:move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2" name="Rectangle 948"/>
          <p:cNvSpPr>
            <a:spLocks noChangeArrowheads="1"/>
          </p:cNvSpPr>
          <p:nvPr/>
        </p:nvSpPr>
        <p:spPr bwMode="auto">
          <a:xfrm>
            <a:off x="5780862" y="5767312"/>
            <a:ext cx="23509" cy="1679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5" name="Freeform 949"/>
          <p:cNvSpPr>
            <a:spLocks/>
          </p:cNvSpPr>
          <p:nvPr/>
        </p:nvSpPr>
        <p:spPr bwMode="auto">
          <a:xfrm>
            <a:off x="5780862" y="5767312"/>
            <a:ext cx="23509" cy="16792"/>
          </a:xfrm>
          <a:custGeom>
            <a:avLst/>
            <a:gdLst>
              <a:gd name="T0" fmla="*/ 0 w 7"/>
              <a:gd name="T1" fmla="*/ 5 h 5"/>
              <a:gd name="T2" fmla="*/ 7 w 7"/>
              <a:gd name="T3" fmla="*/ 5 h 5"/>
              <a:gd name="T4" fmla="*/ 7 w 7"/>
              <a:gd name="T5" fmla="*/ 0 h 5"/>
              <a:gd name="T6" fmla="*/ 0 w 7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5">
                <a:moveTo>
                  <a:pt x="0" y="5"/>
                </a:moveTo>
                <a:lnTo>
                  <a:pt x="7" y="5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6" name="Rectangle 933"/>
          <p:cNvSpPr>
            <a:spLocks noChangeArrowheads="1"/>
          </p:cNvSpPr>
          <p:nvPr/>
        </p:nvSpPr>
        <p:spPr bwMode="auto">
          <a:xfrm>
            <a:off x="6187205" y="5727013"/>
            <a:ext cx="13433" cy="402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7" name="Rectangle 934"/>
          <p:cNvSpPr>
            <a:spLocks noChangeArrowheads="1"/>
          </p:cNvSpPr>
          <p:nvPr/>
        </p:nvSpPr>
        <p:spPr bwMode="auto">
          <a:xfrm>
            <a:off x="6187205" y="5727013"/>
            <a:ext cx="13433" cy="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8" name="Rectangle 936"/>
          <p:cNvSpPr>
            <a:spLocks noChangeArrowheads="1"/>
          </p:cNvSpPr>
          <p:nvPr/>
        </p:nvSpPr>
        <p:spPr bwMode="auto">
          <a:xfrm>
            <a:off x="6606982" y="5727013"/>
            <a:ext cx="16792" cy="402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9" name="Rectangle 937"/>
          <p:cNvSpPr>
            <a:spLocks noChangeArrowheads="1"/>
          </p:cNvSpPr>
          <p:nvPr/>
        </p:nvSpPr>
        <p:spPr bwMode="auto">
          <a:xfrm>
            <a:off x="6606982" y="5727013"/>
            <a:ext cx="16792" cy="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0" name="Rectangle 939"/>
          <p:cNvSpPr>
            <a:spLocks noChangeArrowheads="1"/>
          </p:cNvSpPr>
          <p:nvPr/>
        </p:nvSpPr>
        <p:spPr bwMode="auto">
          <a:xfrm>
            <a:off x="7020041" y="5727013"/>
            <a:ext cx="16792" cy="402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1" name="Freeform 940"/>
          <p:cNvSpPr>
            <a:spLocks/>
          </p:cNvSpPr>
          <p:nvPr/>
        </p:nvSpPr>
        <p:spPr bwMode="auto">
          <a:xfrm>
            <a:off x="7020041" y="5727013"/>
            <a:ext cx="16792" cy="4029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2" name="Rectangle 942"/>
          <p:cNvSpPr>
            <a:spLocks noChangeArrowheads="1"/>
          </p:cNvSpPr>
          <p:nvPr/>
        </p:nvSpPr>
        <p:spPr bwMode="auto">
          <a:xfrm>
            <a:off x="7433101" y="5727013"/>
            <a:ext cx="16792" cy="402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3" name="Freeform 943"/>
          <p:cNvSpPr>
            <a:spLocks/>
          </p:cNvSpPr>
          <p:nvPr/>
        </p:nvSpPr>
        <p:spPr bwMode="auto">
          <a:xfrm>
            <a:off x="7433101" y="5727013"/>
            <a:ext cx="16792" cy="4029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4" name="Rectangle 945"/>
          <p:cNvSpPr>
            <a:spLocks noChangeArrowheads="1"/>
          </p:cNvSpPr>
          <p:nvPr/>
        </p:nvSpPr>
        <p:spPr bwMode="auto">
          <a:xfrm>
            <a:off x="7852876" y="5727013"/>
            <a:ext cx="16792" cy="402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5" name="Freeform 946"/>
          <p:cNvSpPr>
            <a:spLocks/>
          </p:cNvSpPr>
          <p:nvPr/>
        </p:nvSpPr>
        <p:spPr bwMode="auto">
          <a:xfrm>
            <a:off x="7852876" y="5727013"/>
            <a:ext cx="16792" cy="40299"/>
          </a:xfrm>
          <a:custGeom>
            <a:avLst/>
            <a:gdLst>
              <a:gd name="T0" fmla="*/ 5 w 5"/>
              <a:gd name="T1" fmla="*/ 12 h 12"/>
              <a:gd name="T2" fmla="*/ 5 w 5"/>
              <a:gd name="T3" fmla="*/ 0 h 12"/>
              <a:gd name="T4" fmla="*/ 0 w 5"/>
              <a:gd name="T5" fmla="*/ 0 h 12"/>
              <a:gd name="T6" fmla="*/ 0 w 5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2">
                <a:moveTo>
                  <a:pt x="5" y="12"/>
                </a:move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6" name="Freeform 1071"/>
          <p:cNvSpPr>
            <a:spLocks/>
          </p:cNvSpPr>
          <p:nvPr/>
        </p:nvSpPr>
        <p:spPr bwMode="auto">
          <a:xfrm>
            <a:off x="6187205" y="5727013"/>
            <a:ext cx="13433" cy="0"/>
          </a:xfrm>
          <a:custGeom>
            <a:avLst/>
            <a:gdLst>
              <a:gd name="T0" fmla="*/ 4 w 4"/>
              <a:gd name="T1" fmla="*/ 0 w 4"/>
              <a:gd name="T2" fmla="*/ 0 w 4"/>
              <a:gd name="T3" fmla="*/ 2 w 4"/>
              <a:gd name="T4" fmla="*/ 4 w 4"/>
              <a:gd name="T5" fmla="*/ 4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4">
                <a:moveTo>
                  <a:pt x="4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101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7" name="Freeform 1072"/>
          <p:cNvSpPr>
            <a:spLocks/>
          </p:cNvSpPr>
          <p:nvPr/>
        </p:nvSpPr>
        <p:spPr bwMode="auto">
          <a:xfrm>
            <a:off x="6187205" y="5727013"/>
            <a:ext cx="13433" cy="0"/>
          </a:xfrm>
          <a:custGeom>
            <a:avLst/>
            <a:gdLst>
              <a:gd name="T0" fmla="*/ 4 w 4"/>
              <a:gd name="T1" fmla="*/ 0 w 4"/>
              <a:gd name="T2" fmla="*/ 0 w 4"/>
              <a:gd name="T3" fmla="*/ 2 w 4"/>
              <a:gd name="T4" fmla="*/ 4 w 4"/>
              <a:gd name="T5" fmla="*/ 4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4">
                <a:moveTo>
                  <a:pt x="4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" name="Freeform 1075"/>
          <p:cNvSpPr>
            <a:spLocks/>
          </p:cNvSpPr>
          <p:nvPr/>
        </p:nvSpPr>
        <p:spPr bwMode="auto">
          <a:xfrm>
            <a:off x="6187205" y="5750522"/>
            <a:ext cx="13433" cy="10076"/>
          </a:xfrm>
          <a:custGeom>
            <a:avLst/>
            <a:gdLst>
              <a:gd name="T0" fmla="*/ 4 w 4"/>
              <a:gd name="T1" fmla="*/ 0 h 3"/>
              <a:gd name="T2" fmla="*/ 2 w 4"/>
              <a:gd name="T3" fmla="*/ 0 h 3"/>
              <a:gd name="T4" fmla="*/ 0 w 4"/>
              <a:gd name="T5" fmla="*/ 0 h 3"/>
              <a:gd name="T6" fmla="*/ 0 w 4"/>
              <a:gd name="T7" fmla="*/ 3 h 3"/>
              <a:gd name="T8" fmla="*/ 2 w 4"/>
              <a:gd name="T9" fmla="*/ 3 h 3"/>
              <a:gd name="T10" fmla="*/ 4 w 4"/>
              <a:gd name="T11" fmla="*/ 3 h 3"/>
              <a:gd name="T12" fmla="*/ 4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  <a:close/>
              </a:path>
            </a:pathLst>
          </a:custGeom>
          <a:solidFill>
            <a:srgbClr val="1219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1" name="Freeform 1076"/>
          <p:cNvSpPr>
            <a:spLocks/>
          </p:cNvSpPr>
          <p:nvPr/>
        </p:nvSpPr>
        <p:spPr bwMode="auto">
          <a:xfrm>
            <a:off x="6187205" y="5750522"/>
            <a:ext cx="13433" cy="10076"/>
          </a:xfrm>
          <a:custGeom>
            <a:avLst/>
            <a:gdLst>
              <a:gd name="T0" fmla="*/ 4 w 4"/>
              <a:gd name="T1" fmla="*/ 0 h 3"/>
              <a:gd name="T2" fmla="*/ 2 w 4"/>
              <a:gd name="T3" fmla="*/ 0 h 3"/>
              <a:gd name="T4" fmla="*/ 0 w 4"/>
              <a:gd name="T5" fmla="*/ 0 h 3"/>
              <a:gd name="T6" fmla="*/ 0 w 4"/>
              <a:gd name="T7" fmla="*/ 3 h 3"/>
              <a:gd name="T8" fmla="*/ 2 w 4"/>
              <a:gd name="T9" fmla="*/ 3 h 3"/>
              <a:gd name="T10" fmla="*/ 4 w 4"/>
              <a:gd name="T11" fmla="*/ 3 h 3"/>
              <a:gd name="T12" fmla="*/ 4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7" name="Freeform 1077"/>
          <p:cNvSpPr>
            <a:spLocks/>
          </p:cNvSpPr>
          <p:nvPr/>
        </p:nvSpPr>
        <p:spPr bwMode="auto">
          <a:xfrm>
            <a:off x="6606982" y="5727013"/>
            <a:ext cx="16792" cy="10076"/>
          </a:xfrm>
          <a:custGeom>
            <a:avLst/>
            <a:gdLst>
              <a:gd name="T0" fmla="*/ 5 w 5"/>
              <a:gd name="T1" fmla="*/ 0 h 3"/>
              <a:gd name="T2" fmla="*/ 0 w 5"/>
              <a:gd name="T3" fmla="*/ 0 h 3"/>
              <a:gd name="T4" fmla="*/ 0 w 5"/>
              <a:gd name="T5" fmla="*/ 3 h 3"/>
              <a:gd name="T6" fmla="*/ 0 w 5"/>
              <a:gd name="T7" fmla="*/ 3 h 3"/>
              <a:gd name="T8" fmla="*/ 5 w 5"/>
              <a:gd name="T9" fmla="*/ 3 h 3"/>
              <a:gd name="T10" fmla="*/ 5 w 5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rgbClr val="1219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8" name="Freeform 1078"/>
          <p:cNvSpPr>
            <a:spLocks/>
          </p:cNvSpPr>
          <p:nvPr/>
        </p:nvSpPr>
        <p:spPr bwMode="auto">
          <a:xfrm>
            <a:off x="6606982" y="5727013"/>
            <a:ext cx="16792" cy="10076"/>
          </a:xfrm>
          <a:custGeom>
            <a:avLst/>
            <a:gdLst>
              <a:gd name="T0" fmla="*/ 5 w 5"/>
              <a:gd name="T1" fmla="*/ 0 h 3"/>
              <a:gd name="T2" fmla="*/ 0 w 5"/>
              <a:gd name="T3" fmla="*/ 0 h 3"/>
              <a:gd name="T4" fmla="*/ 0 w 5"/>
              <a:gd name="T5" fmla="*/ 3 h 3"/>
              <a:gd name="T6" fmla="*/ 0 w 5"/>
              <a:gd name="T7" fmla="*/ 3 h 3"/>
              <a:gd name="T8" fmla="*/ 5 w 5"/>
              <a:gd name="T9" fmla="*/ 3 h 3"/>
              <a:gd name="T10" fmla="*/ 5 w 5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9" name="Freeform 1081"/>
          <p:cNvSpPr>
            <a:spLocks/>
          </p:cNvSpPr>
          <p:nvPr/>
        </p:nvSpPr>
        <p:spPr bwMode="auto">
          <a:xfrm>
            <a:off x="6187205" y="5727013"/>
            <a:ext cx="13433" cy="10076"/>
          </a:xfrm>
          <a:custGeom>
            <a:avLst/>
            <a:gdLst>
              <a:gd name="T0" fmla="*/ 4 w 4"/>
              <a:gd name="T1" fmla="*/ 0 h 3"/>
              <a:gd name="T2" fmla="*/ 2 w 4"/>
              <a:gd name="T3" fmla="*/ 3 h 3"/>
              <a:gd name="T4" fmla="*/ 0 w 4"/>
              <a:gd name="T5" fmla="*/ 3 h 3"/>
              <a:gd name="T6" fmla="*/ 0 w 4"/>
              <a:gd name="T7" fmla="*/ 3 h 3"/>
              <a:gd name="T8" fmla="*/ 2 w 4"/>
              <a:gd name="T9" fmla="*/ 3 h 3"/>
              <a:gd name="T10" fmla="*/ 4 w 4"/>
              <a:gd name="T11" fmla="*/ 3 h 3"/>
              <a:gd name="T12" fmla="*/ 4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  <a:close/>
              </a:path>
            </a:pathLst>
          </a:custGeom>
          <a:solidFill>
            <a:srgbClr val="470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2" name="Freeform 1082"/>
          <p:cNvSpPr>
            <a:spLocks/>
          </p:cNvSpPr>
          <p:nvPr/>
        </p:nvSpPr>
        <p:spPr bwMode="auto">
          <a:xfrm>
            <a:off x="6187205" y="5727013"/>
            <a:ext cx="13433" cy="10076"/>
          </a:xfrm>
          <a:custGeom>
            <a:avLst/>
            <a:gdLst>
              <a:gd name="T0" fmla="*/ 4 w 4"/>
              <a:gd name="T1" fmla="*/ 0 h 3"/>
              <a:gd name="T2" fmla="*/ 2 w 4"/>
              <a:gd name="T3" fmla="*/ 3 h 3"/>
              <a:gd name="T4" fmla="*/ 0 w 4"/>
              <a:gd name="T5" fmla="*/ 3 h 3"/>
              <a:gd name="T6" fmla="*/ 0 w 4"/>
              <a:gd name="T7" fmla="*/ 3 h 3"/>
              <a:gd name="T8" fmla="*/ 2 w 4"/>
              <a:gd name="T9" fmla="*/ 3 h 3"/>
              <a:gd name="T10" fmla="*/ 4 w 4"/>
              <a:gd name="T11" fmla="*/ 3 h 3"/>
              <a:gd name="T12" fmla="*/ 4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7" name="TextBox 576"/>
          <p:cNvSpPr txBox="1"/>
          <p:nvPr/>
        </p:nvSpPr>
        <p:spPr>
          <a:xfrm>
            <a:off x="5510408" y="38576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582" name="TextBox 581"/>
          <p:cNvSpPr txBox="1"/>
          <p:nvPr/>
        </p:nvSpPr>
        <p:spPr>
          <a:xfrm>
            <a:off x="5477586" y="56139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0</a:t>
            </a:r>
            <a:endParaRPr lang="en-CA" sz="1400" dirty="0"/>
          </a:p>
        </p:txBody>
      </p:sp>
      <p:sp>
        <p:nvSpPr>
          <p:cNvPr id="584" name="TextBox 583"/>
          <p:cNvSpPr txBox="1"/>
          <p:nvPr/>
        </p:nvSpPr>
        <p:spPr>
          <a:xfrm>
            <a:off x="5652120" y="57579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0</a:t>
            </a:r>
            <a:endParaRPr lang="en-CA" sz="1400" dirty="0"/>
          </a:p>
        </p:txBody>
      </p:sp>
      <p:sp>
        <p:nvSpPr>
          <p:cNvPr id="585" name="TextBox 584"/>
          <p:cNvSpPr txBox="1"/>
          <p:nvPr/>
        </p:nvSpPr>
        <p:spPr>
          <a:xfrm>
            <a:off x="6064942" y="57579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5</a:t>
            </a:r>
            <a:endParaRPr lang="en-CA" sz="1400" dirty="0"/>
          </a:p>
        </p:txBody>
      </p:sp>
      <p:sp>
        <p:nvSpPr>
          <p:cNvPr id="586" name="TextBox 585"/>
          <p:cNvSpPr txBox="1"/>
          <p:nvPr/>
        </p:nvSpPr>
        <p:spPr>
          <a:xfrm>
            <a:off x="6430828" y="57579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10</a:t>
            </a:r>
            <a:endParaRPr lang="en-CA" sz="1400" dirty="0"/>
          </a:p>
        </p:txBody>
      </p:sp>
      <p:sp>
        <p:nvSpPr>
          <p:cNvPr id="587" name="TextBox 586"/>
          <p:cNvSpPr txBox="1"/>
          <p:nvPr/>
        </p:nvSpPr>
        <p:spPr>
          <a:xfrm>
            <a:off x="6845036" y="57579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15</a:t>
            </a:r>
            <a:endParaRPr lang="en-CA" sz="1400" dirty="0"/>
          </a:p>
        </p:txBody>
      </p:sp>
      <p:sp>
        <p:nvSpPr>
          <p:cNvPr id="588" name="TextBox 587"/>
          <p:cNvSpPr txBox="1"/>
          <p:nvPr/>
        </p:nvSpPr>
        <p:spPr>
          <a:xfrm>
            <a:off x="7254784" y="57579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20</a:t>
            </a:r>
            <a:endParaRPr lang="en-CA" sz="1400" dirty="0"/>
          </a:p>
        </p:txBody>
      </p:sp>
      <p:sp>
        <p:nvSpPr>
          <p:cNvPr id="589" name="TextBox 588"/>
          <p:cNvSpPr txBox="1"/>
          <p:nvPr/>
        </p:nvSpPr>
        <p:spPr>
          <a:xfrm>
            <a:off x="7663884" y="575795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25</a:t>
            </a:r>
            <a:endParaRPr lang="en-CA" sz="1400" dirty="0"/>
          </a:p>
        </p:txBody>
      </p:sp>
      <p:sp>
        <p:nvSpPr>
          <p:cNvPr id="590" name="TextBox 589"/>
          <p:cNvSpPr txBox="1"/>
          <p:nvPr/>
        </p:nvSpPr>
        <p:spPr>
          <a:xfrm>
            <a:off x="5980940" y="5973981"/>
            <a:ext cx="1689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Revealing number</a:t>
            </a:r>
            <a:endParaRPr lang="en-CA" sz="1600" dirty="0"/>
          </a:p>
        </p:txBody>
      </p:sp>
      <p:sp>
        <p:nvSpPr>
          <p:cNvPr id="591" name="TextBox 590"/>
          <p:cNvSpPr txBox="1"/>
          <p:nvPr/>
        </p:nvSpPr>
        <p:spPr>
          <a:xfrm rot="16200000">
            <a:off x="4468070" y="4785570"/>
            <a:ext cx="1613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Information (bit)</a:t>
            </a:r>
            <a:endParaRPr lang="en-CA" sz="1600" dirty="0"/>
          </a:p>
        </p:txBody>
      </p:sp>
      <p:sp>
        <p:nvSpPr>
          <p:cNvPr id="592" name="TextBox 591"/>
          <p:cNvSpPr txBox="1"/>
          <p:nvPr/>
        </p:nvSpPr>
        <p:spPr>
          <a:xfrm>
            <a:off x="6156176" y="3714752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Information gain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93" name="TextBox 592"/>
          <p:cNvSpPr txBox="1"/>
          <p:nvPr/>
        </p:nvSpPr>
        <p:spPr>
          <a:xfrm>
            <a:off x="8028384" y="5214950"/>
            <a:ext cx="83766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dirty="0" smtClean="0">
                <a:solidFill>
                  <a:srgbClr val="0000FF"/>
                </a:solidFill>
              </a:rPr>
              <a:t>passive</a:t>
            </a:r>
          </a:p>
          <a:p>
            <a:pPr>
              <a:lnSpc>
                <a:spcPts val="1600"/>
              </a:lnSpc>
            </a:pPr>
            <a:r>
              <a:rPr lang="en-CA" sz="1600" dirty="0" smtClean="0">
                <a:solidFill>
                  <a:srgbClr val="0000FF"/>
                </a:solidFill>
              </a:rPr>
              <a:t>random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8028384" y="4000504"/>
            <a:ext cx="939681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dirty="0" smtClean="0"/>
              <a:t>noiseless</a:t>
            </a:r>
          </a:p>
          <a:p>
            <a:pPr>
              <a:lnSpc>
                <a:spcPts val="1600"/>
              </a:lnSpc>
            </a:pPr>
            <a:r>
              <a:rPr lang="en-CA" sz="1600" dirty="0" smtClean="0"/>
              <a:t>BAS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8028384" y="4714884"/>
            <a:ext cx="67800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dirty="0" smtClean="0">
                <a:solidFill>
                  <a:srgbClr val="FF0000"/>
                </a:solidFill>
              </a:rPr>
              <a:t>active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8028384" y="4500570"/>
            <a:ext cx="508088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dirty="0" smtClean="0">
                <a:solidFill>
                  <a:srgbClr val="00B050"/>
                </a:solidFill>
              </a:rPr>
              <a:t>BAS</a:t>
            </a:r>
          </a:p>
        </p:txBody>
      </p:sp>
      <p:grpSp>
        <p:nvGrpSpPr>
          <p:cNvPr id="597" name="Group 596"/>
          <p:cNvGrpSpPr/>
          <p:nvPr/>
        </p:nvGrpSpPr>
        <p:grpSpPr>
          <a:xfrm>
            <a:off x="5773139" y="3996787"/>
            <a:ext cx="2077575" cy="1780361"/>
            <a:chOff x="4935018" y="1643050"/>
            <a:chExt cx="2077575" cy="1780361"/>
          </a:xfrm>
        </p:grpSpPr>
        <p:sp>
          <p:nvSpPr>
            <p:cNvPr id="598" name="Rectangle 678"/>
            <p:cNvSpPr>
              <a:spLocks noChangeArrowheads="1"/>
            </p:cNvSpPr>
            <p:nvPr/>
          </p:nvSpPr>
          <p:spPr bwMode="auto">
            <a:xfrm>
              <a:off x="4935018" y="1648878"/>
              <a:ext cx="14569" cy="17687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9" name="Freeform 679"/>
            <p:cNvSpPr>
              <a:spLocks/>
            </p:cNvSpPr>
            <p:nvPr/>
          </p:nvSpPr>
          <p:spPr bwMode="auto">
            <a:xfrm>
              <a:off x="4935018" y="1648878"/>
              <a:ext cx="14569" cy="1768705"/>
            </a:xfrm>
            <a:custGeom>
              <a:avLst/>
              <a:gdLst/>
              <a:ahLst/>
              <a:cxnLst>
                <a:cxn ang="0">
                  <a:pos x="5" y="60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607"/>
                </a:cxn>
              </a:cxnLst>
              <a:rect l="0" t="0" r="r" b="b"/>
              <a:pathLst>
                <a:path w="5" h="607">
                  <a:moveTo>
                    <a:pt x="5" y="60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60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0" name="Rectangle 694"/>
            <p:cNvSpPr>
              <a:spLocks noChangeArrowheads="1"/>
            </p:cNvSpPr>
            <p:nvPr/>
          </p:nvSpPr>
          <p:spPr bwMode="auto">
            <a:xfrm>
              <a:off x="4943759" y="3056266"/>
              <a:ext cx="20397" cy="145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Freeform 695"/>
            <p:cNvSpPr>
              <a:spLocks/>
            </p:cNvSpPr>
            <p:nvPr/>
          </p:nvSpPr>
          <p:spPr bwMode="auto">
            <a:xfrm>
              <a:off x="4943759" y="3056266"/>
              <a:ext cx="20397" cy="145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Rectangle 696"/>
            <p:cNvSpPr>
              <a:spLocks noChangeArrowheads="1"/>
            </p:cNvSpPr>
            <p:nvPr/>
          </p:nvSpPr>
          <p:spPr bwMode="auto">
            <a:xfrm>
              <a:off x="4943759" y="2706604"/>
              <a:ext cx="20397" cy="145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Freeform 697"/>
            <p:cNvSpPr>
              <a:spLocks/>
            </p:cNvSpPr>
            <p:nvPr/>
          </p:nvSpPr>
          <p:spPr bwMode="auto">
            <a:xfrm>
              <a:off x="4943759" y="2706604"/>
              <a:ext cx="20397" cy="145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Rectangle 698"/>
            <p:cNvSpPr>
              <a:spLocks noChangeArrowheads="1"/>
            </p:cNvSpPr>
            <p:nvPr/>
          </p:nvSpPr>
          <p:spPr bwMode="auto">
            <a:xfrm>
              <a:off x="4943759" y="2351115"/>
              <a:ext cx="20397" cy="145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Freeform 699"/>
            <p:cNvSpPr>
              <a:spLocks/>
            </p:cNvSpPr>
            <p:nvPr/>
          </p:nvSpPr>
          <p:spPr bwMode="auto">
            <a:xfrm>
              <a:off x="4943759" y="2351115"/>
              <a:ext cx="20397" cy="145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Rectangle 700"/>
            <p:cNvSpPr>
              <a:spLocks noChangeArrowheads="1"/>
            </p:cNvSpPr>
            <p:nvPr/>
          </p:nvSpPr>
          <p:spPr bwMode="auto">
            <a:xfrm>
              <a:off x="4943759" y="1998539"/>
              <a:ext cx="20397" cy="1165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Freeform 701"/>
            <p:cNvSpPr>
              <a:spLocks/>
            </p:cNvSpPr>
            <p:nvPr/>
          </p:nvSpPr>
          <p:spPr bwMode="auto">
            <a:xfrm>
              <a:off x="4943759" y="1998539"/>
              <a:ext cx="20397" cy="1165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Rectangle 702"/>
            <p:cNvSpPr>
              <a:spLocks noChangeArrowheads="1"/>
            </p:cNvSpPr>
            <p:nvPr/>
          </p:nvSpPr>
          <p:spPr bwMode="auto">
            <a:xfrm>
              <a:off x="4943759" y="1643050"/>
              <a:ext cx="20397" cy="145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9" name="Freeform 703"/>
            <p:cNvSpPr>
              <a:spLocks/>
            </p:cNvSpPr>
            <p:nvPr/>
          </p:nvSpPr>
          <p:spPr bwMode="auto">
            <a:xfrm>
              <a:off x="4943759" y="1643050"/>
              <a:ext cx="20397" cy="145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704"/>
            <p:cNvSpPr>
              <a:spLocks/>
            </p:cNvSpPr>
            <p:nvPr/>
          </p:nvSpPr>
          <p:spPr bwMode="auto">
            <a:xfrm>
              <a:off x="5034089" y="1794570"/>
              <a:ext cx="1972676" cy="1617185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48" y="5"/>
                </a:cxn>
                <a:cxn ang="0">
                  <a:pos x="622" y="15"/>
                </a:cxn>
                <a:cxn ang="0">
                  <a:pos x="594" y="27"/>
                </a:cxn>
                <a:cxn ang="0">
                  <a:pos x="565" y="36"/>
                </a:cxn>
                <a:cxn ang="0">
                  <a:pos x="536" y="58"/>
                </a:cxn>
                <a:cxn ang="0">
                  <a:pos x="508" y="70"/>
                </a:cxn>
                <a:cxn ang="0">
                  <a:pos x="479" y="84"/>
                </a:cxn>
                <a:cxn ang="0">
                  <a:pos x="450" y="94"/>
                </a:cxn>
                <a:cxn ang="0">
                  <a:pos x="422" y="108"/>
                </a:cxn>
                <a:cxn ang="0">
                  <a:pos x="393" y="127"/>
                </a:cxn>
                <a:cxn ang="0">
                  <a:pos x="365" y="144"/>
                </a:cxn>
                <a:cxn ang="0">
                  <a:pos x="338" y="160"/>
                </a:cxn>
                <a:cxn ang="0">
                  <a:pos x="310" y="182"/>
                </a:cxn>
                <a:cxn ang="0">
                  <a:pos x="281" y="206"/>
                </a:cxn>
                <a:cxn ang="0">
                  <a:pos x="253" y="242"/>
                </a:cxn>
                <a:cxn ang="0">
                  <a:pos x="224" y="268"/>
                </a:cxn>
                <a:cxn ang="0">
                  <a:pos x="195" y="297"/>
                </a:cxn>
                <a:cxn ang="0">
                  <a:pos x="167" y="325"/>
                </a:cxn>
                <a:cxn ang="0">
                  <a:pos x="138" y="366"/>
                </a:cxn>
                <a:cxn ang="0">
                  <a:pos x="109" y="409"/>
                </a:cxn>
                <a:cxn ang="0">
                  <a:pos x="81" y="457"/>
                </a:cxn>
                <a:cxn ang="0">
                  <a:pos x="52" y="504"/>
                </a:cxn>
                <a:cxn ang="0">
                  <a:pos x="26" y="543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26" y="543"/>
                </a:cxn>
                <a:cxn ang="0">
                  <a:pos x="52" y="512"/>
                </a:cxn>
                <a:cxn ang="0">
                  <a:pos x="81" y="466"/>
                </a:cxn>
                <a:cxn ang="0">
                  <a:pos x="109" y="423"/>
                </a:cxn>
                <a:cxn ang="0">
                  <a:pos x="138" y="383"/>
                </a:cxn>
                <a:cxn ang="0">
                  <a:pos x="167" y="344"/>
                </a:cxn>
                <a:cxn ang="0">
                  <a:pos x="195" y="316"/>
                </a:cxn>
                <a:cxn ang="0">
                  <a:pos x="224" y="285"/>
                </a:cxn>
                <a:cxn ang="0">
                  <a:pos x="253" y="261"/>
                </a:cxn>
                <a:cxn ang="0">
                  <a:pos x="281" y="227"/>
                </a:cxn>
                <a:cxn ang="0">
                  <a:pos x="310" y="203"/>
                </a:cxn>
                <a:cxn ang="0">
                  <a:pos x="338" y="182"/>
                </a:cxn>
                <a:cxn ang="0">
                  <a:pos x="365" y="165"/>
                </a:cxn>
                <a:cxn ang="0">
                  <a:pos x="393" y="149"/>
                </a:cxn>
                <a:cxn ang="0">
                  <a:pos x="422" y="132"/>
                </a:cxn>
                <a:cxn ang="0">
                  <a:pos x="450" y="117"/>
                </a:cxn>
                <a:cxn ang="0">
                  <a:pos x="479" y="108"/>
                </a:cxn>
                <a:cxn ang="0">
                  <a:pos x="508" y="91"/>
                </a:cxn>
                <a:cxn ang="0">
                  <a:pos x="536" y="79"/>
                </a:cxn>
                <a:cxn ang="0">
                  <a:pos x="565" y="63"/>
                </a:cxn>
                <a:cxn ang="0">
                  <a:pos x="594" y="53"/>
                </a:cxn>
                <a:cxn ang="0">
                  <a:pos x="622" y="41"/>
                </a:cxn>
                <a:cxn ang="0">
                  <a:pos x="648" y="31"/>
                </a:cxn>
                <a:cxn ang="0">
                  <a:pos x="677" y="24"/>
                </a:cxn>
                <a:cxn ang="0">
                  <a:pos x="677" y="0"/>
                </a:cxn>
              </a:cxnLst>
              <a:rect l="0" t="0" r="r" b="b"/>
              <a:pathLst>
                <a:path w="677" h="555">
                  <a:moveTo>
                    <a:pt x="677" y="0"/>
                  </a:moveTo>
                  <a:lnTo>
                    <a:pt x="648" y="5"/>
                  </a:lnTo>
                  <a:lnTo>
                    <a:pt x="622" y="15"/>
                  </a:lnTo>
                  <a:lnTo>
                    <a:pt x="594" y="27"/>
                  </a:lnTo>
                  <a:lnTo>
                    <a:pt x="565" y="36"/>
                  </a:lnTo>
                  <a:lnTo>
                    <a:pt x="536" y="58"/>
                  </a:lnTo>
                  <a:lnTo>
                    <a:pt x="508" y="70"/>
                  </a:lnTo>
                  <a:lnTo>
                    <a:pt x="479" y="84"/>
                  </a:lnTo>
                  <a:lnTo>
                    <a:pt x="450" y="94"/>
                  </a:lnTo>
                  <a:lnTo>
                    <a:pt x="422" y="108"/>
                  </a:lnTo>
                  <a:lnTo>
                    <a:pt x="393" y="127"/>
                  </a:lnTo>
                  <a:lnTo>
                    <a:pt x="365" y="144"/>
                  </a:lnTo>
                  <a:lnTo>
                    <a:pt x="338" y="160"/>
                  </a:lnTo>
                  <a:lnTo>
                    <a:pt x="310" y="182"/>
                  </a:lnTo>
                  <a:lnTo>
                    <a:pt x="281" y="206"/>
                  </a:lnTo>
                  <a:lnTo>
                    <a:pt x="253" y="242"/>
                  </a:lnTo>
                  <a:lnTo>
                    <a:pt x="224" y="268"/>
                  </a:lnTo>
                  <a:lnTo>
                    <a:pt x="195" y="297"/>
                  </a:lnTo>
                  <a:lnTo>
                    <a:pt x="167" y="325"/>
                  </a:lnTo>
                  <a:lnTo>
                    <a:pt x="138" y="366"/>
                  </a:lnTo>
                  <a:lnTo>
                    <a:pt x="109" y="409"/>
                  </a:lnTo>
                  <a:lnTo>
                    <a:pt x="81" y="457"/>
                  </a:lnTo>
                  <a:lnTo>
                    <a:pt x="52" y="504"/>
                  </a:lnTo>
                  <a:lnTo>
                    <a:pt x="26" y="543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26" y="543"/>
                  </a:lnTo>
                  <a:lnTo>
                    <a:pt x="52" y="512"/>
                  </a:lnTo>
                  <a:lnTo>
                    <a:pt x="81" y="466"/>
                  </a:lnTo>
                  <a:lnTo>
                    <a:pt x="109" y="423"/>
                  </a:lnTo>
                  <a:lnTo>
                    <a:pt x="138" y="383"/>
                  </a:lnTo>
                  <a:lnTo>
                    <a:pt x="167" y="344"/>
                  </a:lnTo>
                  <a:lnTo>
                    <a:pt x="195" y="316"/>
                  </a:lnTo>
                  <a:lnTo>
                    <a:pt x="224" y="285"/>
                  </a:lnTo>
                  <a:lnTo>
                    <a:pt x="253" y="261"/>
                  </a:lnTo>
                  <a:lnTo>
                    <a:pt x="281" y="227"/>
                  </a:lnTo>
                  <a:lnTo>
                    <a:pt x="310" y="203"/>
                  </a:lnTo>
                  <a:lnTo>
                    <a:pt x="338" y="182"/>
                  </a:lnTo>
                  <a:lnTo>
                    <a:pt x="365" y="165"/>
                  </a:lnTo>
                  <a:lnTo>
                    <a:pt x="393" y="149"/>
                  </a:lnTo>
                  <a:lnTo>
                    <a:pt x="422" y="132"/>
                  </a:lnTo>
                  <a:lnTo>
                    <a:pt x="450" y="117"/>
                  </a:lnTo>
                  <a:lnTo>
                    <a:pt x="479" y="108"/>
                  </a:lnTo>
                  <a:lnTo>
                    <a:pt x="508" y="91"/>
                  </a:lnTo>
                  <a:lnTo>
                    <a:pt x="536" y="79"/>
                  </a:lnTo>
                  <a:lnTo>
                    <a:pt x="565" y="63"/>
                  </a:lnTo>
                  <a:lnTo>
                    <a:pt x="594" y="53"/>
                  </a:lnTo>
                  <a:lnTo>
                    <a:pt x="622" y="41"/>
                  </a:lnTo>
                  <a:lnTo>
                    <a:pt x="648" y="31"/>
                  </a:lnTo>
                  <a:lnTo>
                    <a:pt x="677" y="2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CBD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705"/>
            <p:cNvSpPr>
              <a:spLocks/>
            </p:cNvSpPr>
            <p:nvPr/>
          </p:nvSpPr>
          <p:spPr bwMode="auto">
            <a:xfrm>
              <a:off x="5034089" y="1794570"/>
              <a:ext cx="1972676" cy="1617185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48" y="5"/>
                </a:cxn>
                <a:cxn ang="0">
                  <a:pos x="622" y="15"/>
                </a:cxn>
                <a:cxn ang="0">
                  <a:pos x="594" y="27"/>
                </a:cxn>
                <a:cxn ang="0">
                  <a:pos x="565" y="36"/>
                </a:cxn>
                <a:cxn ang="0">
                  <a:pos x="536" y="58"/>
                </a:cxn>
                <a:cxn ang="0">
                  <a:pos x="508" y="70"/>
                </a:cxn>
                <a:cxn ang="0">
                  <a:pos x="479" y="84"/>
                </a:cxn>
                <a:cxn ang="0">
                  <a:pos x="450" y="94"/>
                </a:cxn>
                <a:cxn ang="0">
                  <a:pos x="422" y="108"/>
                </a:cxn>
                <a:cxn ang="0">
                  <a:pos x="393" y="127"/>
                </a:cxn>
                <a:cxn ang="0">
                  <a:pos x="365" y="144"/>
                </a:cxn>
                <a:cxn ang="0">
                  <a:pos x="338" y="160"/>
                </a:cxn>
                <a:cxn ang="0">
                  <a:pos x="310" y="182"/>
                </a:cxn>
                <a:cxn ang="0">
                  <a:pos x="281" y="206"/>
                </a:cxn>
                <a:cxn ang="0">
                  <a:pos x="253" y="242"/>
                </a:cxn>
                <a:cxn ang="0">
                  <a:pos x="224" y="268"/>
                </a:cxn>
                <a:cxn ang="0">
                  <a:pos x="195" y="297"/>
                </a:cxn>
                <a:cxn ang="0">
                  <a:pos x="167" y="325"/>
                </a:cxn>
                <a:cxn ang="0">
                  <a:pos x="138" y="366"/>
                </a:cxn>
                <a:cxn ang="0">
                  <a:pos x="109" y="409"/>
                </a:cxn>
                <a:cxn ang="0">
                  <a:pos x="81" y="457"/>
                </a:cxn>
                <a:cxn ang="0">
                  <a:pos x="52" y="504"/>
                </a:cxn>
                <a:cxn ang="0">
                  <a:pos x="26" y="543"/>
                </a:cxn>
                <a:cxn ang="0">
                  <a:pos x="0" y="555"/>
                </a:cxn>
                <a:cxn ang="0">
                  <a:pos x="0" y="555"/>
                </a:cxn>
                <a:cxn ang="0">
                  <a:pos x="26" y="543"/>
                </a:cxn>
                <a:cxn ang="0">
                  <a:pos x="52" y="512"/>
                </a:cxn>
                <a:cxn ang="0">
                  <a:pos x="81" y="466"/>
                </a:cxn>
                <a:cxn ang="0">
                  <a:pos x="109" y="423"/>
                </a:cxn>
                <a:cxn ang="0">
                  <a:pos x="138" y="383"/>
                </a:cxn>
                <a:cxn ang="0">
                  <a:pos x="167" y="344"/>
                </a:cxn>
                <a:cxn ang="0">
                  <a:pos x="195" y="316"/>
                </a:cxn>
                <a:cxn ang="0">
                  <a:pos x="224" y="285"/>
                </a:cxn>
                <a:cxn ang="0">
                  <a:pos x="253" y="261"/>
                </a:cxn>
                <a:cxn ang="0">
                  <a:pos x="281" y="227"/>
                </a:cxn>
                <a:cxn ang="0">
                  <a:pos x="310" y="203"/>
                </a:cxn>
                <a:cxn ang="0">
                  <a:pos x="338" y="182"/>
                </a:cxn>
                <a:cxn ang="0">
                  <a:pos x="365" y="165"/>
                </a:cxn>
                <a:cxn ang="0">
                  <a:pos x="393" y="149"/>
                </a:cxn>
                <a:cxn ang="0">
                  <a:pos x="422" y="132"/>
                </a:cxn>
                <a:cxn ang="0">
                  <a:pos x="450" y="117"/>
                </a:cxn>
                <a:cxn ang="0">
                  <a:pos x="479" y="108"/>
                </a:cxn>
                <a:cxn ang="0">
                  <a:pos x="508" y="91"/>
                </a:cxn>
                <a:cxn ang="0">
                  <a:pos x="536" y="79"/>
                </a:cxn>
                <a:cxn ang="0">
                  <a:pos x="565" y="63"/>
                </a:cxn>
                <a:cxn ang="0">
                  <a:pos x="594" y="53"/>
                </a:cxn>
                <a:cxn ang="0">
                  <a:pos x="622" y="41"/>
                </a:cxn>
                <a:cxn ang="0">
                  <a:pos x="648" y="31"/>
                </a:cxn>
                <a:cxn ang="0">
                  <a:pos x="677" y="24"/>
                </a:cxn>
                <a:cxn ang="0">
                  <a:pos x="677" y="0"/>
                </a:cxn>
              </a:cxnLst>
              <a:rect l="0" t="0" r="r" b="b"/>
              <a:pathLst>
                <a:path w="677" h="555">
                  <a:moveTo>
                    <a:pt x="677" y="0"/>
                  </a:moveTo>
                  <a:lnTo>
                    <a:pt x="648" y="5"/>
                  </a:lnTo>
                  <a:lnTo>
                    <a:pt x="622" y="15"/>
                  </a:lnTo>
                  <a:lnTo>
                    <a:pt x="594" y="27"/>
                  </a:lnTo>
                  <a:lnTo>
                    <a:pt x="565" y="36"/>
                  </a:lnTo>
                  <a:lnTo>
                    <a:pt x="536" y="58"/>
                  </a:lnTo>
                  <a:lnTo>
                    <a:pt x="508" y="70"/>
                  </a:lnTo>
                  <a:lnTo>
                    <a:pt x="479" y="84"/>
                  </a:lnTo>
                  <a:lnTo>
                    <a:pt x="450" y="94"/>
                  </a:lnTo>
                  <a:lnTo>
                    <a:pt x="422" y="108"/>
                  </a:lnTo>
                  <a:lnTo>
                    <a:pt x="393" y="127"/>
                  </a:lnTo>
                  <a:lnTo>
                    <a:pt x="365" y="144"/>
                  </a:lnTo>
                  <a:lnTo>
                    <a:pt x="338" y="160"/>
                  </a:lnTo>
                  <a:lnTo>
                    <a:pt x="310" y="182"/>
                  </a:lnTo>
                  <a:lnTo>
                    <a:pt x="281" y="206"/>
                  </a:lnTo>
                  <a:lnTo>
                    <a:pt x="253" y="242"/>
                  </a:lnTo>
                  <a:lnTo>
                    <a:pt x="224" y="268"/>
                  </a:lnTo>
                  <a:lnTo>
                    <a:pt x="195" y="297"/>
                  </a:lnTo>
                  <a:lnTo>
                    <a:pt x="167" y="325"/>
                  </a:lnTo>
                  <a:lnTo>
                    <a:pt x="138" y="366"/>
                  </a:lnTo>
                  <a:lnTo>
                    <a:pt x="109" y="409"/>
                  </a:lnTo>
                  <a:lnTo>
                    <a:pt x="81" y="457"/>
                  </a:lnTo>
                  <a:lnTo>
                    <a:pt x="52" y="504"/>
                  </a:lnTo>
                  <a:lnTo>
                    <a:pt x="26" y="543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26" y="543"/>
                  </a:lnTo>
                  <a:lnTo>
                    <a:pt x="52" y="512"/>
                  </a:lnTo>
                  <a:lnTo>
                    <a:pt x="81" y="466"/>
                  </a:lnTo>
                  <a:lnTo>
                    <a:pt x="109" y="423"/>
                  </a:lnTo>
                  <a:lnTo>
                    <a:pt x="138" y="383"/>
                  </a:lnTo>
                  <a:lnTo>
                    <a:pt x="167" y="344"/>
                  </a:lnTo>
                  <a:lnTo>
                    <a:pt x="195" y="316"/>
                  </a:lnTo>
                  <a:lnTo>
                    <a:pt x="224" y="285"/>
                  </a:lnTo>
                  <a:lnTo>
                    <a:pt x="253" y="261"/>
                  </a:lnTo>
                  <a:lnTo>
                    <a:pt x="281" y="227"/>
                  </a:lnTo>
                  <a:lnTo>
                    <a:pt x="310" y="203"/>
                  </a:lnTo>
                  <a:lnTo>
                    <a:pt x="338" y="182"/>
                  </a:lnTo>
                  <a:lnTo>
                    <a:pt x="365" y="165"/>
                  </a:lnTo>
                  <a:lnTo>
                    <a:pt x="393" y="149"/>
                  </a:lnTo>
                  <a:lnTo>
                    <a:pt x="422" y="132"/>
                  </a:lnTo>
                  <a:lnTo>
                    <a:pt x="450" y="117"/>
                  </a:lnTo>
                  <a:lnTo>
                    <a:pt x="479" y="108"/>
                  </a:lnTo>
                  <a:lnTo>
                    <a:pt x="508" y="91"/>
                  </a:lnTo>
                  <a:lnTo>
                    <a:pt x="536" y="79"/>
                  </a:lnTo>
                  <a:lnTo>
                    <a:pt x="565" y="63"/>
                  </a:lnTo>
                  <a:lnTo>
                    <a:pt x="594" y="53"/>
                  </a:lnTo>
                  <a:lnTo>
                    <a:pt x="622" y="41"/>
                  </a:lnTo>
                  <a:lnTo>
                    <a:pt x="648" y="31"/>
                  </a:lnTo>
                  <a:lnTo>
                    <a:pt x="677" y="24"/>
                  </a:lnTo>
                  <a:lnTo>
                    <a:pt x="67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2" name="Freeform 708"/>
            <p:cNvSpPr>
              <a:spLocks noEditPoints="1"/>
            </p:cNvSpPr>
            <p:nvPr/>
          </p:nvSpPr>
          <p:spPr bwMode="auto">
            <a:xfrm>
              <a:off x="5109849" y="3132026"/>
              <a:ext cx="1896916" cy="279729"/>
            </a:xfrm>
            <a:custGeom>
              <a:avLst/>
              <a:gdLst/>
              <a:ahLst/>
              <a:cxnLst>
                <a:cxn ang="0">
                  <a:pos x="83" y="93"/>
                </a:cxn>
                <a:cxn ang="0">
                  <a:pos x="55" y="93"/>
                </a:cxn>
                <a:cxn ang="0">
                  <a:pos x="26" y="96"/>
                </a:cxn>
                <a:cxn ang="0">
                  <a:pos x="0" y="96"/>
                </a:cxn>
                <a:cxn ang="0">
                  <a:pos x="26" y="96"/>
                </a:cxn>
                <a:cxn ang="0">
                  <a:pos x="55" y="96"/>
                </a:cxn>
                <a:cxn ang="0">
                  <a:pos x="83" y="96"/>
                </a:cxn>
                <a:cxn ang="0">
                  <a:pos x="83" y="93"/>
                </a:cxn>
                <a:cxn ang="0">
                  <a:pos x="651" y="0"/>
                </a:cxn>
                <a:cxn ang="0">
                  <a:pos x="622" y="7"/>
                </a:cxn>
                <a:cxn ang="0">
                  <a:pos x="596" y="17"/>
                </a:cxn>
                <a:cxn ang="0">
                  <a:pos x="568" y="22"/>
                </a:cxn>
                <a:cxn ang="0">
                  <a:pos x="539" y="29"/>
                </a:cxn>
                <a:cxn ang="0">
                  <a:pos x="510" y="33"/>
                </a:cxn>
                <a:cxn ang="0">
                  <a:pos x="482" y="38"/>
                </a:cxn>
                <a:cxn ang="0">
                  <a:pos x="453" y="45"/>
                </a:cxn>
                <a:cxn ang="0">
                  <a:pos x="424" y="53"/>
                </a:cxn>
                <a:cxn ang="0">
                  <a:pos x="396" y="57"/>
                </a:cxn>
                <a:cxn ang="0">
                  <a:pos x="367" y="64"/>
                </a:cxn>
                <a:cxn ang="0">
                  <a:pos x="339" y="67"/>
                </a:cxn>
                <a:cxn ang="0">
                  <a:pos x="312" y="69"/>
                </a:cxn>
                <a:cxn ang="0">
                  <a:pos x="284" y="72"/>
                </a:cxn>
                <a:cxn ang="0">
                  <a:pos x="255" y="74"/>
                </a:cxn>
                <a:cxn ang="0">
                  <a:pos x="227" y="79"/>
                </a:cxn>
                <a:cxn ang="0">
                  <a:pos x="198" y="81"/>
                </a:cxn>
                <a:cxn ang="0">
                  <a:pos x="169" y="84"/>
                </a:cxn>
                <a:cxn ang="0">
                  <a:pos x="141" y="88"/>
                </a:cxn>
                <a:cxn ang="0">
                  <a:pos x="112" y="91"/>
                </a:cxn>
                <a:cxn ang="0">
                  <a:pos x="88" y="93"/>
                </a:cxn>
                <a:cxn ang="0">
                  <a:pos x="88" y="93"/>
                </a:cxn>
                <a:cxn ang="0">
                  <a:pos x="112" y="93"/>
                </a:cxn>
                <a:cxn ang="0">
                  <a:pos x="141" y="91"/>
                </a:cxn>
                <a:cxn ang="0">
                  <a:pos x="169" y="88"/>
                </a:cxn>
                <a:cxn ang="0">
                  <a:pos x="198" y="86"/>
                </a:cxn>
                <a:cxn ang="0">
                  <a:pos x="227" y="84"/>
                </a:cxn>
                <a:cxn ang="0">
                  <a:pos x="255" y="81"/>
                </a:cxn>
                <a:cxn ang="0">
                  <a:pos x="284" y="79"/>
                </a:cxn>
                <a:cxn ang="0">
                  <a:pos x="312" y="76"/>
                </a:cxn>
                <a:cxn ang="0">
                  <a:pos x="339" y="74"/>
                </a:cxn>
                <a:cxn ang="0">
                  <a:pos x="367" y="69"/>
                </a:cxn>
                <a:cxn ang="0">
                  <a:pos x="396" y="67"/>
                </a:cxn>
                <a:cxn ang="0">
                  <a:pos x="424" y="62"/>
                </a:cxn>
                <a:cxn ang="0">
                  <a:pos x="453" y="57"/>
                </a:cxn>
                <a:cxn ang="0">
                  <a:pos x="482" y="50"/>
                </a:cxn>
                <a:cxn ang="0">
                  <a:pos x="510" y="48"/>
                </a:cxn>
                <a:cxn ang="0">
                  <a:pos x="539" y="45"/>
                </a:cxn>
                <a:cxn ang="0">
                  <a:pos x="568" y="41"/>
                </a:cxn>
                <a:cxn ang="0">
                  <a:pos x="596" y="33"/>
                </a:cxn>
                <a:cxn ang="0">
                  <a:pos x="622" y="29"/>
                </a:cxn>
                <a:cxn ang="0">
                  <a:pos x="651" y="22"/>
                </a:cxn>
                <a:cxn ang="0">
                  <a:pos x="651" y="0"/>
                </a:cxn>
              </a:cxnLst>
              <a:rect l="0" t="0" r="r" b="b"/>
              <a:pathLst>
                <a:path w="651" h="96">
                  <a:moveTo>
                    <a:pt x="83" y="93"/>
                  </a:moveTo>
                  <a:lnTo>
                    <a:pt x="55" y="93"/>
                  </a:lnTo>
                  <a:lnTo>
                    <a:pt x="26" y="96"/>
                  </a:lnTo>
                  <a:lnTo>
                    <a:pt x="0" y="96"/>
                  </a:lnTo>
                  <a:lnTo>
                    <a:pt x="26" y="96"/>
                  </a:lnTo>
                  <a:lnTo>
                    <a:pt x="55" y="96"/>
                  </a:lnTo>
                  <a:lnTo>
                    <a:pt x="83" y="96"/>
                  </a:lnTo>
                  <a:lnTo>
                    <a:pt x="83" y="93"/>
                  </a:lnTo>
                  <a:close/>
                  <a:moveTo>
                    <a:pt x="651" y="0"/>
                  </a:moveTo>
                  <a:lnTo>
                    <a:pt x="622" y="7"/>
                  </a:lnTo>
                  <a:lnTo>
                    <a:pt x="596" y="17"/>
                  </a:lnTo>
                  <a:lnTo>
                    <a:pt x="568" y="22"/>
                  </a:lnTo>
                  <a:lnTo>
                    <a:pt x="539" y="29"/>
                  </a:lnTo>
                  <a:lnTo>
                    <a:pt x="510" y="33"/>
                  </a:lnTo>
                  <a:lnTo>
                    <a:pt x="482" y="38"/>
                  </a:lnTo>
                  <a:lnTo>
                    <a:pt x="453" y="45"/>
                  </a:lnTo>
                  <a:lnTo>
                    <a:pt x="424" y="53"/>
                  </a:lnTo>
                  <a:lnTo>
                    <a:pt x="396" y="57"/>
                  </a:lnTo>
                  <a:lnTo>
                    <a:pt x="367" y="64"/>
                  </a:lnTo>
                  <a:lnTo>
                    <a:pt x="339" y="67"/>
                  </a:lnTo>
                  <a:lnTo>
                    <a:pt x="312" y="69"/>
                  </a:lnTo>
                  <a:lnTo>
                    <a:pt x="284" y="72"/>
                  </a:lnTo>
                  <a:lnTo>
                    <a:pt x="255" y="74"/>
                  </a:lnTo>
                  <a:lnTo>
                    <a:pt x="227" y="79"/>
                  </a:lnTo>
                  <a:lnTo>
                    <a:pt x="198" y="81"/>
                  </a:lnTo>
                  <a:lnTo>
                    <a:pt x="169" y="84"/>
                  </a:lnTo>
                  <a:lnTo>
                    <a:pt x="141" y="88"/>
                  </a:lnTo>
                  <a:lnTo>
                    <a:pt x="112" y="91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112" y="93"/>
                  </a:lnTo>
                  <a:lnTo>
                    <a:pt x="141" y="91"/>
                  </a:lnTo>
                  <a:lnTo>
                    <a:pt x="169" y="88"/>
                  </a:lnTo>
                  <a:lnTo>
                    <a:pt x="198" y="86"/>
                  </a:lnTo>
                  <a:lnTo>
                    <a:pt x="227" y="84"/>
                  </a:lnTo>
                  <a:lnTo>
                    <a:pt x="255" y="81"/>
                  </a:lnTo>
                  <a:lnTo>
                    <a:pt x="284" y="79"/>
                  </a:lnTo>
                  <a:lnTo>
                    <a:pt x="312" y="76"/>
                  </a:lnTo>
                  <a:lnTo>
                    <a:pt x="339" y="74"/>
                  </a:lnTo>
                  <a:lnTo>
                    <a:pt x="367" y="69"/>
                  </a:lnTo>
                  <a:lnTo>
                    <a:pt x="396" y="67"/>
                  </a:lnTo>
                  <a:lnTo>
                    <a:pt x="424" y="62"/>
                  </a:lnTo>
                  <a:lnTo>
                    <a:pt x="453" y="57"/>
                  </a:lnTo>
                  <a:lnTo>
                    <a:pt x="482" y="50"/>
                  </a:lnTo>
                  <a:lnTo>
                    <a:pt x="510" y="48"/>
                  </a:lnTo>
                  <a:lnTo>
                    <a:pt x="539" y="45"/>
                  </a:lnTo>
                  <a:lnTo>
                    <a:pt x="568" y="41"/>
                  </a:lnTo>
                  <a:lnTo>
                    <a:pt x="596" y="33"/>
                  </a:lnTo>
                  <a:lnTo>
                    <a:pt x="622" y="29"/>
                  </a:lnTo>
                  <a:lnTo>
                    <a:pt x="651" y="22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B7BA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3" name="Freeform 709"/>
            <p:cNvSpPr>
              <a:spLocks noEditPoints="1"/>
            </p:cNvSpPr>
            <p:nvPr/>
          </p:nvSpPr>
          <p:spPr bwMode="auto">
            <a:xfrm>
              <a:off x="5109849" y="3132026"/>
              <a:ext cx="1896916" cy="279729"/>
            </a:xfrm>
            <a:custGeom>
              <a:avLst/>
              <a:gdLst/>
              <a:ahLst/>
              <a:cxnLst>
                <a:cxn ang="0">
                  <a:pos x="83" y="93"/>
                </a:cxn>
                <a:cxn ang="0">
                  <a:pos x="55" y="93"/>
                </a:cxn>
                <a:cxn ang="0">
                  <a:pos x="26" y="96"/>
                </a:cxn>
                <a:cxn ang="0">
                  <a:pos x="0" y="96"/>
                </a:cxn>
                <a:cxn ang="0">
                  <a:pos x="26" y="96"/>
                </a:cxn>
                <a:cxn ang="0">
                  <a:pos x="55" y="96"/>
                </a:cxn>
                <a:cxn ang="0">
                  <a:pos x="83" y="96"/>
                </a:cxn>
                <a:cxn ang="0">
                  <a:pos x="83" y="93"/>
                </a:cxn>
                <a:cxn ang="0">
                  <a:pos x="651" y="0"/>
                </a:cxn>
                <a:cxn ang="0">
                  <a:pos x="622" y="7"/>
                </a:cxn>
                <a:cxn ang="0">
                  <a:pos x="596" y="17"/>
                </a:cxn>
                <a:cxn ang="0">
                  <a:pos x="568" y="22"/>
                </a:cxn>
                <a:cxn ang="0">
                  <a:pos x="539" y="29"/>
                </a:cxn>
                <a:cxn ang="0">
                  <a:pos x="510" y="33"/>
                </a:cxn>
                <a:cxn ang="0">
                  <a:pos x="482" y="38"/>
                </a:cxn>
                <a:cxn ang="0">
                  <a:pos x="453" y="45"/>
                </a:cxn>
                <a:cxn ang="0">
                  <a:pos x="424" y="53"/>
                </a:cxn>
                <a:cxn ang="0">
                  <a:pos x="396" y="57"/>
                </a:cxn>
                <a:cxn ang="0">
                  <a:pos x="367" y="64"/>
                </a:cxn>
                <a:cxn ang="0">
                  <a:pos x="339" y="67"/>
                </a:cxn>
                <a:cxn ang="0">
                  <a:pos x="312" y="69"/>
                </a:cxn>
                <a:cxn ang="0">
                  <a:pos x="284" y="72"/>
                </a:cxn>
                <a:cxn ang="0">
                  <a:pos x="255" y="74"/>
                </a:cxn>
                <a:cxn ang="0">
                  <a:pos x="227" y="79"/>
                </a:cxn>
                <a:cxn ang="0">
                  <a:pos x="198" y="81"/>
                </a:cxn>
                <a:cxn ang="0">
                  <a:pos x="169" y="84"/>
                </a:cxn>
                <a:cxn ang="0">
                  <a:pos x="141" y="88"/>
                </a:cxn>
                <a:cxn ang="0">
                  <a:pos x="112" y="91"/>
                </a:cxn>
                <a:cxn ang="0">
                  <a:pos x="88" y="93"/>
                </a:cxn>
                <a:cxn ang="0">
                  <a:pos x="88" y="93"/>
                </a:cxn>
                <a:cxn ang="0">
                  <a:pos x="112" y="93"/>
                </a:cxn>
                <a:cxn ang="0">
                  <a:pos x="141" y="91"/>
                </a:cxn>
                <a:cxn ang="0">
                  <a:pos x="169" y="88"/>
                </a:cxn>
                <a:cxn ang="0">
                  <a:pos x="198" y="86"/>
                </a:cxn>
                <a:cxn ang="0">
                  <a:pos x="227" y="84"/>
                </a:cxn>
                <a:cxn ang="0">
                  <a:pos x="255" y="81"/>
                </a:cxn>
                <a:cxn ang="0">
                  <a:pos x="284" y="79"/>
                </a:cxn>
                <a:cxn ang="0">
                  <a:pos x="312" y="76"/>
                </a:cxn>
                <a:cxn ang="0">
                  <a:pos x="339" y="74"/>
                </a:cxn>
                <a:cxn ang="0">
                  <a:pos x="367" y="69"/>
                </a:cxn>
                <a:cxn ang="0">
                  <a:pos x="396" y="67"/>
                </a:cxn>
                <a:cxn ang="0">
                  <a:pos x="424" y="62"/>
                </a:cxn>
                <a:cxn ang="0">
                  <a:pos x="453" y="57"/>
                </a:cxn>
                <a:cxn ang="0">
                  <a:pos x="482" y="50"/>
                </a:cxn>
                <a:cxn ang="0">
                  <a:pos x="510" y="48"/>
                </a:cxn>
                <a:cxn ang="0">
                  <a:pos x="539" y="45"/>
                </a:cxn>
                <a:cxn ang="0">
                  <a:pos x="568" y="41"/>
                </a:cxn>
                <a:cxn ang="0">
                  <a:pos x="596" y="33"/>
                </a:cxn>
                <a:cxn ang="0">
                  <a:pos x="622" y="29"/>
                </a:cxn>
                <a:cxn ang="0">
                  <a:pos x="651" y="22"/>
                </a:cxn>
                <a:cxn ang="0">
                  <a:pos x="651" y="0"/>
                </a:cxn>
              </a:cxnLst>
              <a:rect l="0" t="0" r="r" b="b"/>
              <a:pathLst>
                <a:path w="651" h="96">
                  <a:moveTo>
                    <a:pt x="83" y="93"/>
                  </a:moveTo>
                  <a:lnTo>
                    <a:pt x="55" y="93"/>
                  </a:lnTo>
                  <a:lnTo>
                    <a:pt x="26" y="96"/>
                  </a:lnTo>
                  <a:lnTo>
                    <a:pt x="0" y="96"/>
                  </a:lnTo>
                  <a:lnTo>
                    <a:pt x="26" y="96"/>
                  </a:lnTo>
                  <a:lnTo>
                    <a:pt x="55" y="96"/>
                  </a:lnTo>
                  <a:lnTo>
                    <a:pt x="83" y="96"/>
                  </a:lnTo>
                  <a:lnTo>
                    <a:pt x="83" y="93"/>
                  </a:lnTo>
                  <a:moveTo>
                    <a:pt x="651" y="0"/>
                  </a:moveTo>
                  <a:lnTo>
                    <a:pt x="622" y="7"/>
                  </a:lnTo>
                  <a:lnTo>
                    <a:pt x="596" y="17"/>
                  </a:lnTo>
                  <a:lnTo>
                    <a:pt x="568" y="22"/>
                  </a:lnTo>
                  <a:lnTo>
                    <a:pt x="539" y="29"/>
                  </a:lnTo>
                  <a:lnTo>
                    <a:pt x="510" y="33"/>
                  </a:lnTo>
                  <a:lnTo>
                    <a:pt x="482" y="38"/>
                  </a:lnTo>
                  <a:lnTo>
                    <a:pt x="453" y="45"/>
                  </a:lnTo>
                  <a:lnTo>
                    <a:pt x="424" y="53"/>
                  </a:lnTo>
                  <a:lnTo>
                    <a:pt x="396" y="57"/>
                  </a:lnTo>
                  <a:lnTo>
                    <a:pt x="367" y="64"/>
                  </a:lnTo>
                  <a:lnTo>
                    <a:pt x="339" y="67"/>
                  </a:lnTo>
                  <a:lnTo>
                    <a:pt x="312" y="69"/>
                  </a:lnTo>
                  <a:lnTo>
                    <a:pt x="284" y="72"/>
                  </a:lnTo>
                  <a:lnTo>
                    <a:pt x="255" y="74"/>
                  </a:lnTo>
                  <a:lnTo>
                    <a:pt x="227" y="79"/>
                  </a:lnTo>
                  <a:lnTo>
                    <a:pt x="198" y="81"/>
                  </a:lnTo>
                  <a:lnTo>
                    <a:pt x="169" y="84"/>
                  </a:lnTo>
                  <a:lnTo>
                    <a:pt x="141" y="88"/>
                  </a:lnTo>
                  <a:lnTo>
                    <a:pt x="112" y="91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112" y="93"/>
                  </a:lnTo>
                  <a:lnTo>
                    <a:pt x="141" y="91"/>
                  </a:lnTo>
                  <a:lnTo>
                    <a:pt x="169" y="88"/>
                  </a:lnTo>
                  <a:lnTo>
                    <a:pt x="198" y="86"/>
                  </a:lnTo>
                  <a:lnTo>
                    <a:pt x="227" y="84"/>
                  </a:lnTo>
                  <a:lnTo>
                    <a:pt x="255" y="81"/>
                  </a:lnTo>
                  <a:lnTo>
                    <a:pt x="284" y="79"/>
                  </a:lnTo>
                  <a:lnTo>
                    <a:pt x="312" y="76"/>
                  </a:lnTo>
                  <a:lnTo>
                    <a:pt x="339" y="74"/>
                  </a:lnTo>
                  <a:lnTo>
                    <a:pt x="367" y="69"/>
                  </a:lnTo>
                  <a:lnTo>
                    <a:pt x="396" y="67"/>
                  </a:lnTo>
                  <a:lnTo>
                    <a:pt x="424" y="62"/>
                  </a:lnTo>
                  <a:lnTo>
                    <a:pt x="453" y="57"/>
                  </a:lnTo>
                  <a:lnTo>
                    <a:pt x="482" y="50"/>
                  </a:lnTo>
                  <a:lnTo>
                    <a:pt x="510" y="48"/>
                  </a:lnTo>
                  <a:lnTo>
                    <a:pt x="539" y="45"/>
                  </a:lnTo>
                  <a:lnTo>
                    <a:pt x="568" y="41"/>
                  </a:lnTo>
                  <a:lnTo>
                    <a:pt x="596" y="33"/>
                  </a:lnTo>
                  <a:lnTo>
                    <a:pt x="622" y="29"/>
                  </a:lnTo>
                  <a:lnTo>
                    <a:pt x="651" y="22"/>
                  </a:lnTo>
                  <a:lnTo>
                    <a:pt x="6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" name="Freeform 712"/>
            <p:cNvSpPr>
              <a:spLocks/>
            </p:cNvSpPr>
            <p:nvPr/>
          </p:nvSpPr>
          <p:spPr bwMode="auto">
            <a:xfrm>
              <a:off x="5048658" y="2470583"/>
              <a:ext cx="1958107" cy="941173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643" y="12"/>
                </a:cxn>
                <a:cxn ang="0">
                  <a:pos x="617" y="22"/>
                </a:cxn>
                <a:cxn ang="0">
                  <a:pos x="589" y="38"/>
                </a:cxn>
                <a:cxn ang="0">
                  <a:pos x="560" y="53"/>
                </a:cxn>
                <a:cxn ang="0">
                  <a:pos x="531" y="81"/>
                </a:cxn>
                <a:cxn ang="0">
                  <a:pos x="503" y="96"/>
                </a:cxn>
                <a:cxn ang="0">
                  <a:pos x="474" y="112"/>
                </a:cxn>
                <a:cxn ang="0">
                  <a:pos x="445" y="127"/>
                </a:cxn>
                <a:cxn ang="0">
                  <a:pos x="417" y="141"/>
                </a:cxn>
                <a:cxn ang="0">
                  <a:pos x="388" y="158"/>
                </a:cxn>
                <a:cxn ang="0">
                  <a:pos x="360" y="174"/>
                </a:cxn>
                <a:cxn ang="0">
                  <a:pos x="333" y="189"/>
                </a:cxn>
                <a:cxn ang="0">
                  <a:pos x="305" y="208"/>
                </a:cxn>
                <a:cxn ang="0">
                  <a:pos x="276" y="225"/>
                </a:cxn>
                <a:cxn ang="0">
                  <a:pos x="248" y="239"/>
                </a:cxn>
                <a:cxn ang="0">
                  <a:pos x="219" y="253"/>
                </a:cxn>
                <a:cxn ang="0">
                  <a:pos x="190" y="268"/>
                </a:cxn>
                <a:cxn ang="0">
                  <a:pos x="162" y="280"/>
                </a:cxn>
                <a:cxn ang="0">
                  <a:pos x="133" y="291"/>
                </a:cxn>
                <a:cxn ang="0">
                  <a:pos x="104" y="299"/>
                </a:cxn>
                <a:cxn ang="0">
                  <a:pos x="76" y="308"/>
                </a:cxn>
                <a:cxn ang="0">
                  <a:pos x="47" y="315"/>
                </a:cxn>
                <a:cxn ang="0">
                  <a:pos x="21" y="320"/>
                </a:cxn>
                <a:cxn ang="0">
                  <a:pos x="0" y="323"/>
                </a:cxn>
                <a:cxn ang="0">
                  <a:pos x="2" y="323"/>
                </a:cxn>
                <a:cxn ang="0">
                  <a:pos x="21" y="320"/>
                </a:cxn>
                <a:cxn ang="0">
                  <a:pos x="47" y="318"/>
                </a:cxn>
                <a:cxn ang="0">
                  <a:pos x="76" y="311"/>
                </a:cxn>
                <a:cxn ang="0">
                  <a:pos x="104" y="301"/>
                </a:cxn>
                <a:cxn ang="0">
                  <a:pos x="133" y="296"/>
                </a:cxn>
                <a:cxn ang="0">
                  <a:pos x="162" y="284"/>
                </a:cxn>
                <a:cxn ang="0">
                  <a:pos x="190" y="272"/>
                </a:cxn>
                <a:cxn ang="0">
                  <a:pos x="219" y="258"/>
                </a:cxn>
                <a:cxn ang="0">
                  <a:pos x="248" y="244"/>
                </a:cxn>
                <a:cxn ang="0">
                  <a:pos x="276" y="232"/>
                </a:cxn>
                <a:cxn ang="0">
                  <a:pos x="305" y="217"/>
                </a:cxn>
                <a:cxn ang="0">
                  <a:pos x="333" y="198"/>
                </a:cxn>
                <a:cxn ang="0">
                  <a:pos x="360" y="184"/>
                </a:cxn>
                <a:cxn ang="0">
                  <a:pos x="388" y="167"/>
                </a:cxn>
                <a:cxn ang="0">
                  <a:pos x="417" y="155"/>
                </a:cxn>
                <a:cxn ang="0">
                  <a:pos x="445" y="141"/>
                </a:cxn>
                <a:cxn ang="0">
                  <a:pos x="474" y="127"/>
                </a:cxn>
                <a:cxn ang="0">
                  <a:pos x="503" y="110"/>
                </a:cxn>
                <a:cxn ang="0">
                  <a:pos x="531" y="96"/>
                </a:cxn>
                <a:cxn ang="0">
                  <a:pos x="560" y="77"/>
                </a:cxn>
                <a:cxn ang="0">
                  <a:pos x="589" y="60"/>
                </a:cxn>
                <a:cxn ang="0">
                  <a:pos x="617" y="43"/>
                </a:cxn>
                <a:cxn ang="0">
                  <a:pos x="643" y="34"/>
                </a:cxn>
                <a:cxn ang="0">
                  <a:pos x="672" y="22"/>
                </a:cxn>
                <a:cxn ang="0">
                  <a:pos x="672" y="0"/>
                </a:cxn>
              </a:cxnLst>
              <a:rect l="0" t="0" r="r" b="b"/>
              <a:pathLst>
                <a:path w="672" h="323">
                  <a:moveTo>
                    <a:pt x="672" y="0"/>
                  </a:moveTo>
                  <a:lnTo>
                    <a:pt x="643" y="12"/>
                  </a:lnTo>
                  <a:lnTo>
                    <a:pt x="617" y="22"/>
                  </a:lnTo>
                  <a:lnTo>
                    <a:pt x="589" y="38"/>
                  </a:lnTo>
                  <a:lnTo>
                    <a:pt x="560" y="53"/>
                  </a:lnTo>
                  <a:lnTo>
                    <a:pt x="531" y="81"/>
                  </a:lnTo>
                  <a:lnTo>
                    <a:pt x="503" y="96"/>
                  </a:lnTo>
                  <a:lnTo>
                    <a:pt x="474" y="112"/>
                  </a:lnTo>
                  <a:lnTo>
                    <a:pt x="445" y="127"/>
                  </a:lnTo>
                  <a:lnTo>
                    <a:pt x="417" y="141"/>
                  </a:lnTo>
                  <a:lnTo>
                    <a:pt x="388" y="158"/>
                  </a:lnTo>
                  <a:lnTo>
                    <a:pt x="360" y="174"/>
                  </a:lnTo>
                  <a:lnTo>
                    <a:pt x="333" y="189"/>
                  </a:lnTo>
                  <a:lnTo>
                    <a:pt x="305" y="208"/>
                  </a:lnTo>
                  <a:lnTo>
                    <a:pt x="276" y="225"/>
                  </a:lnTo>
                  <a:lnTo>
                    <a:pt x="248" y="239"/>
                  </a:lnTo>
                  <a:lnTo>
                    <a:pt x="219" y="253"/>
                  </a:lnTo>
                  <a:lnTo>
                    <a:pt x="190" y="268"/>
                  </a:lnTo>
                  <a:lnTo>
                    <a:pt x="162" y="280"/>
                  </a:lnTo>
                  <a:lnTo>
                    <a:pt x="133" y="291"/>
                  </a:lnTo>
                  <a:lnTo>
                    <a:pt x="104" y="299"/>
                  </a:lnTo>
                  <a:lnTo>
                    <a:pt x="76" y="308"/>
                  </a:lnTo>
                  <a:lnTo>
                    <a:pt x="47" y="315"/>
                  </a:lnTo>
                  <a:lnTo>
                    <a:pt x="21" y="320"/>
                  </a:lnTo>
                  <a:lnTo>
                    <a:pt x="0" y="323"/>
                  </a:lnTo>
                  <a:lnTo>
                    <a:pt x="2" y="323"/>
                  </a:lnTo>
                  <a:lnTo>
                    <a:pt x="21" y="320"/>
                  </a:lnTo>
                  <a:lnTo>
                    <a:pt x="47" y="318"/>
                  </a:lnTo>
                  <a:lnTo>
                    <a:pt x="76" y="311"/>
                  </a:lnTo>
                  <a:lnTo>
                    <a:pt x="104" y="301"/>
                  </a:lnTo>
                  <a:lnTo>
                    <a:pt x="133" y="296"/>
                  </a:lnTo>
                  <a:lnTo>
                    <a:pt x="162" y="284"/>
                  </a:lnTo>
                  <a:lnTo>
                    <a:pt x="190" y="272"/>
                  </a:lnTo>
                  <a:lnTo>
                    <a:pt x="219" y="258"/>
                  </a:lnTo>
                  <a:lnTo>
                    <a:pt x="248" y="244"/>
                  </a:lnTo>
                  <a:lnTo>
                    <a:pt x="276" y="232"/>
                  </a:lnTo>
                  <a:lnTo>
                    <a:pt x="305" y="217"/>
                  </a:lnTo>
                  <a:lnTo>
                    <a:pt x="333" y="198"/>
                  </a:lnTo>
                  <a:lnTo>
                    <a:pt x="360" y="184"/>
                  </a:lnTo>
                  <a:lnTo>
                    <a:pt x="388" y="167"/>
                  </a:lnTo>
                  <a:lnTo>
                    <a:pt x="417" y="155"/>
                  </a:lnTo>
                  <a:lnTo>
                    <a:pt x="445" y="141"/>
                  </a:lnTo>
                  <a:lnTo>
                    <a:pt x="474" y="127"/>
                  </a:lnTo>
                  <a:lnTo>
                    <a:pt x="503" y="110"/>
                  </a:lnTo>
                  <a:lnTo>
                    <a:pt x="531" y="96"/>
                  </a:lnTo>
                  <a:lnTo>
                    <a:pt x="560" y="77"/>
                  </a:lnTo>
                  <a:lnTo>
                    <a:pt x="589" y="60"/>
                  </a:lnTo>
                  <a:lnTo>
                    <a:pt x="617" y="43"/>
                  </a:lnTo>
                  <a:lnTo>
                    <a:pt x="643" y="34"/>
                  </a:lnTo>
                  <a:lnTo>
                    <a:pt x="672" y="22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FBBE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" name="Freeform 713"/>
            <p:cNvSpPr>
              <a:spLocks/>
            </p:cNvSpPr>
            <p:nvPr/>
          </p:nvSpPr>
          <p:spPr bwMode="auto">
            <a:xfrm>
              <a:off x="5048658" y="2470583"/>
              <a:ext cx="1958107" cy="941173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643" y="12"/>
                </a:cxn>
                <a:cxn ang="0">
                  <a:pos x="617" y="22"/>
                </a:cxn>
                <a:cxn ang="0">
                  <a:pos x="589" y="38"/>
                </a:cxn>
                <a:cxn ang="0">
                  <a:pos x="560" y="53"/>
                </a:cxn>
                <a:cxn ang="0">
                  <a:pos x="531" y="81"/>
                </a:cxn>
                <a:cxn ang="0">
                  <a:pos x="503" y="96"/>
                </a:cxn>
                <a:cxn ang="0">
                  <a:pos x="474" y="112"/>
                </a:cxn>
                <a:cxn ang="0">
                  <a:pos x="445" y="127"/>
                </a:cxn>
                <a:cxn ang="0">
                  <a:pos x="417" y="141"/>
                </a:cxn>
                <a:cxn ang="0">
                  <a:pos x="388" y="158"/>
                </a:cxn>
                <a:cxn ang="0">
                  <a:pos x="360" y="174"/>
                </a:cxn>
                <a:cxn ang="0">
                  <a:pos x="333" y="189"/>
                </a:cxn>
                <a:cxn ang="0">
                  <a:pos x="305" y="208"/>
                </a:cxn>
                <a:cxn ang="0">
                  <a:pos x="276" y="225"/>
                </a:cxn>
                <a:cxn ang="0">
                  <a:pos x="248" y="239"/>
                </a:cxn>
                <a:cxn ang="0">
                  <a:pos x="219" y="253"/>
                </a:cxn>
                <a:cxn ang="0">
                  <a:pos x="190" y="268"/>
                </a:cxn>
                <a:cxn ang="0">
                  <a:pos x="162" y="280"/>
                </a:cxn>
                <a:cxn ang="0">
                  <a:pos x="133" y="291"/>
                </a:cxn>
                <a:cxn ang="0">
                  <a:pos x="104" y="299"/>
                </a:cxn>
                <a:cxn ang="0">
                  <a:pos x="76" y="308"/>
                </a:cxn>
                <a:cxn ang="0">
                  <a:pos x="47" y="315"/>
                </a:cxn>
                <a:cxn ang="0">
                  <a:pos x="21" y="320"/>
                </a:cxn>
                <a:cxn ang="0">
                  <a:pos x="0" y="323"/>
                </a:cxn>
                <a:cxn ang="0">
                  <a:pos x="2" y="323"/>
                </a:cxn>
                <a:cxn ang="0">
                  <a:pos x="21" y="320"/>
                </a:cxn>
                <a:cxn ang="0">
                  <a:pos x="47" y="318"/>
                </a:cxn>
                <a:cxn ang="0">
                  <a:pos x="76" y="311"/>
                </a:cxn>
                <a:cxn ang="0">
                  <a:pos x="104" y="301"/>
                </a:cxn>
                <a:cxn ang="0">
                  <a:pos x="133" y="296"/>
                </a:cxn>
                <a:cxn ang="0">
                  <a:pos x="162" y="284"/>
                </a:cxn>
                <a:cxn ang="0">
                  <a:pos x="190" y="272"/>
                </a:cxn>
                <a:cxn ang="0">
                  <a:pos x="219" y="258"/>
                </a:cxn>
                <a:cxn ang="0">
                  <a:pos x="248" y="244"/>
                </a:cxn>
                <a:cxn ang="0">
                  <a:pos x="276" y="232"/>
                </a:cxn>
                <a:cxn ang="0">
                  <a:pos x="305" y="217"/>
                </a:cxn>
                <a:cxn ang="0">
                  <a:pos x="333" y="198"/>
                </a:cxn>
                <a:cxn ang="0">
                  <a:pos x="360" y="184"/>
                </a:cxn>
                <a:cxn ang="0">
                  <a:pos x="388" y="167"/>
                </a:cxn>
                <a:cxn ang="0">
                  <a:pos x="417" y="155"/>
                </a:cxn>
                <a:cxn ang="0">
                  <a:pos x="445" y="141"/>
                </a:cxn>
                <a:cxn ang="0">
                  <a:pos x="474" y="127"/>
                </a:cxn>
                <a:cxn ang="0">
                  <a:pos x="503" y="110"/>
                </a:cxn>
                <a:cxn ang="0">
                  <a:pos x="531" y="96"/>
                </a:cxn>
                <a:cxn ang="0">
                  <a:pos x="560" y="77"/>
                </a:cxn>
                <a:cxn ang="0">
                  <a:pos x="589" y="60"/>
                </a:cxn>
                <a:cxn ang="0">
                  <a:pos x="617" y="43"/>
                </a:cxn>
                <a:cxn ang="0">
                  <a:pos x="643" y="34"/>
                </a:cxn>
                <a:cxn ang="0">
                  <a:pos x="672" y="22"/>
                </a:cxn>
                <a:cxn ang="0">
                  <a:pos x="672" y="0"/>
                </a:cxn>
              </a:cxnLst>
              <a:rect l="0" t="0" r="r" b="b"/>
              <a:pathLst>
                <a:path w="672" h="323">
                  <a:moveTo>
                    <a:pt x="672" y="0"/>
                  </a:moveTo>
                  <a:lnTo>
                    <a:pt x="643" y="12"/>
                  </a:lnTo>
                  <a:lnTo>
                    <a:pt x="617" y="22"/>
                  </a:lnTo>
                  <a:lnTo>
                    <a:pt x="589" y="38"/>
                  </a:lnTo>
                  <a:lnTo>
                    <a:pt x="560" y="53"/>
                  </a:lnTo>
                  <a:lnTo>
                    <a:pt x="531" y="81"/>
                  </a:lnTo>
                  <a:lnTo>
                    <a:pt x="503" y="96"/>
                  </a:lnTo>
                  <a:lnTo>
                    <a:pt x="474" y="112"/>
                  </a:lnTo>
                  <a:lnTo>
                    <a:pt x="445" y="127"/>
                  </a:lnTo>
                  <a:lnTo>
                    <a:pt x="417" y="141"/>
                  </a:lnTo>
                  <a:lnTo>
                    <a:pt x="388" y="158"/>
                  </a:lnTo>
                  <a:lnTo>
                    <a:pt x="360" y="174"/>
                  </a:lnTo>
                  <a:lnTo>
                    <a:pt x="333" y="189"/>
                  </a:lnTo>
                  <a:lnTo>
                    <a:pt x="305" y="208"/>
                  </a:lnTo>
                  <a:lnTo>
                    <a:pt x="276" y="225"/>
                  </a:lnTo>
                  <a:lnTo>
                    <a:pt x="248" y="239"/>
                  </a:lnTo>
                  <a:lnTo>
                    <a:pt x="219" y="253"/>
                  </a:lnTo>
                  <a:lnTo>
                    <a:pt x="190" y="268"/>
                  </a:lnTo>
                  <a:lnTo>
                    <a:pt x="162" y="280"/>
                  </a:lnTo>
                  <a:lnTo>
                    <a:pt x="133" y="291"/>
                  </a:lnTo>
                  <a:lnTo>
                    <a:pt x="104" y="299"/>
                  </a:lnTo>
                  <a:lnTo>
                    <a:pt x="76" y="308"/>
                  </a:lnTo>
                  <a:lnTo>
                    <a:pt x="47" y="315"/>
                  </a:lnTo>
                  <a:lnTo>
                    <a:pt x="21" y="320"/>
                  </a:lnTo>
                  <a:lnTo>
                    <a:pt x="0" y="323"/>
                  </a:lnTo>
                  <a:lnTo>
                    <a:pt x="2" y="323"/>
                  </a:lnTo>
                  <a:lnTo>
                    <a:pt x="21" y="320"/>
                  </a:lnTo>
                  <a:lnTo>
                    <a:pt x="47" y="318"/>
                  </a:lnTo>
                  <a:lnTo>
                    <a:pt x="76" y="311"/>
                  </a:lnTo>
                  <a:lnTo>
                    <a:pt x="104" y="301"/>
                  </a:lnTo>
                  <a:lnTo>
                    <a:pt x="133" y="296"/>
                  </a:lnTo>
                  <a:lnTo>
                    <a:pt x="162" y="284"/>
                  </a:lnTo>
                  <a:lnTo>
                    <a:pt x="190" y="272"/>
                  </a:lnTo>
                  <a:lnTo>
                    <a:pt x="219" y="258"/>
                  </a:lnTo>
                  <a:lnTo>
                    <a:pt x="248" y="244"/>
                  </a:lnTo>
                  <a:lnTo>
                    <a:pt x="276" y="232"/>
                  </a:lnTo>
                  <a:lnTo>
                    <a:pt x="305" y="217"/>
                  </a:lnTo>
                  <a:lnTo>
                    <a:pt x="333" y="198"/>
                  </a:lnTo>
                  <a:lnTo>
                    <a:pt x="360" y="184"/>
                  </a:lnTo>
                  <a:lnTo>
                    <a:pt x="388" y="167"/>
                  </a:lnTo>
                  <a:lnTo>
                    <a:pt x="417" y="155"/>
                  </a:lnTo>
                  <a:lnTo>
                    <a:pt x="445" y="141"/>
                  </a:lnTo>
                  <a:lnTo>
                    <a:pt x="474" y="127"/>
                  </a:lnTo>
                  <a:lnTo>
                    <a:pt x="503" y="110"/>
                  </a:lnTo>
                  <a:lnTo>
                    <a:pt x="531" y="96"/>
                  </a:lnTo>
                  <a:lnTo>
                    <a:pt x="560" y="77"/>
                  </a:lnTo>
                  <a:lnTo>
                    <a:pt x="589" y="60"/>
                  </a:lnTo>
                  <a:lnTo>
                    <a:pt x="617" y="43"/>
                  </a:lnTo>
                  <a:lnTo>
                    <a:pt x="643" y="34"/>
                  </a:lnTo>
                  <a:lnTo>
                    <a:pt x="672" y="22"/>
                  </a:lnTo>
                  <a:lnTo>
                    <a:pt x="67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" name="Freeform 716"/>
            <p:cNvSpPr>
              <a:spLocks/>
            </p:cNvSpPr>
            <p:nvPr/>
          </p:nvSpPr>
          <p:spPr bwMode="auto">
            <a:xfrm>
              <a:off x="5034089" y="2219992"/>
              <a:ext cx="1972676" cy="1191764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48" y="10"/>
                </a:cxn>
                <a:cxn ang="0">
                  <a:pos x="622" y="19"/>
                </a:cxn>
                <a:cxn ang="0">
                  <a:pos x="594" y="29"/>
                </a:cxn>
                <a:cxn ang="0">
                  <a:pos x="565" y="38"/>
                </a:cxn>
                <a:cxn ang="0">
                  <a:pos x="536" y="55"/>
                </a:cxn>
                <a:cxn ang="0">
                  <a:pos x="508" y="69"/>
                </a:cxn>
                <a:cxn ang="0">
                  <a:pos x="479" y="81"/>
                </a:cxn>
                <a:cxn ang="0">
                  <a:pos x="450" y="98"/>
                </a:cxn>
                <a:cxn ang="0">
                  <a:pos x="422" y="112"/>
                </a:cxn>
                <a:cxn ang="0">
                  <a:pos x="393" y="134"/>
                </a:cxn>
                <a:cxn ang="0">
                  <a:pos x="365" y="151"/>
                </a:cxn>
                <a:cxn ang="0">
                  <a:pos x="338" y="167"/>
                </a:cxn>
                <a:cxn ang="0">
                  <a:pos x="310" y="189"/>
                </a:cxn>
                <a:cxn ang="0">
                  <a:pos x="281" y="210"/>
                </a:cxn>
                <a:cxn ang="0">
                  <a:pos x="253" y="234"/>
                </a:cxn>
                <a:cxn ang="0">
                  <a:pos x="224" y="256"/>
                </a:cxn>
                <a:cxn ang="0">
                  <a:pos x="195" y="280"/>
                </a:cxn>
                <a:cxn ang="0">
                  <a:pos x="167" y="303"/>
                </a:cxn>
                <a:cxn ang="0">
                  <a:pos x="138" y="327"/>
                </a:cxn>
                <a:cxn ang="0">
                  <a:pos x="109" y="349"/>
                </a:cxn>
                <a:cxn ang="0">
                  <a:pos x="81" y="370"/>
                </a:cxn>
                <a:cxn ang="0">
                  <a:pos x="52" y="389"/>
                </a:cxn>
                <a:cxn ang="0">
                  <a:pos x="26" y="404"/>
                </a:cxn>
                <a:cxn ang="0">
                  <a:pos x="0" y="409"/>
                </a:cxn>
                <a:cxn ang="0">
                  <a:pos x="2" y="409"/>
                </a:cxn>
                <a:cxn ang="0">
                  <a:pos x="26" y="404"/>
                </a:cxn>
                <a:cxn ang="0">
                  <a:pos x="52" y="392"/>
                </a:cxn>
                <a:cxn ang="0">
                  <a:pos x="81" y="375"/>
                </a:cxn>
                <a:cxn ang="0">
                  <a:pos x="109" y="354"/>
                </a:cxn>
                <a:cxn ang="0">
                  <a:pos x="138" y="335"/>
                </a:cxn>
                <a:cxn ang="0">
                  <a:pos x="167" y="311"/>
                </a:cxn>
                <a:cxn ang="0">
                  <a:pos x="195" y="287"/>
                </a:cxn>
                <a:cxn ang="0">
                  <a:pos x="224" y="265"/>
                </a:cxn>
                <a:cxn ang="0">
                  <a:pos x="253" y="244"/>
                </a:cxn>
                <a:cxn ang="0">
                  <a:pos x="281" y="222"/>
                </a:cxn>
                <a:cxn ang="0">
                  <a:pos x="310" y="203"/>
                </a:cxn>
                <a:cxn ang="0">
                  <a:pos x="338" y="182"/>
                </a:cxn>
                <a:cxn ang="0">
                  <a:pos x="365" y="163"/>
                </a:cxn>
                <a:cxn ang="0">
                  <a:pos x="393" y="146"/>
                </a:cxn>
                <a:cxn ang="0">
                  <a:pos x="422" y="129"/>
                </a:cxn>
                <a:cxn ang="0">
                  <a:pos x="450" y="115"/>
                </a:cxn>
                <a:cxn ang="0">
                  <a:pos x="479" y="98"/>
                </a:cxn>
                <a:cxn ang="0">
                  <a:pos x="508" y="86"/>
                </a:cxn>
                <a:cxn ang="0">
                  <a:pos x="536" y="72"/>
                </a:cxn>
                <a:cxn ang="0">
                  <a:pos x="565" y="62"/>
                </a:cxn>
                <a:cxn ang="0">
                  <a:pos x="594" y="53"/>
                </a:cxn>
                <a:cxn ang="0">
                  <a:pos x="622" y="41"/>
                </a:cxn>
                <a:cxn ang="0">
                  <a:pos x="648" y="31"/>
                </a:cxn>
                <a:cxn ang="0">
                  <a:pos x="677" y="22"/>
                </a:cxn>
                <a:cxn ang="0">
                  <a:pos x="677" y="0"/>
                </a:cxn>
              </a:cxnLst>
              <a:rect l="0" t="0" r="r" b="b"/>
              <a:pathLst>
                <a:path w="677" h="409">
                  <a:moveTo>
                    <a:pt x="677" y="0"/>
                  </a:moveTo>
                  <a:lnTo>
                    <a:pt x="648" y="10"/>
                  </a:lnTo>
                  <a:lnTo>
                    <a:pt x="622" y="19"/>
                  </a:lnTo>
                  <a:lnTo>
                    <a:pt x="594" y="29"/>
                  </a:lnTo>
                  <a:lnTo>
                    <a:pt x="565" y="38"/>
                  </a:lnTo>
                  <a:lnTo>
                    <a:pt x="536" y="55"/>
                  </a:lnTo>
                  <a:lnTo>
                    <a:pt x="508" y="69"/>
                  </a:lnTo>
                  <a:lnTo>
                    <a:pt x="479" y="81"/>
                  </a:lnTo>
                  <a:lnTo>
                    <a:pt x="450" y="98"/>
                  </a:lnTo>
                  <a:lnTo>
                    <a:pt x="422" y="112"/>
                  </a:lnTo>
                  <a:lnTo>
                    <a:pt x="393" y="134"/>
                  </a:lnTo>
                  <a:lnTo>
                    <a:pt x="365" y="151"/>
                  </a:lnTo>
                  <a:lnTo>
                    <a:pt x="338" y="167"/>
                  </a:lnTo>
                  <a:lnTo>
                    <a:pt x="310" y="189"/>
                  </a:lnTo>
                  <a:lnTo>
                    <a:pt x="281" y="210"/>
                  </a:lnTo>
                  <a:lnTo>
                    <a:pt x="253" y="234"/>
                  </a:lnTo>
                  <a:lnTo>
                    <a:pt x="224" y="256"/>
                  </a:lnTo>
                  <a:lnTo>
                    <a:pt x="195" y="280"/>
                  </a:lnTo>
                  <a:lnTo>
                    <a:pt x="167" y="303"/>
                  </a:lnTo>
                  <a:lnTo>
                    <a:pt x="138" y="327"/>
                  </a:lnTo>
                  <a:lnTo>
                    <a:pt x="109" y="349"/>
                  </a:lnTo>
                  <a:lnTo>
                    <a:pt x="81" y="370"/>
                  </a:lnTo>
                  <a:lnTo>
                    <a:pt x="52" y="389"/>
                  </a:lnTo>
                  <a:lnTo>
                    <a:pt x="26" y="404"/>
                  </a:lnTo>
                  <a:lnTo>
                    <a:pt x="0" y="409"/>
                  </a:lnTo>
                  <a:lnTo>
                    <a:pt x="2" y="409"/>
                  </a:lnTo>
                  <a:lnTo>
                    <a:pt x="26" y="404"/>
                  </a:lnTo>
                  <a:lnTo>
                    <a:pt x="52" y="392"/>
                  </a:lnTo>
                  <a:lnTo>
                    <a:pt x="81" y="375"/>
                  </a:lnTo>
                  <a:lnTo>
                    <a:pt x="109" y="354"/>
                  </a:lnTo>
                  <a:lnTo>
                    <a:pt x="138" y="335"/>
                  </a:lnTo>
                  <a:lnTo>
                    <a:pt x="167" y="311"/>
                  </a:lnTo>
                  <a:lnTo>
                    <a:pt x="195" y="287"/>
                  </a:lnTo>
                  <a:lnTo>
                    <a:pt x="224" y="265"/>
                  </a:lnTo>
                  <a:lnTo>
                    <a:pt x="253" y="244"/>
                  </a:lnTo>
                  <a:lnTo>
                    <a:pt x="281" y="222"/>
                  </a:lnTo>
                  <a:lnTo>
                    <a:pt x="310" y="203"/>
                  </a:lnTo>
                  <a:lnTo>
                    <a:pt x="338" y="182"/>
                  </a:lnTo>
                  <a:lnTo>
                    <a:pt x="365" y="163"/>
                  </a:lnTo>
                  <a:lnTo>
                    <a:pt x="393" y="146"/>
                  </a:lnTo>
                  <a:lnTo>
                    <a:pt x="422" y="129"/>
                  </a:lnTo>
                  <a:lnTo>
                    <a:pt x="450" y="115"/>
                  </a:lnTo>
                  <a:lnTo>
                    <a:pt x="479" y="98"/>
                  </a:lnTo>
                  <a:lnTo>
                    <a:pt x="508" y="86"/>
                  </a:lnTo>
                  <a:lnTo>
                    <a:pt x="536" y="72"/>
                  </a:lnTo>
                  <a:lnTo>
                    <a:pt x="565" y="62"/>
                  </a:lnTo>
                  <a:lnTo>
                    <a:pt x="594" y="53"/>
                  </a:lnTo>
                  <a:lnTo>
                    <a:pt x="622" y="41"/>
                  </a:lnTo>
                  <a:lnTo>
                    <a:pt x="648" y="31"/>
                  </a:lnTo>
                  <a:lnTo>
                    <a:pt x="677" y="22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FC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" name="Freeform 717"/>
            <p:cNvSpPr>
              <a:spLocks/>
            </p:cNvSpPr>
            <p:nvPr/>
          </p:nvSpPr>
          <p:spPr bwMode="auto">
            <a:xfrm>
              <a:off x="5034089" y="2219992"/>
              <a:ext cx="1972676" cy="1191764"/>
            </a:xfrm>
            <a:custGeom>
              <a:avLst/>
              <a:gdLst/>
              <a:ahLst/>
              <a:cxnLst>
                <a:cxn ang="0">
                  <a:pos x="677" y="0"/>
                </a:cxn>
                <a:cxn ang="0">
                  <a:pos x="648" y="10"/>
                </a:cxn>
                <a:cxn ang="0">
                  <a:pos x="622" y="19"/>
                </a:cxn>
                <a:cxn ang="0">
                  <a:pos x="594" y="29"/>
                </a:cxn>
                <a:cxn ang="0">
                  <a:pos x="565" y="38"/>
                </a:cxn>
                <a:cxn ang="0">
                  <a:pos x="536" y="55"/>
                </a:cxn>
                <a:cxn ang="0">
                  <a:pos x="508" y="69"/>
                </a:cxn>
                <a:cxn ang="0">
                  <a:pos x="479" y="81"/>
                </a:cxn>
                <a:cxn ang="0">
                  <a:pos x="450" y="98"/>
                </a:cxn>
                <a:cxn ang="0">
                  <a:pos x="422" y="112"/>
                </a:cxn>
                <a:cxn ang="0">
                  <a:pos x="393" y="134"/>
                </a:cxn>
                <a:cxn ang="0">
                  <a:pos x="365" y="151"/>
                </a:cxn>
                <a:cxn ang="0">
                  <a:pos x="338" y="167"/>
                </a:cxn>
                <a:cxn ang="0">
                  <a:pos x="310" y="189"/>
                </a:cxn>
                <a:cxn ang="0">
                  <a:pos x="281" y="210"/>
                </a:cxn>
                <a:cxn ang="0">
                  <a:pos x="253" y="234"/>
                </a:cxn>
                <a:cxn ang="0">
                  <a:pos x="224" y="256"/>
                </a:cxn>
                <a:cxn ang="0">
                  <a:pos x="195" y="280"/>
                </a:cxn>
                <a:cxn ang="0">
                  <a:pos x="167" y="303"/>
                </a:cxn>
                <a:cxn ang="0">
                  <a:pos x="138" y="327"/>
                </a:cxn>
                <a:cxn ang="0">
                  <a:pos x="109" y="349"/>
                </a:cxn>
                <a:cxn ang="0">
                  <a:pos x="81" y="370"/>
                </a:cxn>
                <a:cxn ang="0">
                  <a:pos x="52" y="389"/>
                </a:cxn>
                <a:cxn ang="0">
                  <a:pos x="26" y="404"/>
                </a:cxn>
                <a:cxn ang="0">
                  <a:pos x="0" y="409"/>
                </a:cxn>
                <a:cxn ang="0">
                  <a:pos x="2" y="409"/>
                </a:cxn>
                <a:cxn ang="0">
                  <a:pos x="26" y="404"/>
                </a:cxn>
                <a:cxn ang="0">
                  <a:pos x="52" y="392"/>
                </a:cxn>
                <a:cxn ang="0">
                  <a:pos x="81" y="375"/>
                </a:cxn>
                <a:cxn ang="0">
                  <a:pos x="109" y="354"/>
                </a:cxn>
                <a:cxn ang="0">
                  <a:pos x="138" y="335"/>
                </a:cxn>
                <a:cxn ang="0">
                  <a:pos x="167" y="311"/>
                </a:cxn>
                <a:cxn ang="0">
                  <a:pos x="195" y="287"/>
                </a:cxn>
                <a:cxn ang="0">
                  <a:pos x="224" y="265"/>
                </a:cxn>
                <a:cxn ang="0">
                  <a:pos x="253" y="244"/>
                </a:cxn>
                <a:cxn ang="0">
                  <a:pos x="281" y="222"/>
                </a:cxn>
                <a:cxn ang="0">
                  <a:pos x="310" y="203"/>
                </a:cxn>
                <a:cxn ang="0">
                  <a:pos x="338" y="182"/>
                </a:cxn>
                <a:cxn ang="0">
                  <a:pos x="365" y="163"/>
                </a:cxn>
                <a:cxn ang="0">
                  <a:pos x="393" y="146"/>
                </a:cxn>
                <a:cxn ang="0">
                  <a:pos x="422" y="129"/>
                </a:cxn>
                <a:cxn ang="0">
                  <a:pos x="450" y="115"/>
                </a:cxn>
                <a:cxn ang="0">
                  <a:pos x="479" y="98"/>
                </a:cxn>
                <a:cxn ang="0">
                  <a:pos x="508" y="86"/>
                </a:cxn>
                <a:cxn ang="0">
                  <a:pos x="536" y="72"/>
                </a:cxn>
                <a:cxn ang="0">
                  <a:pos x="565" y="62"/>
                </a:cxn>
                <a:cxn ang="0">
                  <a:pos x="594" y="53"/>
                </a:cxn>
                <a:cxn ang="0">
                  <a:pos x="622" y="41"/>
                </a:cxn>
                <a:cxn ang="0">
                  <a:pos x="648" y="31"/>
                </a:cxn>
                <a:cxn ang="0">
                  <a:pos x="677" y="22"/>
                </a:cxn>
                <a:cxn ang="0">
                  <a:pos x="677" y="0"/>
                </a:cxn>
              </a:cxnLst>
              <a:rect l="0" t="0" r="r" b="b"/>
              <a:pathLst>
                <a:path w="677" h="409">
                  <a:moveTo>
                    <a:pt x="677" y="0"/>
                  </a:moveTo>
                  <a:lnTo>
                    <a:pt x="648" y="10"/>
                  </a:lnTo>
                  <a:lnTo>
                    <a:pt x="622" y="19"/>
                  </a:lnTo>
                  <a:lnTo>
                    <a:pt x="594" y="29"/>
                  </a:lnTo>
                  <a:lnTo>
                    <a:pt x="565" y="38"/>
                  </a:lnTo>
                  <a:lnTo>
                    <a:pt x="536" y="55"/>
                  </a:lnTo>
                  <a:lnTo>
                    <a:pt x="508" y="69"/>
                  </a:lnTo>
                  <a:lnTo>
                    <a:pt x="479" y="81"/>
                  </a:lnTo>
                  <a:lnTo>
                    <a:pt x="450" y="98"/>
                  </a:lnTo>
                  <a:lnTo>
                    <a:pt x="422" y="112"/>
                  </a:lnTo>
                  <a:lnTo>
                    <a:pt x="393" y="134"/>
                  </a:lnTo>
                  <a:lnTo>
                    <a:pt x="365" y="151"/>
                  </a:lnTo>
                  <a:lnTo>
                    <a:pt x="338" y="167"/>
                  </a:lnTo>
                  <a:lnTo>
                    <a:pt x="310" y="189"/>
                  </a:lnTo>
                  <a:lnTo>
                    <a:pt x="281" y="210"/>
                  </a:lnTo>
                  <a:lnTo>
                    <a:pt x="253" y="234"/>
                  </a:lnTo>
                  <a:lnTo>
                    <a:pt x="224" y="256"/>
                  </a:lnTo>
                  <a:lnTo>
                    <a:pt x="195" y="280"/>
                  </a:lnTo>
                  <a:lnTo>
                    <a:pt x="167" y="303"/>
                  </a:lnTo>
                  <a:lnTo>
                    <a:pt x="138" y="327"/>
                  </a:lnTo>
                  <a:lnTo>
                    <a:pt x="109" y="349"/>
                  </a:lnTo>
                  <a:lnTo>
                    <a:pt x="81" y="370"/>
                  </a:lnTo>
                  <a:lnTo>
                    <a:pt x="52" y="389"/>
                  </a:lnTo>
                  <a:lnTo>
                    <a:pt x="26" y="404"/>
                  </a:lnTo>
                  <a:lnTo>
                    <a:pt x="0" y="409"/>
                  </a:lnTo>
                  <a:lnTo>
                    <a:pt x="2" y="409"/>
                  </a:lnTo>
                  <a:lnTo>
                    <a:pt x="26" y="404"/>
                  </a:lnTo>
                  <a:lnTo>
                    <a:pt x="52" y="392"/>
                  </a:lnTo>
                  <a:lnTo>
                    <a:pt x="81" y="375"/>
                  </a:lnTo>
                  <a:lnTo>
                    <a:pt x="109" y="354"/>
                  </a:lnTo>
                  <a:lnTo>
                    <a:pt x="138" y="335"/>
                  </a:lnTo>
                  <a:lnTo>
                    <a:pt x="167" y="311"/>
                  </a:lnTo>
                  <a:lnTo>
                    <a:pt x="195" y="287"/>
                  </a:lnTo>
                  <a:lnTo>
                    <a:pt x="224" y="265"/>
                  </a:lnTo>
                  <a:lnTo>
                    <a:pt x="253" y="244"/>
                  </a:lnTo>
                  <a:lnTo>
                    <a:pt x="281" y="222"/>
                  </a:lnTo>
                  <a:lnTo>
                    <a:pt x="310" y="203"/>
                  </a:lnTo>
                  <a:lnTo>
                    <a:pt x="338" y="182"/>
                  </a:lnTo>
                  <a:lnTo>
                    <a:pt x="365" y="163"/>
                  </a:lnTo>
                  <a:lnTo>
                    <a:pt x="393" y="146"/>
                  </a:lnTo>
                  <a:lnTo>
                    <a:pt x="422" y="129"/>
                  </a:lnTo>
                  <a:lnTo>
                    <a:pt x="450" y="115"/>
                  </a:lnTo>
                  <a:lnTo>
                    <a:pt x="479" y="98"/>
                  </a:lnTo>
                  <a:lnTo>
                    <a:pt x="508" y="86"/>
                  </a:lnTo>
                  <a:lnTo>
                    <a:pt x="536" y="72"/>
                  </a:lnTo>
                  <a:lnTo>
                    <a:pt x="565" y="62"/>
                  </a:lnTo>
                  <a:lnTo>
                    <a:pt x="594" y="53"/>
                  </a:lnTo>
                  <a:lnTo>
                    <a:pt x="622" y="41"/>
                  </a:lnTo>
                  <a:lnTo>
                    <a:pt x="648" y="31"/>
                  </a:lnTo>
                  <a:lnTo>
                    <a:pt x="677" y="22"/>
                  </a:lnTo>
                  <a:lnTo>
                    <a:pt x="67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" name="Freeform 720"/>
            <p:cNvSpPr>
              <a:spLocks/>
            </p:cNvSpPr>
            <p:nvPr/>
          </p:nvSpPr>
          <p:spPr bwMode="auto">
            <a:xfrm>
              <a:off x="5019519" y="1823709"/>
              <a:ext cx="1987246" cy="1599702"/>
            </a:xfrm>
            <a:custGeom>
              <a:avLst/>
              <a:gdLst/>
              <a:ahLst/>
              <a:cxnLst>
                <a:cxn ang="0">
                  <a:pos x="2" y="549"/>
                </a:cxn>
                <a:cxn ang="0">
                  <a:pos x="31" y="535"/>
                </a:cxn>
                <a:cxn ang="0">
                  <a:pos x="60" y="499"/>
                </a:cxn>
                <a:cxn ang="0">
                  <a:pos x="88" y="454"/>
                </a:cxn>
                <a:cxn ang="0">
                  <a:pos x="86" y="451"/>
                </a:cxn>
                <a:cxn ang="0">
                  <a:pos x="88" y="454"/>
                </a:cxn>
                <a:cxn ang="0">
                  <a:pos x="117" y="408"/>
                </a:cxn>
                <a:cxn ang="0">
                  <a:pos x="114" y="406"/>
                </a:cxn>
                <a:cxn ang="0">
                  <a:pos x="117" y="408"/>
                </a:cxn>
                <a:cxn ang="0">
                  <a:pos x="145" y="365"/>
                </a:cxn>
                <a:cxn ang="0">
                  <a:pos x="174" y="327"/>
                </a:cxn>
                <a:cxn ang="0">
                  <a:pos x="203" y="299"/>
                </a:cxn>
                <a:cxn ang="0">
                  <a:pos x="231" y="267"/>
                </a:cxn>
                <a:cxn ang="0">
                  <a:pos x="260" y="244"/>
                </a:cxn>
                <a:cxn ang="0">
                  <a:pos x="286" y="208"/>
                </a:cxn>
                <a:cxn ang="0">
                  <a:pos x="315" y="184"/>
                </a:cxn>
                <a:cxn ang="0">
                  <a:pos x="343" y="162"/>
                </a:cxn>
                <a:cxn ang="0">
                  <a:pos x="372" y="146"/>
                </a:cxn>
                <a:cxn ang="0">
                  <a:pos x="401" y="129"/>
                </a:cxn>
                <a:cxn ang="0">
                  <a:pos x="429" y="112"/>
                </a:cxn>
                <a:cxn ang="0">
                  <a:pos x="455" y="98"/>
                </a:cxn>
                <a:cxn ang="0">
                  <a:pos x="486" y="88"/>
                </a:cxn>
                <a:cxn ang="0">
                  <a:pos x="513" y="72"/>
                </a:cxn>
                <a:cxn ang="0">
                  <a:pos x="541" y="60"/>
                </a:cxn>
                <a:cxn ang="0">
                  <a:pos x="570" y="43"/>
                </a:cxn>
                <a:cxn ang="0">
                  <a:pos x="599" y="31"/>
                </a:cxn>
                <a:cxn ang="0">
                  <a:pos x="627" y="19"/>
                </a:cxn>
                <a:cxn ang="0">
                  <a:pos x="656" y="10"/>
                </a:cxn>
                <a:cxn ang="0">
                  <a:pos x="682" y="5"/>
                </a:cxn>
                <a:cxn ang="0">
                  <a:pos x="682" y="0"/>
                </a:cxn>
                <a:cxn ang="0">
                  <a:pos x="653" y="7"/>
                </a:cxn>
                <a:cxn ang="0">
                  <a:pos x="625" y="17"/>
                </a:cxn>
                <a:cxn ang="0">
                  <a:pos x="596" y="29"/>
                </a:cxn>
                <a:cxn ang="0">
                  <a:pos x="568" y="38"/>
                </a:cxn>
                <a:cxn ang="0">
                  <a:pos x="539" y="57"/>
                </a:cxn>
                <a:cxn ang="0">
                  <a:pos x="510" y="67"/>
                </a:cxn>
                <a:cxn ang="0">
                  <a:pos x="484" y="84"/>
                </a:cxn>
                <a:cxn ang="0">
                  <a:pos x="455" y="93"/>
                </a:cxn>
                <a:cxn ang="0">
                  <a:pos x="427" y="107"/>
                </a:cxn>
                <a:cxn ang="0">
                  <a:pos x="398" y="127"/>
                </a:cxn>
                <a:cxn ang="0">
                  <a:pos x="370" y="141"/>
                </a:cxn>
                <a:cxn ang="0">
                  <a:pos x="341" y="160"/>
                </a:cxn>
                <a:cxn ang="0">
                  <a:pos x="312" y="181"/>
                </a:cxn>
                <a:cxn ang="0">
                  <a:pos x="284" y="203"/>
                </a:cxn>
                <a:cxn ang="0">
                  <a:pos x="255" y="239"/>
                </a:cxn>
                <a:cxn ang="0">
                  <a:pos x="227" y="265"/>
                </a:cxn>
                <a:cxn ang="0">
                  <a:pos x="198" y="294"/>
                </a:cxn>
                <a:cxn ang="0">
                  <a:pos x="200" y="296"/>
                </a:cxn>
                <a:cxn ang="0">
                  <a:pos x="198" y="294"/>
                </a:cxn>
                <a:cxn ang="0">
                  <a:pos x="169" y="322"/>
                </a:cxn>
                <a:cxn ang="0">
                  <a:pos x="141" y="363"/>
                </a:cxn>
                <a:cxn ang="0">
                  <a:pos x="114" y="406"/>
                </a:cxn>
                <a:cxn ang="0">
                  <a:pos x="86" y="451"/>
                </a:cxn>
                <a:cxn ang="0">
                  <a:pos x="57" y="497"/>
                </a:cxn>
                <a:cxn ang="0">
                  <a:pos x="29" y="530"/>
                </a:cxn>
                <a:cxn ang="0">
                  <a:pos x="0" y="545"/>
                </a:cxn>
                <a:cxn ang="0">
                  <a:pos x="2" y="549"/>
                </a:cxn>
                <a:cxn ang="0">
                  <a:pos x="2" y="549"/>
                </a:cxn>
              </a:cxnLst>
              <a:rect l="0" t="0" r="r" b="b"/>
              <a:pathLst>
                <a:path w="682" h="549">
                  <a:moveTo>
                    <a:pt x="2" y="549"/>
                  </a:moveTo>
                  <a:lnTo>
                    <a:pt x="31" y="535"/>
                  </a:lnTo>
                  <a:lnTo>
                    <a:pt x="60" y="499"/>
                  </a:lnTo>
                  <a:lnTo>
                    <a:pt x="88" y="454"/>
                  </a:lnTo>
                  <a:lnTo>
                    <a:pt x="86" y="451"/>
                  </a:lnTo>
                  <a:lnTo>
                    <a:pt x="88" y="454"/>
                  </a:lnTo>
                  <a:lnTo>
                    <a:pt x="117" y="408"/>
                  </a:lnTo>
                  <a:lnTo>
                    <a:pt x="114" y="406"/>
                  </a:lnTo>
                  <a:lnTo>
                    <a:pt x="117" y="408"/>
                  </a:lnTo>
                  <a:lnTo>
                    <a:pt x="145" y="365"/>
                  </a:lnTo>
                  <a:lnTo>
                    <a:pt x="174" y="327"/>
                  </a:lnTo>
                  <a:lnTo>
                    <a:pt x="203" y="299"/>
                  </a:lnTo>
                  <a:lnTo>
                    <a:pt x="231" y="267"/>
                  </a:lnTo>
                  <a:lnTo>
                    <a:pt x="260" y="244"/>
                  </a:lnTo>
                  <a:lnTo>
                    <a:pt x="286" y="208"/>
                  </a:lnTo>
                  <a:lnTo>
                    <a:pt x="315" y="184"/>
                  </a:lnTo>
                  <a:lnTo>
                    <a:pt x="343" y="162"/>
                  </a:lnTo>
                  <a:lnTo>
                    <a:pt x="372" y="146"/>
                  </a:lnTo>
                  <a:lnTo>
                    <a:pt x="401" y="129"/>
                  </a:lnTo>
                  <a:lnTo>
                    <a:pt x="429" y="112"/>
                  </a:lnTo>
                  <a:lnTo>
                    <a:pt x="455" y="98"/>
                  </a:lnTo>
                  <a:lnTo>
                    <a:pt x="486" y="88"/>
                  </a:lnTo>
                  <a:lnTo>
                    <a:pt x="513" y="72"/>
                  </a:lnTo>
                  <a:lnTo>
                    <a:pt x="541" y="60"/>
                  </a:lnTo>
                  <a:lnTo>
                    <a:pt x="570" y="43"/>
                  </a:lnTo>
                  <a:lnTo>
                    <a:pt x="599" y="31"/>
                  </a:lnTo>
                  <a:lnTo>
                    <a:pt x="627" y="19"/>
                  </a:lnTo>
                  <a:lnTo>
                    <a:pt x="656" y="10"/>
                  </a:lnTo>
                  <a:lnTo>
                    <a:pt x="682" y="5"/>
                  </a:lnTo>
                  <a:lnTo>
                    <a:pt x="682" y="0"/>
                  </a:lnTo>
                  <a:lnTo>
                    <a:pt x="653" y="7"/>
                  </a:lnTo>
                  <a:lnTo>
                    <a:pt x="625" y="17"/>
                  </a:lnTo>
                  <a:lnTo>
                    <a:pt x="596" y="29"/>
                  </a:lnTo>
                  <a:lnTo>
                    <a:pt x="568" y="38"/>
                  </a:lnTo>
                  <a:lnTo>
                    <a:pt x="539" y="57"/>
                  </a:lnTo>
                  <a:lnTo>
                    <a:pt x="510" y="67"/>
                  </a:lnTo>
                  <a:lnTo>
                    <a:pt x="484" y="84"/>
                  </a:lnTo>
                  <a:lnTo>
                    <a:pt x="455" y="93"/>
                  </a:lnTo>
                  <a:lnTo>
                    <a:pt x="427" y="107"/>
                  </a:lnTo>
                  <a:lnTo>
                    <a:pt x="398" y="127"/>
                  </a:lnTo>
                  <a:lnTo>
                    <a:pt x="370" y="141"/>
                  </a:lnTo>
                  <a:lnTo>
                    <a:pt x="341" y="160"/>
                  </a:lnTo>
                  <a:lnTo>
                    <a:pt x="312" y="181"/>
                  </a:lnTo>
                  <a:lnTo>
                    <a:pt x="284" y="203"/>
                  </a:lnTo>
                  <a:lnTo>
                    <a:pt x="255" y="239"/>
                  </a:lnTo>
                  <a:lnTo>
                    <a:pt x="227" y="265"/>
                  </a:lnTo>
                  <a:lnTo>
                    <a:pt x="198" y="294"/>
                  </a:lnTo>
                  <a:lnTo>
                    <a:pt x="200" y="296"/>
                  </a:lnTo>
                  <a:lnTo>
                    <a:pt x="198" y="294"/>
                  </a:lnTo>
                  <a:lnTo>
                    <a:pt x="169" y="322"/>
                  </a:lnTo>
                  <a:lnTo>
                    <a:pt x="141" y="363"/>
                  </a:lnTo>
                  <a:lnTo>
                    <a:pt x="114" y="406"/>
                  </a:lnTo>
                  <a:lnTo>
                    <a:pt x="86" y="451"/>
                  </a:lnTo>
                  <a:lnTo>
                    <a:pt x="57" y="497"/>
                  </a:lnTo>
                  <a:lnTo>
                    <a:pt x="29" y="530"/>
                  </a:lnTo>
                  <a:lnTo>
                    <a:pt x="0" y="545"/>
                  </a:lnTo>
                  <a:lnTo>
                    <a:pt x="2" y="549"/>
                  </a:lnTo>
                  <a:lnTo>
                    <a:pt x="2" y="5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" name="Freeform 721"/>
            <p:cNvSpPr>
              <a:spLocks/>
            </p:cNvSpPr>
            <p:nvPr/>
          </p:nvSpPr>
          <p:spPr bwMode="auto">
            <a:xfrm>
              <a:off x="5025347" y="3161164"/>
              <a:ext cx="1987246" cy="26224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9" y="88"/>
                </a:cxn>
                <a:cxn ang="0">
                  <a:pos x="55" y="88"/>
                </a:cxn>
                <a:cxn ang="0">
                  <a:pos x="84" y="86"/>
                </a:cxn>
                <a:cxn ang="0">
                  <a:pos x="112" y="86"/>
                </a:cxn>
                <a:cxn ang="0">
                  <a:pos x="141" y="83"/>
                </a:cxn>
                <a:cxn ang="0">
                  <a:pos x="170" y="83"/>
                </a:cxn>
                <a:cxn ang="0">
                  <a:pos x="198" y="78"/>
                </a:cxn>
                <a:cxn ang="0">
                  <a:pos x="227" y="76"/>
                </a:cxn>
                <a:cxn ang="0">
                  <a:pos x="256" y="74"/>
                </a:cxn>
                <a:cxn ang="0">
                  <a:pos x="284" y="71"/>
                </a:cxn>
                <a:cxn ang="0">
                  <a:pos x="313" y="66"/>
                </a:cxn>
                <a:cxn ang="0">
                  <a:pos x="341" y="66"/>
                </a:cxn>
                <a:cxn ang="0">
                  <a:pos x="368" y="62"/>
                </a:cxn>
                <a:cxn ang="0">
                  <a:pos x="399" y="59"/>
                </a:cxn>
                <a:cxn ang="0">
                  <a:pos x="425" y="54"/>
                </a:cxn>
                <a:cxn ang="0">
                  <a:pos x="453" y="50"/>
                </a:cxn>
                <a:cxn ang="0">
                  <a:pos x="482" y="45"/>
                </a:cxn>
                <a:cxn ang="0">
                  <a:pos x="511" y="38"/>
                </a:cxn>
                <a:cxn ang="0">
                  <a:pos x="539" y="33"/>
                </a:cxn>
                <a:cxn ang="0">
                  <a:pos x="568" y="28"/>
                </a:cxn>
                <a:cxn ang="0">
                  <a:pos x="597" y="23"/>
                </a:cxn>
                <a:cxn ang="0">
                  <a:pos x="625" y="19"/>
                </a:cxn>
                <a:cxn ang="0">
                  <a:pos x="654" y="9"/>
                </a:cxn>
                <a:cxn ang="0">
                  <a:pos x="682" y="4"/>
                </a:cxn>
                <a:cxn ang="0">
                  <a:pos x="680" y="0"/>
                </a:cxn>
                <a:cxn ang="0">
                  <a:pos x="651" y="7"/>
                </a:cxn>
                <a:cxn ang="0">
                  <a:pos x="623" y="14"/>
                </a:cxn>
                <a:cxn ang="0">
                  <a:pos x="594" y="19"/>
                </a:cxn>
                <a:cxn ang="0">
                  <a:pos x="566" y="26"/>
                </a:cxn>
                <a:cxn ang="0">
                  <a:pos x="539" y="28"/>
                </a:cxn>
                <a:cxn ang="0">
                  <a:pos x="511" y="33"/>
                </a:cxn>
                <a:cxn ang="0">
                  <a:pos x="482" y="40"/>
                </a:cxn>
                <a:cxn ang="0">
                  <a:pos x="453" y="45"/>
                </a:cxn>
                <a:cxn ang="0">
                  <a:pos x="425" y="50"/>
                </a:cxn>
                <a:cxn ang="0">
                  <a:pos x="396" y="54"/>
                </a:cxn>
                <a:cxn ang="0">
                  <a:pos x="368" y="57"/>
                </a:cxn>
                <a:cxn ang="0">
                  <a:pos x="341" y="62"/>
                </a:cxn>
                <a:cxn ang="0">
                  <a:pos x="313" y="62"/>
                </a:cxn>
                <a:cxn ang="0">
                  <a:pos x="284" y="66"/>
                </a:cxn>
                <a:cxn ang="0">
                  <a:pos x="256" y="69"/>
                </a:cxn>
                <a:cxn ang="0">
                  <a:pos x="227" y="71"/>
                </a:cxn>
                <a:cxn ang="0">
                  <a:pos x="198" y="74"/>
                </a:cxn>
                <a:cxn ang="0">
                  <a:pos x="170" y="78"/>
                </a:cxn>
                <a:cxn ang="0">
                  <a:pos x="141" y="78"/>
                </a:cxn>
                <a:cxn ang="0">
                  <a:pos x="112" y="81"/>
                </a:cxn>
                <a:cxn ang="0">
                  <a:pos x="84" y="81"/>
                </a:cxn>
                <a:cxn ang="0">
                  <a:pos x="55" y="83"/>
                </a:cxn>
                <a:cxn ang="0">
                  <a:pos x="29" y="83"/>
                </a:cxn>
                <a:cxn ang="0">
                  <a:pos x="0" y="86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682" h="90">
                  <a:moveTo>
                    <a:pt x="0" y="90"/>
                  </a:moveTo>
                  <a:lnTo>
                    <a:pt x="29" y="88"/>
                  </a:lnTo>
                  <a:lnTo>
                    <a:pt x="55" y="88"/>
                  </a:lnTo>
                  <a:lnTo>
                    <a:pt x="84" y="86"/>
                  </a:lnTo>
                  <a:lnTo>
                    <a:pt x="112" y="86"/>
                  </a:lnTo>
                  <a:lnTo>
                    <a:pt x="141" y="83"/>
                  </a:lnTo>
                  <a:lnTo>
                    <a:pt x="170" y="83"/>
                  </a:lnTo>
                  <a:lnTo>
                    <a:pt x="198" y="78"/>
                  </a:lnTo>
                  <a:lnTo>
                    <a:pt x="227" y="76"/>
                  </a:lnTo>
                  <a:lnTo>
                    <a:pt x="256" y="74"/>
                  </a:lnTo>
                  <a:lnTo>
                    <a:pt x="284" y="71"/>
                  </a:lnTo>
                  <a:lnTo>
                    <a:pt x="313" y="66"/>
                  </a:lnTo>
                  <a:lnTo>
                    <a:pt x="341" y="66"/>
                  </a:lnTo>
                  <a:lnTo>
                    <a:pt x="368" y="62"/>
                  </a:lnTo>
                  <a:lnTo>
                    <a:pt x="399" y="59"/>
                  </a:lnTo>
                  <a:lnTo>
                    <a:pt x="425" y="54"/>
                  </a:lnTo>
                  <a:lnTo>
                    <a:pt x="453" y="50"/>
                  </a:lnTo>
                  <a:lnTo>
                    <a:pt x="482" y="45"/>
                  </a:lnTo>
                  <a:lnTo>
                    <a:pt x="511" y="38"/>
                  </a:lnTo>
                  <a:lnTo>
                    <a:pt x="539" y="33"/>
                  </a:lnTo>
                  <a:lnTo>
                    <a:pt x="568" y="28"/>
                  </a:lnTo>
                  <a:lnTo>
                    <a:pt x="597" y="23"/>
                  </a:lnTo>
                  <a:lnTo>
                    <a:pt x="625" y="19"/>
                  </a:lnTo>
                  <a:lnTo>
                    <a:pt x="654" y="9"/>
                  </a:lnTo>
                  <a:lnTo>
                    <a:pt x="682" y="4"/>
                  </a:lnTo>
                  <a:lnTo>
                    <a:pt x="680" y="0"/>
                  </a:lnTo>
                  <a:lnTo>
                    <a:pt x="651" y="7"/>
                  </a:lnTo>
                  <a:lnTo>
                    <a:pt x="623" y="14"/>
                  </a:lnTo>
                  <a:lnTo>
                    <a:pt x="594" y="19"/>
                  </a:lnTo>
                  <a:lnTo>
                    <a:pt x="566" y="26"/>
                  </a:lnTo>
                  <a:lnTo>
                    <a:pt x="539" y="28"/>
                  </a:lnTo>
                  <a:lnTo>
                    <a:pt x="511" y="33"/>
                  </a:lnTo>
                  <a:lnTo>
                    <a:pt x="482" y="40"/>
                  </a:lnTo>
                  <a:lnTo>
                    <a:pt x="453" y="45"/>
                  </a:lnTo>
                  <a:lnTo>
                    <a:pt x="425" y="50"/>
                  </a:lnTo>
                  <a:lnTo>
                    <a:pt x="396" y="54"/>
                  </a:lnTo>
                  <a:lnTo>
                    <a:pt x="368" y="57"/>
                  </a:lnTo>
                  <a:lnTo>
                    <a:pt x="341" y="62"/>
                  </a:lnTo>
                  <a:lnTo>
                    <a:pt x="313" y="62"/>
                  </a:lnTo>
                  <a:lnTo>
                    <a:pt x="284" y="66"/>
                  </a:lnTo>
                  <a:lnTo>
                    <a:pt x="256" y="69"/>
                  </a:lnTo>
                  <a:lnTo>
                    <a:pt x="227" y="71"/>
                  </a:lnTo>
                  <a:lnTo>
                    <a:pt x="198" y="74"/>
                  </a:lnTo>
                  <a:lnTo>
                    <a:pt x="170" y="78"/>
                  </a:lnTo>
                  <a:lnTo>
                    <a:pt x="141" y="78"/>
                  </a:lnTo>
                  <a:lnTo>
                    <a:pt x="112" y="81"/>
                  </a:lnTo>
                  <a:lnTo>
                    <a:pt x="84" y="81"/>
                  </a:lnTo>
                  <a:lnTo>
                    <a:pt x="55" y="83"/>
                  </a:lnTo>
                  <a:lnTo>
                    <a:pt x="29" y="83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A53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" name="Freeform 722"/>
            <p:cNvSpPr>
              <a:spLocks/>
            </p:cNvSpPr>
            <p:nvPr/>
          </p:nvSpPr>
          <p:spPr bwMode="auto">
            <a:xfrm>
              <a:off x="5025347" y="2490980"/>
              <a:ext cx="1987246" cy="93243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29" y="316"/>
                </a:cxn>
                <a:cxn ang="0">
                  <a:pos x="58" y="311"/>
                </a:cxn>
                <a:cxn ang="0">
                  <a:pos x="86" y="304"/>
                </a:cxn>
                <a:cxn ang="0">
                  <a:pos x="115" y="296"/>
                </a:cxn>
                <a:cxn ang="0">
                  <a:pos x="141" y="289"/>
                </a:cxn>
                <a:cxn ang="0">
                  <a:pos x="172" y="277"/>
                </a:cxn>
                <a:cxn ang="0">
                  <a:pos x="198" y="265"/>
                </a:cxn>
                <a:cxn ang="0">
                  <a:pos x="227" y="251"/>
                </a:cxn>
                <a:cxn ang="0">
                  <a:pos x="256" y="237"/>
                </a:cxn>
                <a:cxn ang="0">
                  <a:pos x="284" y="222"/>
                </a:cxn>
                <a:cxn ang="0">
                  <a:pos x="313" y="208"/>
                </a:cxn>
                <a:cxn ang="0">
                  <a:pos x="341" y="189"/>
                </a:cxn>
                <a:cxn ang="0">
                  <a:pos x="370" y="175"/>
                </a:cxn>
                <a:cxn ang="0">
                  <a:pos x="399" y="158"/>
                </a:cxn>
                <a:cxn ang="0">
                  <a:pos x="427" y="144"/>
                </a:cxn>
                <a:cxn ang="0">
                  <a:pos x="456" y="129"/>
                </a:cxn>
                <a:cxn ang="0">
                  <a:pos x="484" y="115"/>
                </a:cxn>
                <a:cxn ang="0">
                  <a:pos x="511" y="98"/>
                </a:cxn>
                <a:cxn ang="0">
                  <a:pos x="539" y="84"/>
                </a:cxn>
                <a:cxn ang="0">
                  <a:pos x="568" y="60"/>
                </a:cxn>
                <a:cxn ang="0">
                  <a:pos x="597" y="46"/>
                </a:cxn>
                <a:cxn ang="0">
                  <a:pos x="625" y="29"/>
                </a:cxn>
                <a:cxn ang="0">
                  <a:pos x="654" y="17"/>
                </a:cxn>
                <a:cxn ang="0">
                  <a:pos x="682" y="5"/>
                </a:cxn>
                <a:cxn ang="0">
                  <a:pos x="680" y="0"/>
                </a:cxn>
                <a:cxn ang="0">
                  <a:pos x="651" y="12"/>
                </a:cxn>
                <a:cxn ang="0">
                  <a:pos x="623" y="24"/>
                </a:cxn>
                <a:cxn ang="0">
                  <a:pos x="594" y="41"/>
                </a:cxn>
                <a:cxn ang="0">
                  <a:pos x="597" y="43"/>
                </a:cxn>
                <a:cxn ang="0">
                  <a:pos x="594" y="41"/>
                </a:cxn>
                <a:cxn ang="0">
                  <a:pos x="566" y="55"/>
                </a:cxn>
                <a:cxn ang="0">
                  <a:pos x="537" y="79"/>
                </a:cxn>
                <a:cxn ang="0">
                  <a:pos x="508" y="93"/>
                </a:cxn>
                <a:cxn ang="0">
                  <a:pos x="482" y="110"/>
                </a:cxn>
                <a:cxn ang="0">
                  <a:pos x="453" y="124"/>
                </a:cxn>
                <a:cxn ang="0">
                  <a:pos x="453" y="127"/>
                </a:cxn>
                <a:cxn ang="0">
                  <a:pos x="453" y="124"/>
                </a:cxn>
                <a:cxn ang="0">
                  <a:pos x="425" y="139"/>
                </a:cxn>
                <a:cxn ang="0">
                  <a:pos x="396" y="153"/>
                </a:cxn>
                <a:cxn ang="0">
                  <a:pos x="368" y="170"/>
                </a:cxn>
                <a:cxn ang="0">
                  <a:pos x="339" y="184"/>
                </a:cxn>
                <a:cxn ang="0">
                  <a:pos x="310" y="203"/>
                </a:cxn>
                <a:cxn ang="0">
                  <a:pos x="282" y="220"/>
                </a:cxn>
                <a:cxn ang="0">
                  <a:pos x="253" y="232"/>
                </a:cxn>
                <a:cxn ang="0">
                  <a:pos x="225" y="246"/>
                </a:cxn>
                <a:cxn ang="0">
                  <a:pos x="227" y="249"/>
                </a:cxn>
                <a:cxn ang="0">
                  <a:pos x="225" y="246"/>
                </a:cxn>
                <a:cxn ang="0">
                  <a:pos x="196" y="261"/>
                </a:cxn>
                <a:cxn ang="0">
                  <a:pos x="170" y="273"/>
                </a:cxn>
                <a:cxn ang="0">
                  <a:pos x="141" y="284"/>
                </a:cxn>
                <a:cxn ang="0">
                  <a:pos x="112" y="292"/>
                </a:cxn>
                <a:cxn ang="0">
                  <a:pos x="84" y="299"/>
                </a:cxn>
                <a:cxn ang="0">
                  <a:pos x="55" y="306"/>
                </a:cxn>
                <a:cxn ang="0">
                  <a:pos x="29" y="311"/>
                </a:cxn>
                <a:cxn ang="0">
                  <a:pos x="0" y="316"/>
                </a:cxn>
                <a:cxn ang="0">
                  <a:pos x="0" y="320"/>
                </a:cxn>
                <a:cxn ang="0">
                  <a:pos x="0" y="320"/>
                </a:cxn>
              </a:cxnLst>
              <a:rect l="0" t="0" r="r" b="b"/>
              <a:pathLst>
                <a:path w="682" h="320">
                  <a:moveTo>
                    <a:pt x="0" y="320"/>
                  </a:moveTo>
                  <a:lnTo>
                    <a:pt x="29" y="316"/>
                  </a:lnTo>
                  <a:lnTo>
                    <a:pt x="58" y="311"/>
                  </a:lnTo>
                  <a:lnTo>
                    <a:pt x="86" y="304"/>
                  </a:lnTo>
                  <a:lnTo>
                    <a:pt x="115" y="296"/>
                  </a:lnTo>
                  <a:lnTo>
                    <a:pt x="141" y="289"/>
                  </a:lnTo>
                  <a:lnTo>
                    <a:pt x="172" y="277"/>
                  </a:lnTo>
                  <a:lnTo>
                    <a:pt x="198" y="265"/>
                  </a:lnTo>
                  <a:lnTo>
                    <a:pt x="227" y="251"/>
                  </a:lnTo>
                  <a:lnTo>
                    <a:pt x="256" y="237"/>
                  </a:lnTo>
                  <a:lnTo>
                    <a:pt x="284" y="222"/>
                  </a:lnTo>
                  <a:lnTo>
                    <a:pt x="313" y="208"/>
                  </a:lnTo>
                  <a:lnTo>
                    <a:pt x="341" y="189"/>
                  </a:lnTo>
                  <a:lnTo>
                    <a:pt x="370" y="175"/>
                  </a:lnTo>
                  <a:lnTo>
                    <a:pt x="399" y="158"/>
                  </a:lnTo>
                  <a:lnTo>
                    <a:pt x="427" y="144"/>
                  </a:lnTo>
                  <a:lnTo>
                    <a:pt x="456" y="129"/>
                  </a:lnTo>
                  <a:lnTo>
                    <a:pt x="484" y="115"/>
                  </a:lnTo>
                  <a:lnTo>
                    <a:pt x="511" y="98"/>
                  </a:lnTo>
                  <a:lnTo>
                    <a:pt x="539" y="84"/>
                  </a:lnTo>
                  <a:lnTo>
                    <a:pt x="568" y="60"/>
                  </a:lnTo>
                  <a:lnTo>
                    <a:pt x="597" y="46"/>
                  </a:lnTo>
                  <a:lnTo>
                    <a:pt x="625" y="29"/>
                  </a:lnTo>
                  <a:lnTo>
                    <a:pt x="654" y="17"/>
                  </a:lnTo>
                  <a:lnTo>
                    <a:pt x="682" y="5"/>
                  </a:lnTo>
                  <a:lnTo>
                    <a:pt x="680" y="0"/>
                  </a:lnTo>
                  <a:lnTo>
                    <a:pt x="651" y="12"/>
                  </a:lnTo>
                  <a:lnTo>
                    <a:pt x="623" y="24"/>
                  </a:lnTo>
                  <a:lnTo>
                    <a:pt x="594" y="41"/>
                  </a:lnTo>
                  <a:lnTo>
                    <a:pt x="597" y="43"/>
                  </a:lnTo>
                  <a:lnTo>
                    <a:pt x="594" y="41"/>
                  </a:lnTo>
                  <a:lnTo>
                    <a:pt x="566" y="55"/>
                  </a:lnTo>
                  <a:lnTo>
                    <a:pt x="537" y="79"/>
                  </a:lnTo>
                  <a:lnTo>
                    <a:pt x="508" y="93"/>
                  </a:lnTo>
                  <a:lnTo>
                    <a:pt x="482" y="110"/>
                  </a:lnTo>
                  <a:lnTo>
                    <a:pt x="453" y="124"/>
                  </a:lnTo>
                  <a:lnTo>
                    <a:pt x="453" y="127"/>
                  </a:lnTo>
                  <a:lnTo>
                    <a:pt x="453" y="124"/>
                  </a:lnTo>
                  <a:lnTo>
                    <a:pt x="425" y="139"/>
                  </a:lnTo>
                  <a:lnTo>
                    <a:pt x="396" y="153"/>
                  </a:lnTo>
                  <a:lnTo>
                    <a:pt x="368" y="170"/>
                  </a:lnTo>
                  <a:lnTo>
                    <a:pt x="339" y="184"/>
                  </a:lnTo>
                  <a:lnTo>
                    <a:pt x="310" y="203"/>
                  </a:lnTo>
                  <a:lnTo>
                    <a:pt x="282" y="220"/>
                  </a:lnTo>
                  <a:lnTo>
                    <a:pt x="253" y="232"/>
                  </a:lnTo>
                  <a:lnTo>
                    <a:pt x="225" y="246"/>
                  </a:lnTo>
                  <a:lnTo>
                    <a:pt x="227" y="249"/>
                  </a:lnTo>
                  <a:lnTo>
                    <a:pt x="225" y="246"/>
                  </a:lnTo>
                  <a:lnTo>
                    <a:pt x="196" y="261"/>
                  </a:lnTo>
                  <a:lnTo>
                    <a:pt x="170" y="273"/>
                  </a:lnTo>
                  <a:lnTo>
                    <a:pt x="141" y="284"/>
                  </a:lnTo>
                  <a:lnTo>
                    <a:pt x="112" y="292"/>
                  </a:lnTo>
                  <a:lnTo>
                    <a:pt x="84" y="299"/>
                  </a:lnTo>
                  <a:lnTo>
                    <a:pt x="55" y="306"/>
                  </a:lnTo>
                  <a:lnTo>
                    <a:pt x="29" y="311"/>
                  </a:lnTo>
                  <a:lnTo>
                    <a:pt x="0" y="316"/>
                  </a:lnTo>
                  <a:lnTo>
                    <a:pt x="0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D22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" name="Freeform 723"/>
            <p:cNvSpPr>
              <a:spLocks/>
            </p:cNvSpPr>
            <p:nvPr/>
          </p:nvSpPr>
          <p:spPr bwMode="auto">
            <a:xfrm>
              <a:off x="5019519" y="2240389"/>
              <a:ext cx="1993073" cy="1183022"/>
            </a:xfrm>
            <a:custGeom>
              <a:avLst/>
              <a:gdLst/>
              <a:ahLst/>
              <a:cxnLst>
                <a:cxn ang="0">
                  <a:pos x="2" y="406"/>
                </a:cxn>
                <a:cxn ang="0">
                  <a:pos x="31" y="399"/>
                </a:cxn>
                <a:cxn ang="0">
                  <a:pos x="60" y="385"/>
                </a:cxn>
                <a:cxn ang="0">
                  <a:pos x="88" y="368"/>
                </a:cxn>
                <a:cxn ang="0">
                  <a:pos x="117" y="347"/>
                </a:cxn>
                <a:cxn ang="0">
                  <a:pos x="145" y="328"/>
                </a:cxn>
                <a:cxn ang="0">
                  <a:pos x="174" y="301"/>
                </a:cxn>
                <a:cxn ang="0">
                  <a:pos x="172" y="299"/>
                </a:cxn>
                <a:cxn ang="0">
                  <a:pos x="174" y="301"/>
                </a:cxn>
                <a:cxn ang="0">
                  <a:pos x="203" y="277"/>
                </a:cxn>
                <a:cxn ang="0">
                  <a:pos x="231" y="256"/>
                </a:cxn>
                <a:cxn ang="0">
                  <a:pos x="229" y="253"/>
                </a:cxn>
                <a:cxn ang="0">
                  <a:pos x="231" y="256"/>
                </a:cxn>
                <a:cxn ang="0">
                  <a:pos x="260" y="234"/>
                </a:cxn>
                <a:cxn ang="0">
                  <a:pos x="286" y="210"/>
                </a:cxn>
                <a:cxn ang="0">
                  <a:pos x="315" y="191"/>
                </a:cxn>
                <a:cxn ang="0">
                  <a:pos x="343" y="170"/>
                </a:cxn>
                <a:cxn ang="0">
                  <a:pos x="372" y="153"/>
                </a:cxn>
                <a:cxn ang="0">
                  <a:pos x="372" y="153"/>
                </a:cxn>
                <a:cxn ang="0">
                  <a:pos x="401" y="134"/>
                </a:cxn>
                <a:cxn ang="0">
                  <a:pos x="429" y="117"/>
                </a:cxn>
                <a:cxn ang="0">
                  <a:pos x="458" y="103"/>
                </a:cxn>
                <a:cxn ang="0">
                  <a:pos x="486" y="86"/>
                </a:cxn>
                <a:cxn ang="0">
                  <a:pos x="513" y="74"/>
                </a:cxn>
                <a:cxn ang="0">
                  <a:pos x="541" y="58"/>
                </a:cxn>
                <a:cxn ang="0">
                  <a:pos x="570" y="46"/>
                </a:cxn>
                <a:cxn ang="0">
                  <a:pos x="599" y="36"/>
                </a:cxn>
                <a:cxn ang="0">
                  <a:pos x="627" y="27"/>
                </a:cxn>
                <a:cxn ang="0">
                  <a:pos x="656" y="17"/>
                </a:cxn>
                <a:cxn ang="0">
                  <a:pos x="684" y="5"/>
                </a:cxn>
                <a:cxn ang="0">
                  <a:pos x="682" y="0"/>
                </a:cxn>
                <a:cxn ang="0">
                  <a:pos x="653" y="12"/>
                </a:cxn>
                <a:cxn ang="0">
                  <a:pos x="625" y="22"/>
                </a:cxn>
                <a:cxn ang="0">
                  <a:pos x="596" y="31"/>
                </a:cxn>
                <a:cxn ang="0">
                  <a:pos x="568" y="41"/>
                </a:cxn>
                <a:cxn ang="0">
                  <a:pos x="539" y="55"/>
                </a:cxn>
                <a:cxn ang="0">
                  <a:pos x="510" y="70"/>
                </a:cxn>
                <a:cxn ang="0">
                  <a:pos x="484" y="81"/>
                </a:cxn>
                <a:cxn ang="0">
                  <a:pos x="455" y="98"/>
                </a:cxn>
                <a:cxn ang="0">
                  <a:pos x="427" y="113"/>
                </a:cxn>
                <a:cxn ang="0">
                  <a:pos x="398" y="129"/>
                </a:cxn>
                <a:cxn ang="0">
                  <a:pos x="398" y="132"/>
                </a:cxn>
                <a:cxn ang="0">
                  <a:pos x="398" y="129"/>
                </a:cxn>
                <a:cxn ang="0">
                  <a:pos x="370" y="148"/>
                </a:cxn>
                <a:cxn ang="0">
                  <a:pos x="370" y="148"/>
                </a:cxn>
                <a:cxn ang="0">
                  <a:pos x="341" y="165"/>
                </a:cxn>
                <a:cxn ang="0">
                  <a:pos x="312" y="187"/>
                </a:cxn>
                <a:cxn ang="0">
                  <a:pos x="284" y="206"/>
                </a:cxn>
                <a:cxn ang="0">
                  <a:pos x="255" y="230"/>
                </a:cxn>
                <a:cxn ang="0">
                  <a:pos x="227" y="251"/>
                </a:cxn>
                <a:cxn ang="0">
                  <a:pos x="198" y="273"/>
                </a:cxn>
                <a:cxn ang="0">
                  <a:pos x="172" y="299"/>
                </a:cxn>
                <a:cxn ang="0">
                  <a:pos x="172" y="299"/>
                </a:cxn>
                <a:cxn ang="0">
                  <a:pos x="143" y="323"/>
                </a:cxn>
                <a:cxn ang="0">
                  <a:pos x="114" y="342"/>
                </a:cxn>
                <a:cxn ang="0">
                  <a:pos x="86" y="363"/>
                </a:cxn>
                <a:cxn ang="0">
                  <a:pos x="57" y="382"/>
                </a:cxn>
                <a:cxn ang="0">
                  <a:pos x="29" y="394"/>
                </a:cxn>
                <a:cxn ang="0">
                  <a:pos x="0" y="402"/>
                </a:cxn>
                <a:cxn ang="0">
                  <a:pos x="2" y="406"/>
                </a:cxn>
                <a:cxn ang="0">
                  <a:pos x="2" y="406"/>
                </a:cxn>
              </a:cxnLst>
              <a:rect l="0" t="0" r="r" b="b"/>
              <a:pathLst>
                <a:path w="684" h="406">
                  <a:moveTo>
                    <a:pt x="2" y="406"/>
                  </a:moveTo>
                  <a:lnTo>
                    <a:pt x="31" y="399"/>
                  </a:lnTo>
                  <a:lnTo>
                    <a:pt x="60" y="385"/>
                  </a:lnTo>
                  <a:lnTo>
                    <a:pt x="88" y="368"/>
                  </a:lnTo>
                  <a:lnTo>
                    <a:pt x="117" y="347"/>
                  </a:lnTo>
                  <a:lnTo>
                    <a:pt x="145" y="328"/>
                  </a:lnTo>
                  <a:lnTo>
                    <a:pt x="174" y="301"/>
                  </a:lnTo>
                  <a:lnTo>
                    <a:pt x="172" y="299"/>
                  </a:lnTo>
                  <a:lnTo>
                    <a:pt x="174" y="301"/>
                  </a:lnTo>
                  <a:lnTo>
                    <a:pt x="203" y="277"/>
                  </a:lnTo>
                  <a:lnTo>
                    <a:pt x="231" y="256"/>
                  </a:lnTo>
                  <a:lnTo>
                    <a:pt x="229" y="253"/>
                  </a:lnTo>
                  <a:lnTo>
                    <a:pt x="231" y="256"/>
                  </a:lnTo>
                  <a:lnTo>
                    <a:pt x="260" y="234"/>
                  </a:lnTo>
                  <a:lnTo>
                    <a:pt x="286" y="210"/>
                  </a:lnTo>
                  <a:lnTo>
                    <a:pt x="315" y="191"/>
                  </a:lnTo>
                  <a:lnTo>
                    <a:pt x="343" y="170"/>
                  </a:lnTo>
                  <a:lnTo>
                    <a:pt x="372" y="153"/>
                  </a:lnTo>
                  <a:lnTo>
                    <a:pt x="372" y="153"/>
                  </a:lnTo>
                  <a:lnTo>
                    <a:pt x="401" y="134"/>
                  </a:lnTo>
                  <a:lnTo>
                    <a:pt x="429" y="117"/>
                  </a:lnTo>
                  <a:lnTo>
                    <a:pt x="458" y="103"/>
                  </a:lnTo>
                  <a:lnTo>
                    <a:pt x="486" y="86"/>
                  </a:lnTo>
                  <a:lnTo>
                    <a:pt x="513" y="74"/>
                  </a:lnTo>
                  <a:lnTo>
                    <a:pt x="541" y="58"/>
                  </a:lnTo>
                  <a:lnTo>
                    <a:pt x="570" y="46"/>
                  </a:lnTo>
                  <a:lnTo>
                    <a:pt x="599" y="36"/>
                  </a:lnTo>
                  <a:lnTo>
                    <a:pt x="627" y="27"/>
                  </a:lnTo>
                  <a:lnTo>
                    <a:pt x="656" y="17"/>
                  </a:lnTo>
                  <a:lnTo>
                    <a:pt x="684" y="5"/>
                  </a:lnTo>
                  <a:lnTo>
                    <a:pt x="682" y="0"/>
                  </a:lnTo>
                  <a:lnTo>
                    <a:pt x="653" y="12"/>
                  </a:lnTo>
                  <a:lnTo>
                    <a:pt x="625" y="22"/>
                  </a:lnTo>
                  <a:lnTo>
                    <a:pt x="596" y="31"/>
                  </a:lnTo>
                  <a:lnTo>
                    <a:pt x="568" y="41"/>
                  </a:lnTo>
                  <a:lnTo>
                    <a:pt x="539" y="55"/>
                  </a:lnTo>
                  <a:lnTo>
                    <a:pt x="510" y="70"/>
                  </a:lnTo>
                  <a:lnTo>
                    <a:pt x="484" y="81"/>
                  </a:lnTo>
                  <a:lnTo>
                    <a:pt x="455" y="98"/>
                  </a:lnTo>
                  <a:lnTo>
                    <a:pt x="427" y="113"/>
                  </a:lnTo>
                  <a:lnTo>
                    <a:pt x="398" y="129"/>
                  </a:lnTo>
                  <a:lnTo>
                    <a:pt x="398" y="132"/>
                  </a:lnTo>
                  <a:lnTo>
                    <a:pt x="398" y="129"/>
                  </a:lnTo>
                  <a:lnTo>
                    <a:pt x="370" y="148"/>
                  </a:lnTo>
                  <a:lnTo>
                    <a:pt x="370" y="148"/>
                  </a:lnTo>
                  <a:lnTo>
                    <a:pt x="341" y="165"/>
                  </a:lnTo>
                  <a:lnTo>
                    <a:pt x="312" y="187"/>
                  </a:lnTo>
                  <a:lnTo>
                    <a:pt x="284" y="206"/>
                  </a:lnTo>
                  <a:lnTo>
                    <a:pt x="255" y="230"/>
                  </a:lnTo>
                  <a:lnTo>
                    <a:pt x="227" y="251"/>
                  </a:lnTo>
                  <a:lnTo>
                    <a:pt x="198" y="273"/>
                  </a:lnTo>
                  <a:lnTo>
                    <a:pt x="172" y="299"/>
                  </a:lnTo>
                  <a:lnTo>
                    <a:pt x="172" y="299"/>
                  </a:lnTo>
                  <a:lnTo>
                    <a:pt x="143" y="323"/>
                  </a:lnTo>
                  <a:lnTo>
                    <a:pt x="114" y="342"/>
                  </a:lnTo>
                  <a:lnTo>
                    <a:pt x="86" y="363"/>
                  </a:lnTo>
                  <a:lnTo>
                    <a:pt x="57" y="382"/>
                  </a:lnTo>
                  <a:lnTo>
                    <a:pt x="29" y="394"/>
                  </a:lnTo>
                  <a:lnTo>
                    <a:pt x="0" y="402"/>
                  </a:lnTo>
                  <a:lnTo>
                    <a:pt x="2" y="406"/>
                  </a:lnTo>
                  <a:lnTo>
                    <a:pt x="2" y="406"/>
                  </a:lnTo>
                  <a:close/>
                </a:path>
              </a:pathLst>
            </a:custGeom>
            <a:solidFill>
              <a:srgbClr val="4F804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038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73644" y="2764792"/>
            <a:ext cx="2502736" cy="2000264"/>
          </a:xfrm>
          <a:prstGeom prst="rect">
            <a:avLst/>
          </a:prstGeom>
          <a:solidFill>
            <a:srgbClr val="663300">
              <a:alpha val="20000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633438" y="2764792"/>
            <a:ext cx="642942" cy="2000264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36340" y="281756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447778" y="2817808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044436" y="2819396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23640" y="4174884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441428" y="4174884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038086" y="4175130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689212" y="4174884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695562" y="2817808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Heuristics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76050" y="2092944"/>
            <a:ext cx="2500330" cy="64294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68"/>
          <p:cNvGrpSpPr>
            <a:grpSpLocks/>
          </p:cNvGrpSpPr>
          <p:nvPr/>
        </p:nvGrpSpPr>
        <p:grpSpPr>
          <a:xfrm>
            <a:off x="2684637" y="2143114"/>
            <a:ext cx="541036" cy="542967"/>
            <a:chOff x="3138488" y="4133851"/>
            <a:chExt cx="833438" cy="836412"/>
          </a:xfrm>
        </p:grpSpPr>
        <p:pic>
          <p:nvPicPr>
            <p:cNvPr id="45" name="Picture 2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3273" y="4138412"/>
              <a:ext cx="822290" cy="83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138488" y="4133851"/>
              <a:ext cx="833438" cy="8334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3138488" y="4133851"/>
              <a:ext cx="833438" cy="83343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3" name="Group 173"/>
          <p:cNvGrpSpPr>
            <a:grpSpLocks/>
          </p:cNvGrpSpPr>
          <p:nvPr/>
        </p:nvGrpSpPr>
        <p:grpSpPr>
          <a:xfrm>
            <a:off x="2031315" y="2144144"/>
            <a:ext cx="540005" cy="541938"/>
            <a:chOff x="6002338" y="4133851"/>
            <a:chExt cx="830263" cy="836417"/>
          </a:xfrm>
        </p:grpSpPr>
        <p:pic>
          <p:nvPicPr>
            <p:cNvPr id="42" name="Picture 2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7899" y="4136830"/>
              <a:ext cx="820724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6002338" y="4133851"/>
              <a:ext cx="830263" cy="8334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6002338" y="4133851"/>
              <a:ext cx="830263" cy="83343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5" name="Group 177"/>
          <p:cNvGrpSpPr>
            <a:grpSpLocks/>
          </p:cNvGrpSpPr>
          <p:nvPr/>
        </p:nvGrpSpPr>
        <p:grpSpPr>
          <a:xfrm>
            <a:off x="1435500" y="2144144"/>
            <a:ext cx="541037" cy="541938"/>
            <a:chOff x="5103813" y="4133851"/>
            <a:chExt cx="835025" cy="836417"/>
          </a:xfrm>
        </p:grpSpPr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9395" y="4136830"/>
              <a:ext cx="823857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54"/>
            <p:cNvSpPr>
              <a:spLocks noChangeArrowheads="1"/>
            </p:cNvSpPr>
            <p:nvPr/>
          </p:nvSpPr>
          <p:spPr bwMode="auto">
            <a:xfrm>
              <a:off x="5103813" y="4133851"/>
              <a:ext cx="835025" cy="8334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Rectangle 79"/>
            <p:cNvSpPr>
              <a:spLocks noChangeArrowheads="1"/>
            </p:cNvSpPr>
            <p:nvPr/>
          </p:nvSpPr>
          <p:spPr bwMode="auto">
            <a:xfrm>
              <a:off x="5103813" y="4133851"/>
              <a:ext cx="835025" cy="83343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6" name="Group 181"/>
          <p:cNvGrpSpPr>
            <a:grpSpLocks/>
          </p:cNvGrpSpPr>
          <p:nvPr/>
        </p:nvGrpSpPr>
        <p:grpSpPr>
          <a:xfrm>
            <a:off x="827253" y="2144144"/>
            <a:ext cx="538976" cy="541938"/>
            <a:chOff x="4210050" y="4133851"/>
            <a:chExt cx="830263" cy="836417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4037" y="4136830"/>
              <a:ext cx="822291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4210050" y="4133851"/>
              <a:ext cx="830263" cy="833438"/>
            </a:xfrm>
            <a:prstGeom prst="rect">
              <a:avLst/>
            </a:prstGeom>
            <a:noFill/>
            <a:ln w="1111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Rectangle 82"/>
            <p:cNvSpPr>
              <a:spLocks noChangeArrowheads="1"/>
            </p:cNvSpPr>
            <p:nvPr/>
          </p:nvSpPr>
          <p:spPr bwMode="auto">
            <a:xfrm>
              <a:off x="4210050" y="4133851"/>
              <a:ext cx="830263" cy="83343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2693420" y="2816525"/>
            <a:ext cx="541037" cy="541037"/>
          </a:xfrm>
          <a:prstGeom prst="rect">
            <a:avLst/>
          </a:prstGeom>
          <a:noFill/>
          <a:ln w="3175" cap="flat">
            <a:solidFill>
              <a:srgbClr val="01010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" name="Group 85"/>
          <p:cNvGrpSpPr/>
          <p:nvPr/>
        </p:nvGrpSpPr>
        <p:grpSpPr>
          <a:xfrm>
            <a:off x="836032" y="2817554"/>
            <a:ext cx="1744067" cy="540008"/>
            <a:chOff x="366968" y="3460496"/>
            <a:chExt cx="1744067" cy="540008"/>
          </a:xfrm>
        </p:grpSpPr>
        <p:sp>
          <p:nvSpPr>
            <p:cNvPr id="51" name="Rectangle 74"/>
            <p:cNvSpPr>
              <a:spLocks noChangeArrowheads="1"/>
            </p:cNvSpPr>
            <p:nvPr/>
          </p:nvSpPr>
          <p:spPr bwMode="auto">
            <a:xfrm>
              <a:off x="1571030" y="3460496"/>
              <a:ext cx="540005" cy="54000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975216" y="3460496"/>
              <a:ext cx="541037" cy="54000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66968" y="3460496"/>
              <a:ext cx="538976" cy="54000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6" name="Rectangle 73"/>
          <p:cNvSpPr>
            <a:spLocks noChangeArrowheads="1"/>
          </p:cNvSpPr>
          <p:nvPr/>
        </p:nvSpPr>
        <p:spPr bwMode="auto">
          <a:xfrm>
            <a:off x="2683610" y="4173847"/>
            <a:ext cx="541037" cy="541037"/>
          </a:xfrm>
          <a:prstGeom prst="rect">
            <a:avLst/>
          </a:prstGeom>
          <a:noFill/>
          <a:ln w="3175" cap="flat">
            <a:solidFill>
              <a:srgbClr val="01010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8" name="Group 84"/>
          <p:cNvGrpSpPr/>
          <p:nvPr/>
        </p:nvGrpSpPr>
        <p:grpSpPr>
          <a:xfrm>
            <a:off x="826222" y="4174876"/>
            <a:ext cx="1744067" cy="540008"/>
            <a:chOff x="357158" y="4817818"/>
            <a:chExt cx="1744067" cy="540008"/>
          </a:xfrm>
        </p:grpSpPr>
        <p:sp>
          <p:nvSpPr>
            <p:cNvPr id="57" name="Rectangle 74"/>
            <p:cNvSpPr>
              <a:spLocks noChangeArrowheads="1"/>
            </p:cNvSpPr>
            <p:nvPr/>
          </p:nvSpPr>
          <p:spPr bwMode="auto">
            <a:xfrm>
              <a:off x="1561220" y="4817818"/>
              <a:ext cx="540005" cy="54000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965406" y="4817818"/>
              <a:ext cx="541037" cy="54000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Rectangle 82"/>
            <p:cNvSpPr>
              <a:spLocks noChangeArrowheads="1"/>
            </p:cNvSpPr>
            <p:nvPr/>
          </p:nvSpPr>
          <p:spPr bwMode="auto">
            <a:xfrm>
              <a:off x="357158" y="4817818"/>
              <a:ext cx="538976" cy="540008"/>
            </a:xfrm>
            <a:prstGeom prst="rect">
              <a:avLst/>
            </a:prstGeom>
            <a:noFill/>
            <a:ln w="317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36476" y="2928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265038" y="42452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  <p:grpSp>
        <p:nvGrpSpPr>
          <p:cNvPr id="20" name="Group 86"/>
          <p:cNvGrpSpPr/>
          <p:nvPr/>
        </p:nvGrpSpPr>
        <p:grpSpPr>
          <a:xfrm>
            <a:off x="1072435" y="3571876"/>
            <a:ext cx="1293524" cy="380428"/>
            <a:chOff x="603371" y="4214818"/>
            <a:chExt cx="1293524" cy="380428"/>
          </a:xfrm>
        </p:grpSpPr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5400000">
              <a:off x="447458" y="4370731"/>
              <a:ext cx="380428" cy="686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5400000">
              <a:off x="1082603" y="4370731"/>
              <a:ext cx="380428" cy="686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5400000">
              <a:off x="1672380" y="4370731"/>
              <a:ext cx="380428" cy="6860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5" name="Picture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2786407" y="3727789"/>
            <a:ext cx="380428" cy="68602"/>
          </a:xfrm>
          <a:prstGeom prst="rect">
            <a:avLst/>
          </a:prstGeom>
          <a:noFill/>
          <a:ln/>
          <a:effectLst/>
        </p:spPr>
      </p:pic>
      <p:grpSp>
        <p:nvGrpSpPr>
          <p:cNvPr id="23" name="Group 93"/>
          <p:cNvGrpSpPr/>
          <p:nvPr/>
        </p:nvGrpSpPr>
        <p:grpSpPr>
          <a:xfrm>
            <a:off x="897660" y="1785926"/>
            <a:ext cx="1621808" cy="369332"/>
            <a:chOff x="428596" y="2428868"/>
            <a:chExt cx="1621808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428596" y="2428868"/>
              <a:ext cx="419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</a:t>
              </a:r>
              <a:endParaRPr lang="en-GB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10733" y="242886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SH</a:t>
              </a:r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30096" y="242886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SV</a:t>
              </a:r>
              <a:endParaRPr lang="en-GB" dirty="0"/>
            </a:p>
          </p:txBody>
        </p:sp>
      </p:grpSp>
      <p:sp>
        <p:nvSpPr>
          <p:cNvPr id="184" name="TextBox 183"/>
          <p:cNvSpPr txBox="1"/>
          <p:nvPr/>
        </p:nvSpPr>
        <p:spPr>
          <a:xfrm rot="5400000">
            <a:off x="2899777" y="3600104"/>
            <a:ext cx="18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Order-dependent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26491" y="1428736"/>
            <a:ext cx="21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Posterior-dependent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11560" y="4857760"/>
            <a:ext cx="29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3300"/>
                </a:solidFill>
              </a:rPr>
              <a:t>Posterior &amp; order-dependent</a:t>
            </a:r>
            <a:endParaRPr lang="en-GB" dirty="0">
              <a:solidFill>
                <a:srgbClr val="663300"/>
              </a:solidFill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4429125" y="2143116"/>
            <a:ext cx="4590934" cy="2597783"/>
            <a:chOff x="4429125" y="2143116"/>
            <a:chExt cx="4590934" cy="2597783"/>
          </a:xfrm>
        </p:grpSpPr>
        <p:grpSp>
          <p:nvGrpSpPr>
            <p:cNvPr id="142" name="Group 726"/>
            <p:cNvGrpSpPr>
              <a:grpSpLocks noChangeAspect="1"/>
            </p:cNvGrpSpPr>
            <p:nvPr/>
          </p:nvGrpSpPr>
          <p:grpSpPr bwMode="auto">
            <a:xfrm>
              <a:off x="5010123" y="2425391"/>
              <a:ext cx="2296800" cy="1777320"/>
              <a:chOff x="3375" y="1845"/>
              <a:chExt cx="787" cy="609"/>
            </a:xfrm>
          </p:grpSpPr>
          <p:sp>
            <p:nvSpPr>
              <p:cNvPr id="143" name="AutoShape 725"/>
              <p:cNvSpPr>
                <a:spLocks noChangeAspect="1" noChangeArrowheads="1" noTextEdit="1"/>
              </p:cNvSpPr>
              <p:nvPr/>
            </p:nvSpPr>
            <p:spPr bwMode="auto">
              <a:xfrm>
                <a:off x="3375" y="1845"/>
                <a:ext cx="787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Rectangle 727"/>
              <p:cNvSpPr>
                <a:spLocks noChangeArrowheads="1"/>
              </p:cNvSpPr>
              <p:nvPr/>
            </p:nvSpPr>
            <p:spPr bwMode="auto">
              <a:xfrm>
                <a:off x="3380" y="2452"/>
                <a:ext cx="780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728"/>
              <p:cNvSpPr>
                <a:spLocks/>
              </p:cNvSpPr>
              <p:nvPr/>
            </p:nvSpPr>
            <p:spPr bwMode="auto">
              <a:xfrm>
                <a:off x="3380" y="2452"/>
                <a:ext cx="78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80" y="4"/>
                  </a:cxn>
                  <a:cxn ang="0">
                    <a:pos x="780" y="0"/>
                  </a:cxn>
                  <a:cxn ang="0">
                    <a:pos x="0" y="0"/>
                  </a:cxn>
                </a:cxnLst>
                <a:rect l="0" t="0" r="r" b="b"/>
                <a:pathLst>
                  <a:path w="780" h="4">
                    <a:moveTo>
                      <a:pt x="0" y="4"/>
                    </a:moveTo>
                    <a:lnTo>
                      <a:pt x="780" y="4"/>
                    </a:lnTo>
                    <a:lnTo>
                      <a:pt x="78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Rectangle 729"/>
              <p:cNvSpPr>
                <a:spLocks noChangeArrowheads="1"/>
              </p:cNvSpPr>
              <p:nvPr/>
            </p:nvSpPr>
            <p:spPr bwMode="auto">
              <a:xfrm>
                <a:off x="3377" y="1845"/>
                <a:ext cx="5" cy="60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730"/>
              <p:cNvSpPr>
                <a:spLocks/>
              </p:cNvSpPr>
              <p:nvPr/>
            </p:nvSpPr>
            <p:spPr bwMode="auto">
              <a:xfrm>
                <a:off x="3377" y="1845"/>
                <a:ext cx="5" cy="609"/>
              </a:xfrm>
              <a:custGeom>
                <a:avLst/>
                <a:gdLst/>
                <a:ahLst/>
                <a:cxnLst>
                  <a:cxn ang="0">
                    <a:pos x="5" y="60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09"/>
                  </a:cxn>
                </a:cxnLst>
                <a:rect l="0" t="0" r="r" b="b"/>
                <a:pathLst>
                  <a:path w="5" h="609">
                    <a:moveTo>
                      <a:pt x="5" y="609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609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731"/>
              <p:cNvSpPr>
                <a:spLocks noChangeArrowheads="1"/>
              </p:cNvSpPr>
              <p:nvPr/>
            </p:nvSpPr>
            <p:spPr bwMode="auto">
              <a:xfrm>
                <a:off x="3377" y="2444"/>
                <a:ext cx="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732"/>
              <p:cNvSpPr>
                <a:spLocks/>
              </p:cNvSpPr>
              <p:nvPr/>
            </p:nvSpPr>
            <p:spPr bwMode="auto">
              <a:xfrm>
                <a:off x="3377" y="2444"/>
                <a:ext cx="5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Rectangle 733"/>
              <p:cNvSpPr>
                <a:spLocks noChangeArrowheads="1"/>
              </p:cNvSpPr>
              <p:nvPr/>
            </p:nvSpPr>
            <p:spPr bwMode="auto">
              <a:xfrm>
                <a:off x="3518" y="2444"/>
                <a:ext cx="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Rectangle 734"/>
              <p:cNvSpPr>
                <a:spLocks noChangeArrowheads="1"/>
              </p:cNvSpPr>
              <p:nvPr/>
            </p:nvSpPr>
            <p:spPr bwMode="auto">
              <a:xfrm>
                <a:off x="3518" y="2444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Rectangle 735"/>
              <p:cNvSpPr>
                <a:spLocks noChangeArrowheads="1"/>
              </p:cNvSpPr>
              <p:nvPr/>
            </p:nvSpPr>
            <p:spPr bwMode="auto">
              <a:xfrm>
                <a:off x="3661" y="2444"/>
                <a:ext cx="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736"/>
              <p:cNvSpPr>
                <a:spLocks/>
              </p:cNvSpPr>
              <p:nvPr/>
            </p:nvSpPr>
            <p:spPr bwMode="auto">
              <a:xfrm>
                <a:off x="3661" y="2444"/>
                <a:ext cx="5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737"/>
              <p:cNvSpPr>
                <a:spLocks noChangeArrowheads="1"/>
              </p:cNvSpPr>
              <p:nvPr/>
            </p:nvSpPr>
            <p:spPr bwMode="auto">
              <a:xfrm>
                <a:off x="3802" y="2444"/>
                <a:ext cx="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738"/>
              <p:cNvSpPr>
                <a:spLocks/>
              </p:cNvSpPr>
              <p:nvPr/>
            </p:nvSpPr>
            <p:spPr bwMode="auto">
              <a:xfrm>
                <a:off x="3802" y="2444"/>
                <a:ext cx="5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739"/>
              <p:cNvSpPr>
                <a:spLocks noChangeArrowheads="1"/>
              </p:cNvSpPr>
              <p:nvPr/>
            </p:nvSpPr>
            <p:spPr bwMode="auto">
              <a:xfrm>
                <a:off x="3945" y="2444"/>
                <a:ext cx="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740"/>
              <p:cNvSpPr>
                <a:spLocks/>
              </p:cNvSpPr>
              <p:nvPr/>
            </p:nvSpPr>
            <p:spPr bwMode="auto">
              <a:xfrm>
                <a:off x="3945" y="2444"/>
                <a:ext cx="5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Rectangle 741"/>
              <p:cNvSpPr>
                <a:spLocks noChangeArrowheads="1"/>
              </p:cNvSpPr>
              <p:nvPr/>
            </p:nvSpPr>
            <p:spPr bwMode="auto">
              <a:xfrm>
                <a:off x="4086" y="2444"/>
                <a:ext cx="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742"/>
              <p:cNvSpPr>
                <a:spLocks/>
              </p:cNvSpPr>
              <p:nvPr/>
            </p:nvSpPr>
            <p:spPr bwMode="auto">
              <a:xfrm>
                <a:off x="4086" y="2444"/>
                <a:ext cx="4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Rectangle 743"/>
              <p:cNvSpPr>
                <a:spLocks noChangeArrowheads="1"/>
              </p:cNvSpPr>
              <p:nvPr/>
            </p:nvSpPr>
            <p:spPr bwMode="auto">
              <a:xfrm>
                <a:off x="3380" y="2452"/>
                <a:ext cx="7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744"/>
              <p:cNvSpPr>
                <a:spLocks/>
              </p:cNvSpPr>
              <p:nvPr/>
            </p:nvSpPr>
            <p:spPr bwMode="auto">
              <a:xfrm>
                <a:off x="3380" y="2452"/>
                <a:ext cx="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Rectangle 745"/>
              <p:cNvSpPr>
                <a:spLocks noChangeArrowheads="1"/>
              </p:cNvSpPr>
              <p:nvPr/>
            </p:nvSpPr>
            <p:spPr bwMode="auto">
              <a:xfrm>
                <a:off x="3380" y="2330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746"/>
              <p:cNvSpPr>
                <a:spLocks/>
              </p:cNvSpPr>
              <p:nvPr/>
            </p:nvSpPr>
            <p:spPr bwMode="auto">
              <a:xfrm>
                <a:off x="3380" y="2330"/>
                <a:ext cx="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Rectangle 747"/>
              <p:cNvSpPr>
                <a:spLocks noChangeArrowheads="1"/>
              </p:cNvSpPr>
              <p:nvPr/>
            </p:nvSpPr>
            <p:spPr bwMode="auto">
              <a:xfrm>
                <a:off x="3380" y="220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748"/>
              <p:cNvSpPr>
                <a:spLocks/>
              </p:cNvSpPr>
              <p:nvPr/>
            </p:nvSpPr>
            <p:spPr bwMode="auto">
              <a:xfrm>
                <a:off x="3380" y="2208"/>
                <a:ext cx="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Rectangle 749"/>
              <p:cNvSpPr>
                <a:spLocks noChangeArrowheads="1"/>
              </p:cNvSpPr>
              <p:nvPr/>
            </p:nvSpPr>
            <p:spPr bwMode="auto">
              <a:xfrm>
                <a:off x="3380" y="208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750"/>
              <p:cNvSpPr>
                <a:spLocks/>
              </p:cNvSpPr>
              <p:nvPr/>
            </p:nvSpPr>
            <p:spPr bwMode="auto">
              <a:xfrm>
                <a:off x="3380" y="2086"/>
                <a:ext cx="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Rectangle 751"/>
              <p:cNvSpPr>
                <a:spLocks noChangeArrowheads="1"/>
              </p:cNvSpPr>
              <p:nvPr/>
            </p:nvSpPr>
            <p:spPr bwMode="auto">
              <a:xfrm>
                <a:off x="3380" y="1964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752"/>
              <p:cNvSpPr>
                <a:spLocks/>
              </p:cNvSpPr>
              <p:nvPr/>
            </p:nvSpPr>
            <p:spPr bwMode="auto">
              <a:xfrm>
                <a:off x="3380" y="1964"/>
                <a:ext cx="7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5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Rectangle 753"/>
              <p:cNvSpPr>
                <a:spLocks noChangeArrowheads="1"/>
              </p:cNvSpPr>
              <p:nvPr/>
            </p:nvSpPr>
            <p:spPr bwMode="auto">
              <a:xfrm>
                <a:off x="3380" y="1843"/>
                <a:ext cx="7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754"/>
              <p:cNvSpPr>
                <a:spLocks/>
              </p:cNvSpPr>
              <p:nvPr/>
            </p:nvSpPr>
            <p:spPr bwMode="auto">
              <a:xfrm>
                <a:off x="3380" y="1843"/>
                <a:ext cx="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755"/>
              <p:cNvSpPr>
                <a:spLocks/>
              </p:cNvSpPr>
              <p:nvPr/>
            </p:nvSpPr>
            <p:spPr bwMode="auto">
              <a:xfrm>
                <a:off x="3437" y="2127"/>
                <a:ext cx="651" cy="320"/>
              </a:xfrm>
              <a:custGeom>
                <a:avLst/>
                <a:gdLst/>
                <a:ahLst/>
                <a:cxnLst>
                  <a:cxn ang="0">
                    <a:pos x="651" y="0"/>
                  </a:cxn>
                  <a:cxn ang="0">
                    <a:pos x="622" y="12"/>
                  </a:cxn>
                  <a:cxn ang="0">
                    <a:pos x="596" y="21"/>
                  </a:cxn>
                  <a:cxn ang="0">
                    <a:pos x="568" y="38"/>
                  </a:cxn>
                  <a:cxn ang="0">
                    <a:pos x="539" y="52"/>
                  </a:cxn>
                  <a:cxn ang="0">
                    <a:pos x="510" y="81"/>
                  </a:cxn>
                  <a:cxn ang="0">
                    <a:pos x="482" y="95"/>
                  </a:cxn>
                  <a:cxn ang="0">
                    <a:pos x="453" y="110"/>
                  </a:cxn>
                  <a:cxn ang="0">
                    <a:pos x="424" y="126"/>
                  </a:cxn>
                  <a:cxn ang="0">
                    <a:pos x="396" y="141"/>
                  </a:cxn>
                  <a:cxn ang="0">
                    <a:pos x="367" y="155"/>
                  </a:cxn>
                  <a:cxn ang="0">
                    <a:pos x="339" y="172"/>
                  </a:cxn>
                  <a:cxn ang="0">
                    <a:pos x="312" y="188"/>
                  </a:cxn>
                  <a:cxn ang="0">
                    <a:pos x="284" y="208"/>
                  </a:cxn>
                  <a:cxn ang="0">
                    <a:pos x="255" y="222"/>
                  </a:cxn>
                  <a:cxn ang="0">
                    <a:pos x="227" y="239"/>
                  </a:cxn>
                  <a:cxn ang="0">
                    <a:pos x="198" y="253"/>
                  </a:cxn>
                  <a:cxn ang="0">
                    <a:pos x="169" y="267"/>
                  </a:cxn>
                  <a:cxn ang="0">
                    <a:pos x="141" y="279"/>
                  </a:cxn>
                  <a:cxn ang="0">
                    <a:pos x="112" y="291"/>
                  </a:cxn>
                  <a:cxn ang="0">
                    <a:pos x="83" y="298"/>
                  </a:cxn>
                  <a:cxn ang="0">
                    <a:pos x="55" y="308"/>
                  </a:cxn>
                  <a:cxn ang="0">
                    <a:pos x="26" y="315"/>
                  </a:cxn>
                  <a:cxn ang="0">
                    <a:pos x="0" y="320"/>
                  </a:cxn>
                  <a:cxn ang="0">
                    <a:pos x="14" y="317"/>
                  </a:cxn>
                  <a:cxn ang="0">
                    <a:pos x="26" y="315"/>
                  </a:cxn>
                  <a:cxn ang="0">
                    <a:pos x="55" y="308"/>
                  </a:cxn>
                  <a:cxn ang="0">
                    <a:pos x="83" y="301"/>
                  </a:cxn>
                  <a:cxn ang="0">
                    <a:pos x="112" y="294"/>
                  </a:cxn>
                  <a:cxn ang="0">
                    <a:pos x="141" y="284"/>
                  </a:cxn>
                  <a:cxn ang="0">
                    <a:pos x="169" y="272"/>
                  </a:cxn>
                  <a:cxn ang="0">
                    <a:pos x="198" y="258"/>
                  </a:cxn>
                  <a:cxn ang="0">
                    <a:pos x="227" y="243"/>
                  </a:cxn>
                  <a:cxn ang="0">
                    <a:pos x="255" y="231"/>
                  </a:cxn>
                  <a:cxn ang="0">
                    <a:pos x="284" y="215"/>
                  </a:cxn>
                  <a:cxn ang="0">
                    <a:pos x="312" y="198"/>
                  </a:cxn>
                  <a:cxn ang="0">
                    <a:pos x="339" y="184"/>
                  </a:cxn>
                  <a:cxn ang="0">
                    <a:pos x="367" y="167"/>
                  </a:cxn>
                  <a:cxn ang="0">
                    <a:pos x="396" y="153"/>
                  </a:cxn>
                  <a:cxn ang="0">
                    <a:pos x="424" y="141"/>
                  </a:cxn>
                  <a:cxn ang="0">
                    <a:pos x="453" y="126"/>
                  </a:cxn>
                  <a:cxn ang="0">
                    <a:pos x="482" y="110"/>
                  </a:cxn>
                  <a:cxn ang="0">
                    <a:pos x="510" y="95"/>
                  </a:cxn>
                  <a:cxn ang="0">
                    <a:pos x="539" y="76"/>
                  </a:cxn>
                  <a:cxn ang="0">
                    <a:pos x="568" y="59"/>
                  </a:cxn>
                  <a:cxn ang="0">
                    <a:pos x="596" y="43"/>
                  </a:cxn>
                  <a:cxn ang="0">
                    <a:pos x="622" y="33"/>
                  </a:cxn>
                  <a:cxn ang="0">
                    <a:pos x="651" y="21"/>
                  </a:cxn>
                  <a:cxn ang="0">
                    <a:pos x="651" y="0"/>
                  </a:cxn>
                </a:cxnLst>
                <a:rect l="0" t="0" r="r" b="b"/>
                <a:pathLst>
                  <a:path w="651" h="320">
                    <a:moveTo>
                      <a:pt x="651" y="0"/>
                    </a:moveTo>
                    <a:lnTo>
                      <a:pt x="622" y="12"/>
                    </a:lnTo>
                    <a:lnTo>
                      <a:pt x="596" y="21"/>
                    </a:lnTo>
                    <a:lnTo>
                      <a:pt x="568" y="38"/>
                    </a:lnTo>
                    <a:lnTo>
                      <a:pt x="539" y="52"/>
                    </a:lnTo>
                    <a:lnTo>
                      <a:pt x="510" y="81"/>
                    </a:lnTo>
                    <a:lnTo>
                      <a:pt x="482" y="95"/>
                    </a:lnTo>
                    <a:lnTo>
                      <a:pt x="453" y="110"/>
                    </a:lnTo>
                    <a:lnTo>
                      <a:pt x="424" y="126"/>
                    </a:lnTo>
                    <a:lnTo>
                      <a:pt x="396" y="141"/>
                    </a:lnTo>
                    <a:lnTo>
                      <a:pt x="367" y="155"/>
                    </a:lnTo>
                    <a:lnTo>
                      <a:pt x="339" y="172"/>
                    </a:lnTo>
                    <a:lnTo>
                      <a:pt x="312" y="188"/>
                    </a:lnTo>
                    <a:lnTo>
                      <a:pt x="284" y="208"/>
                    </a:lnTo>
                    <a:lnTo>
                      <a:pt x="255" y="222"/>
                    </a:lnTo>
                    <a:lnTo>
                      <a:pt x="227" y="239"/>
                    </a:lnTo>
                    <a:lnTo>
                      <a:pt x="198" y="253"/>
                    </a:lnTo>
                    <a:lnTo>
                      <a:pt x="169" y="267"/>
                    </a:lnTo>
                    <a:lnTo>
                      <a:pt x="141" y="279"/>
                    </a:lnTo>
                    <a:lnTo>
                      <a:pt x="112" y="291"/>
                    </a:lnTo>
                    <a:lnTo>
                      <a:pt x="83" y="298"/>
                    </a:lnTo>
                    <a:lnTo>
                      <a:pt x="55" y="308"/>
                    </a:lnTo>
                    <a:lnTo>
                      <a:pt x="26" y="315"/>
                    </a:lnTo>
                    <a:lnTo>
                      <a:pt x="0" y="320"/>
                    </a:lnTo>
                    <a:lnTo>
                      <a:pt x="14" y="317"/>
                    </a:lnTo>
                    <a:lnTo>
                      <a:pt x="26" y="315"/>
                    </a:lnTo>
                    <a:lnTo>
                      <a:pt x="55" y="308"/>
                    </a:lnTo>
                    <a:lnTo>
                      <a:pt x="83" y="301"/>
                    </a:lnTo>
                    <a:lnTo>
                      <a:pt x="112" y="294"/>
                    </a:lnTo>
                    <a:lnTo>
                      <a:pt x="141" y="284"/>
                    </a:lnTo>
                    <a:lnTo>
                      <a:pt x="169" y="272"/>
                    </a:lnTo>
                    <a:lnTo>
                      <a:pt x="198" y="258"/>
                    </a:lnTo>
                    <a:lnTo>
                      <a:pt x="227" y="243"/>
                    </a:lnTo>
                    <a:lnTo>
                      <a:pt x="255" y="231"/>
                    </a:lnTo>
                    <a:lnTo>
                      <a:pt x="284" y="215"/>
                    </a:lnTo>
                    <a:lnTo>
                      <a:pt x="312" y="198"/>
                    </a:lnTo>
                    <a:lnTo>
                      <a:pt x="339" y="184"/>
                    </a:lnTo>
                    <a:lnTo>
                      <a:pt x="367" y="167"/>
                    </a:lnTo>
                    <a:lnTo>
                      <a:pt x="396" y="153"/>
                    </a:lnTo>
                    <a:lnTo>
                      <a:pt x="424" y="141"/>
                    </a:lnTo>
                    <a:lnTo>
                      <a:pt x="453" y="126"/>
                    </a:lnTo>
                    <a:lnTo>
                      <a:pt x="482" y="110"/>
                    </a:lnTo>
                    <a:lnTo>
                      <a:pt x="510" y="95"/>
                    </a:lnTo>
                    <a:lnTo>
                      <a:pt x="539" y="76"/>
                    </a:lnTo>
                    <a:lnTo>
                      <a:pt x="568" y="59"/>
                    </a:lnTo>
                    <a:lnTo>
                      <a:pt x="596" y="43"/>
                    </a:lnTo>
                    <a:lnTo>
                      <a:pt x="622" y="33"/>
                    </a:lnTo>
                    <a:lnTo>
                      <a:pt x="651" y="21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BBE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756"/>
              <p:cNvSpPr>
                <a:spLocks/>
              </p:cNvSpPr>
              <p:nvPr/>
            </p:nvSpPr>
            <p:spPr bwMode="auto">
              <a:xfrm>
                <a:off x="3437" y="2127"/>
                <a:ext cx="651" cy="320"/>
              </a:xfrm>
              <a:custGeom>
                <a:avLst/>
                <a:gdLst/>
                <a:ahLst/>
                <a:cxnLst>
                  <a:cxn ang="0">
                    <a:pos x="651" y="0"/>
                  </a:cxn>
                  <a:cxn ang="0">
                    <a:pos x="622" y="12"/>
                  </a:cxn>
                  <a:cxn ang="0">
                    <a:pos x="596" y="21"/>
                  </a:cxn>
                  <a:cxn ang="0">
                    <a:pos x="568" y="38"/>
                  </a:cxn>
                  <a:cxn ang="0">
                    <a:pos x="539" y="52"/>
                  </a:cxn>
                  <a:cxn ang="0">
                    <a:pos x="510" y="81"/>
                  </a:cxn>
                  <a:cxn ang="0">
                    <a:pos x="482" y="95"/>
                  </a:cxn>
                  <a:cxn ang="0">
                    <a:pos x="453" y="110"/>
                  </a:cxn>
                  <a:cxn ang="0">
                    <a:pos x="424" y="126"/>
                  </a:cxn>
                  <a:cxn ang="0">
                    <a:pos x="396" y="141"/>
                  </a:cxn>
                  <a:cxn ang="0">
                    <a:pos x="367" y="155"/>
                  </a:cxn>
                  <a:cxn ang="0">
                    <a:pos x="339" y="172"/>
                  </a:cxn>
                  <a:cxn ang="0">
                    <a:pos x="312" y="188"/>
                  </a:cxn>
                  <a:cxn ang="0">
                    <a:pos x="284" y="208"/>
                  </a:cxn>
                  <a:cxn ang="0">
                    <a:pos x="255" y="222"/>
                  </a:cxn>
                  <a:cxn ang="0">
                    <a:pos x="227" y="239"/>
                  </a:cxn>
                  <a:cxn ang="0">
                    <a:pos x="198" y="253"/>
                  </a:cxn>
                  <a:cxn ang="0">
                    <a:pos x="169" y="267"/>
                  </a:cxn>
                  <a:cxn ang="0">
                    <a:pos x="141" y="279"/>
                  </a:cxn>
                  <a:cxn ang="0">
                    <a:pos x="112" y="291"/>
                  </a:cxn>
                  <a:cxn ang="0">
                    <a:pos x="83" y="298"/>
                  </a:cxn>
                  <a:cxn ang="0">
                    <a:pos x="55" y="308"/>
                  </a:cxn>
                  <a:cxn ang="0">
                    <a:pos x="26" y="315"/>
                  </a:cxn>
                  <a:cxn ang="0">
                    <a:pos x="0" y="320"/>
                  </a:cxn>
                  <a:cxn ang="0">
                    <a:pos x="14" y="317"/>
                  </a:cxn>
                  <a:cxn ang="0">
                    <a:pos x="26" y="315"/>
                  </a:cxn>
                  <a:cxn ang="0">
                    <a:pos x="55" y="308"/>
                  </a:cxn>
                  <a:cxn ang="0">
                    <a:pos x="83" y="301"/>
                  </a:cxn>
                  <a:cxn ang="0">
                    <a:pos x="112" y="294"/>
                  </a:cxn>
                  <a:cxn ang="0">
                    <a:pos x="141" y="284"/>
                  </a:cxn>
                  <a:cxn ang="0">
                    <a:pos x="169" y="272"/>
                  </a:cxn>
                  <a:cxn ang="0">
                    <a:pos x="198" y="258"/>
                  </a:cxn>
                  <a:cxn ang="0">
                    <a:pos x="227" y="243"/>
                  </a:cxn>
                  <a:cxn ang="0">
                    <a:pos x="255" y="231"/>
                  </a:cxn>
                  <a:cxn ang="0">
                    <a:pos x="284" y="215"/>
                  </a:cxn>
                  <a:cxn ang="0">
                    <a:pos x="312" y="198"/>
                  </a:cxn>
                  <a:cxn ang="0">
                    <a:pos x="339" y="184"/>
                  </a:cxn>
                  <a:cxn ang="0">
                    <a:pos x="367" y="167"/>
                  </a:cxn>
                  <a:cxn ang="0">
                    <a:pos x="396" y="153"/>
                  </a:cxn>
                  <a:cxn ang="0">
                    <a:pos x="424" y="141"/>
                  </a:cxn>
                  <a:cxn ang="0">
                    <a:pos x="453" y="126"/>
                  </a:cxn>
                  <a:cxn ang="0">
                    <a:pos x="482" y="110"/>
                  </a:cxn>
                  <a:cxn ang="0">
                    <a:pos x="510" y="95"/>
                  </a:cxn>
                  <a:cxn ang="0">
                    <a:pos x="539" y="76"/>
                  </a:cxn>
                  <a:cxn ang="0">
                    <a:pos x="568" y="59"/>
                  </a:cxn>
                  <a:cxn ang="0">
                    <a:pos x="596" y="43"/>
                  </a:cxn>
                  <a:cxn ang="0">
                    <a:pos x="622" y="33"/>
                  </a:cxn>
                  <a:cxn ang="0">
                    <a:pos x="651" y="21"/>
                  </a:cxn>
                  <a:cxn ang="0">
                    <a:pos x="651" y="0"/>
                  </a:cxn>
                </a:cxnLst>
                <a:rect l="0" t="0" r="r" b="b"/>
                <a:pathLst>
                  <a:path w="651" h="320">
                    <a:moveTo>
                      <a:pt x="651" y="0"/>
                    </a:moveTo>
                    <a:lnTo>
                      <a:pt x="622" y="12"/>
                    </a:lnTo>
                    <a:lnTo>
                      <a:pt x="596" y="21"/>
                    </a:lnTo>
                    <a:lnTo>
                      <a:pt x="568" y="38"/>
                    </a:lnTo>
                    <a:lnTo>
                      <a:pt x="539" y="52"/>
                    </a:lnTo>
                    <a:lnTo>
                      <a:pt x="510" y="81"/>
                    </a:lnTo>
                    <a:lnTo>
                      <a:pt x="482" y="95"/>
                    </a:lnTo>
                    <a:lnTo>
                      <a:pt x="453" y="110"/>
                    </a:lnTo>
                    <a:lnTo>
                      <a:pt x="424" y="126"/>
                    </a:lnTo>
                    <a:lnTo>
                      <a:pt x="396" y="141"/>
                    </a:lnTo>
                    <a:lnTo>
                      <a:pt x="367" y="155"/>
                    </a:lnTo>
                    <a:lnTo>
                      <a:pt x="339" y="172"/>
                    </a:lnTo>
                    <a:lnTo>
                      <a:pt x="312" y="188"/>
                    </a:lnTo>
                    <a:lnTo>
                      <a:pt x="284" y="208"/>
                    </a:lnTo>
                    <a:lnTo>
                      <a:pt x="255" y="222"/>
                    </a:lnTo>
                    <a:lnTo>
                      <a:pt x="227" y="239"/>
                    </a:lnTo>
                    <a:lnTo>
                      <a:pt x="198" y="253"/>
                    </a:lnTo>
                    <a:lnTo>
                      <a:pt x="169" y="267"/>
                    </a:lnTo>
                    <a:lnTo>
                      <a:pt x="141" y="279"/>
                    </a:lnTo>
                    <a:lnTo>
                      <a:pt x="112" y="291"/>
                    </a:lnTo>
                    <a:lnTo>
                      <a:pt x="83" y="298"/>
                    </a:lnTo>
                    <a:lnTo>
                      <a:pt x="55" y="308"/>
                    </a:lnTo>
                    <a:lnTo>
                      <a:pt x="26" y="315"/>
                    </a:lnTo>
                    <a:lnTo>
                      <a:pt x="0" y="320"/>
                    </a:lnTo>
                    <a:lnTo>
                      <a:pt x="14" y="317"/>
                    </a:lnTo>
                    <a:lnTo>
                      <a:pt x="26" y="315"/>
                    </a:lnTo>
                    <a:lnTo>
                      <a:pt x="55" y="308"/>
                    </a:lnTo>
                    <a:lnTo>
                      <a:pt x="83" y="301"/>
                    </a:lnTo>
                    <a:lnTo>
                      <a:pt x="112" y="294"/>
                    </a:lnTo>
                    <a:lnTo>
                      <a:pt x="141" y="284"/>
                    </a:lnTo>
                    <a:lnTo>
                      <a:pt x="169" y="272"/>
                    </a:lnTo>
                    <a:lnTo>
                      <a:pt x="198" y="258"/>
                    </a:lnTo>
                    <a:lnTo>
                      <a:pt x="227" y="243"/>
                    </a:lnTo>
                    <a:lnTo>
                      <a:pt x="255" y="231"/>
                    </a:lnTo>
                    <a:lnTo>
                      <a:pt x="284" y="215"/>
                    </a:lnTo>
                    <a:lnTo>
                      <a:pt x="312" y="198"/>
                    </a:lnTo>
                    <a:lnTo>
                      <a:pt x="339" y="184"/>
                    </a:lnTo>
                    <a:lnTo>
                      <a:pt x="367" y="167"/>
                    </a:lnTo>
                    <a:lnTo>
                      <a:pt x="396" y="153"/>
                    </a:lnTo>
                    <a:lnTo>
                      <a:pt x="424" y="141"/>
                    </a:lnTo>
                    <a:lnTo>
                      <a:pt x="453" y="126"/>
                    </a:lnTo>
                    <a:lnTo>
                      <a:pt x="482" y="110"/>
                    </a:lnTo>
                    <a:lnTo>
                      <a:pt x="510" y="95"/>
                    </a:lnTo>
                    <a:lnTo>
                      <a:pt x="539" y="76"/>
                    </a:lnTo>
                    <a:lnTo>
                      <a:pt x="568" y="59"/>
                    </a:lnTo>
                    <a:lnTo>
                      <a:pt x="596" y="43"/>
                    </a:lnTo>
                    <a:lnTo>
                      <a:pt x="622" y="33"/>
                    </a:lnTo>
                    <a:lnTo>
                      <a:pt x="651" y="21"/>
                    </a:lnTo>
                    <a:lnTo>
                      <a:pt x="651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757"/>
              <p:cNvSpPr>
                <a:spLocks noEditPoints="1"/>
              </p:cNvSpPr>
              <p:nvPr/>
            </p:nvSpPr>
            <p:spPr bwMode="auto">
              <a:xfrm>
                <a:off x="3437" y="2284"/>
                <a:ext cx="651" cy="163"/>
              </a:xfrm>
              <a:custGeom>
                <a:avLst/>
                <a:gdLst/>
                <a:ahLst/>
                <a:cxnLst>
                  <a:cxn ang="0">
                    <a:pos x="560" y="20"/>
                  </a:cxn>
                  <a:cxn ang="0">
                    <a:pos x="539" y="27"/>
                  </a:cxn>
                  <a:cxn ang="0">
                    <a:pos x="510" y="46"/>
                  </a:cxn>
                  <a:cxn ang="0">
                    <a:pos x="482" y="53"/>
                  </a:cxn>
                  <a:cxn ang="0">
                    <a:pos x="453" y="63"/>
                  </a:cxn>
                  <a:cxn ang="0">
                    <a:pos x="424" y="72"/>
                  </a:cxn>
                  <a:cxn ang="0">
                    <a:pos x="396" y="79"/>
                  </a:cxn>
                  <a:cxn ang="0">
                    <a:pos x="367" y="94"/>
                  </a:cxn>
                  <a:cxn ang="0">
                    <a:pos x="339" y="101"/>
                  </a:cxn>
                  <a:cxn ang="0">
                    <a:pos x="312" y="108"/>
                  </a:cxn>
                  <a:cxn ang="0">
                    <a:pos x="284" y="115"/>
                  </a:cxn>
                  <a:cxn ang="0">
                    <a:pos x="255" y="122"/>
                  </a:cxn>
                  <a:cxn ang="0">
                    <a:pos x="227" y="129"/>
                  </a:cxn>
                  <a:cxn ang="0">
                    <a:pos x="198" y="134"/>
                  </a:cxn>
                  <a:cxn ang="0">
                    <a:pos x="169" y="139"/>
                  </a:cxn>
                  <a:cxn ang="0">
                    <a:pos x="141" y="144"/>
                  </a:cxn>
                  <a:cxn ang="0">
                    <a:pos x="112" y="148"/>
                  </a:cxn>
                  <a:cxn ang="0">
                    <a:pos x="83" y="151"/>
                  </a:cxn>
                  <a:cxn ang="0">
                    <a:pos x="55" y="156"/>
                  </a:cxn>
                  <a:cxn ang="0">
                    <a:pos x="26" y="160"/>
                  </a:cxn>
                  <a:cxn ang="0">
                    <a:pos x="14" y="160"/>
                  </a:cxn>
                  <a:cxn ang="0">
                    <a:pos x="0" y="163"/>
                  </a:cxn>
                  <a:cxn ang="0">
                    <a:pos x="26" y="160"/>
                  </a:cxn>
                  <a:cxn ang="0">
                    <a:pos x="55" y="158"/>
                  </a:cxn>
                  <a:cxn ang="0">
                    <a:pos x="83" y="153"/>
                  </a:cxn>
                  <a:cxn ang="0">
                    <a:pos x="112" y="151"/>
                  </a:cxn>
                  <a:cxn ang="0">
                    <a:pos x="141" y="146"/>
                  </a:cxn>
                  <a:cxn ang="0">
                    <a:pos x="169" y="141"/>
                  </a:cxn>
                  <a:cxn ang="0">
                    <a:pos x="198" y="137"/>
                  </a:cxn>
                  <a:cxn ang="0">
                    <a:pos x="227" y="132"/>
                  </a:cxn>
                  <a:cxn ang="0">
                    <a:pos x="241" y="129"/>
                  </a:cxn>
                  <a:cxn ang="0">
                    <a:pos x="255" y="125"/>
                  </a:cxn>
                  <a:cxn ang="0">
                    <a:pos x="284" y="120"/>
                  </a:cxn>
                  <a:cxn ang="0">
                    <a:pos x="312" y="113"/>
                  </a:cxn>
                  <a:cxn ang="0">
                    <a:pos x="339" y="105"/>
                  </a:cxn>
                  <a:cxn ang="0">
                    <a:pos x="367" y="96"/>
                  </a:cxn>
                  <a:cxn ang="0">
                    <a:pos x="396" y="86"/>
                  </a:cxn>
                  <a:cxn ang="0">
                    <a:pos x="415" y="82"/>
                  </a:cxn>
                  <a:cxn ang="0">
                    <a:pos x="424" y="77"/>
                  </a:cxn>
                  <a:cxn ang="0">
                    <a:pos x="453" y="70"/>
                  </a:cxn>
                  <a:cxn ang="0">
                    <a:pos x="482" y="58"/>
                  </a:cxn>
                  <a:cxn ang="0">
                    <a:pos x="510" y="48"/>
                  </a:cxn>
                  <a:cxn ang="0">
                    <a:pos x="539" y="29"/>
                  </a:cxn>
                  <a:cxn ang="0">
                    <a:pos x="560" y="20"/>
                  </a:cxn>
                  <a:cxn ang="0">
                    <a:pos x="651" y="0"/>
                  </a:cxn>
                  <a:cxn ang="0">
                    <a:pos x="622" y="12"/>
                  </a:cxn>
                  <a:cxn ang="0">
                    <a:pos x="601" y="22"/>
                  </a:cxn>
                  <a:cxn ang="0">
                    <a:pos x="622" y="15"/>
                  </a:cxn>
                  <a:cxn ang="0">
                    <a:pos x="651" y="0"/>
                  </a:cxn>
                </a:cxnLst>
                <a:rect l="0" t="0" r="r" b="b"/>
                <a:pathLst>
                  <a:path w="651" h="163">
                    <a:moveTo>
                      <a:pt x="560" y="20"/>
                    </a:moveTo>
                    <a:lnTo>
                      <a:pt x="539" y="27"/>
                    </a:lnTo>
                    <a:lnTo>
                      <a:pt x="510" y="46"/>
                    </a:lnTo>
                    <a:lnTo>
                      <a:pt x="482" y="53"/>
                    </a:lnTo>
                    <a:lnTo>
                      <a:pt x="453" y="63"/>
                    </a:lnTo>
                    <a:lnTo>
                      <a:pt x="424" y="72"/>
                    </a:lnTo>
                    <a:lnTo>
                      <a:pt x="396" y="79"/>
                    </a:lnTo>
                    <a:lnTo>
                      <a:pt x="367" y="94"/>
                    </a:lnTo>
                    <a:lnTo>
                      <a:pt x="339" y="101"/>
                    </a:lnTo>
                    <a:lnTo>
                      <a:pt x="312" y="108"/>
                    </a:lnTo>
                    <a:lnTo>
                      <a:pt x="284" y="115"/>
                    </a:lnTo>
                    <a:lnTo>
                      <a:pt x="255" y="122"/>
                    </a:lnTo>
                    <a:lnTo>
                      <a:pt x="227" y="129"/>
                    </a:lnTo>
                    <a:lnTo>
                      <a:pt x="198" y="134"/>
                    </a:lnTo>
                    <a:lnTo>
                      <a:pt x="169" y="139"/>
                    </a:lnTo>
                    <a:lnTo>
                      <a:pt x="141" y="144"/>
                    </a:lnTo>
                    <a:lnTo>
                      <a:pt x="112" y="148"/>
                    </a:lnTo>
                    <a:lnTo>
                      <a:pt x="83" y="151"/>
                    </a:lnTo>
                    <a:lnTo>
                      <a:pt x="55" y="156"/>
                    </a:lnTo>
                    <a:lnTo>
                      <a:pt x="26" y="160"/>
                    </a:lnTo>
                    <a:lnTo>
                      <a:pt x="14" y="160"/>
                    </a:lnTo>
                    <a:lnTo>
                      <a:pt x="0" y="163"/>
                    </a:lnTo>
                    <a:lnTo>
                      <a:pt x="26" y="160"/>
                    </a:lnTo>
                    <a:lnTo>
                      <a:pt x="55" y="158"/>
                    </a:lnTo>
                    <a:lnTo>
                      <a:pt x="83" y="153"/>
                    </a:lnTo>
                    <a:lnTo>
                      <a:pt x="112" y="151"/>
                    </a:lnTo>
                    <a:lnTo>
                      <a:pt x="141" y="146"/>
                    </a:lnTo>
                    <a:lnTo>
                      <a:pt x="169" y="141"/>
                    </a:lnTo>
                    <a:lnTo>
                      <a:pt x="198" y="137"/>
                    </a:lnTo>
                    <a:lnTo>
                      <a:pt x="227" y="132"/>
                    </a:lnTo>
                    <a:lnTo>
                      <a:pt x="241" y="129"/>
                    </a:lnTo>
                    <a:lnTo>
                      <a:pt x="255" y="125"/>
                    </a:lnTo>
                    <a:lnTo>
                      <a:pt x="284" y="120"/>
                    </a:lnTo>
                    <a:lnTo>
                      <a:pt x="312" y="113"/>
                    </a:lnTo>
                    <a:lnTo>
                      <a:pt x="339" y="105"/>
                    </a:lnTo>
                    <a:lnTo>
                      <a:pt x="367" y="96"/>
                    </a:lnTo>
                    <a:lnTo>
                      <a:pt x="396" y="86"/>
                    </a:lnTo>
                    <a:lnTo>
                      <a:pt x="415" y="82"/>
                    </a:lnTo>
                    <a:lnTo>
                      <a:pt x="424" y="77"/>
                    </a:lnTo>
                    <a:lnTo>
                      <a:pt x="453" y="70"/>
                    </a:lnTo>
                    <a:lnTo>
                      <a:pt x="482" y="58"/>
                    </a:lnTo>
                    <a:lnTo>
                      <a:pt x="510" y="48"/>
                    </a:lnTo>
                    <a:lnTo>
                      <a:pt x="539" y="29"/>
                    </a:lnTo>
                    <a:lnTo>
                      <a:pt x="560" y="20"/>
                    </a:lnTo>
                    <a:close/>
                    <a:moveTo>
                      <a:pt x="651" y="0"/>
                    </a:moveTo>
                    <a:lnTo>
                      <a:pt x="622" y="12"/>
                    </a:lnTo>
                    <a:lnTo>
                      <a:pt x="601" y="22"/>
                    </a:lnTo>
                    <a:lnTo>
                      <a:pt x="622" y="15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DCD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758"/>
              <p:cNvSpPr>
                <a:spLocks noEditPoints="1"/>
              </p:cNvSpPr>
              <p:nvPr/>
            </p:nvSpPr>
            <p:spPr bwMode="auto">
              <a:xfrm>
                <a:off x="3437" y="2284"/>
                <a:ext cx="651" cy="163"/>
              </a:xfrm>
              <a:custGeom>
                <a:avLst/>
                <a:gdLst/>
                <a:ahLst/>
                <a:cxnLst>
                  <a:cxn ang="0">
                    <a:pos x="560" y="20"/>
                  </a:cxn>
                  <a:cxn ang="0">
                    <a:pos x="539" y="27"/>
                  </a:cxn>
                  <a:cxn ang="0">
                    <a:pos x="510" y="46"/>
                  </a:cxn>
                  <a:cxn ang="0">
                    <a:pos x="482" y="53"/>
                  </a:cxn>
                  <a:cxn ang="0">
                    <a:pos x="453" y="63"/>
                  </a:cxn>
                  <a:cxn ang="0">
                    <a:pos x="424" y="72"/>
                  </a:cxn>
                  <a:cxn ang="0">
                    <a:pos x="396" y="79"/>
                  </a:cxn>
                  <a:cxn ang="0">
                    <a:pos x="367" y="94"/>
                  </a:cxn>
                  <a:cxn ang="0">
                    <a:pos x="339" y="101"/>
                  </a:cxn>
                  <a:cxn ang="0">
                    <a:pos x="312" y="108"/>
                  </a:cxn>
                  <a:cxn ang="0">
                    <a:pos x="284" y="115"/>
                  </a:cxn>
                  <a:cxn ang="0">
                    <a:pos x="255" y="122"/>
                  </a:cxn>
                  <a:cxn ang="0">
                    <a:pos x="227" y="129"/>
                  </a:cxn>
                  <a:cxn ang="0">
                    <a:pos x="198" y="134"/>
                  </a:cxn>
                  <a:cxn ang="0">
                    <a:pos x="169" y="139"/>
                  </a:cxn>
                  <a:cxn ang="0">
                    <a:pos x="141" y="144"/>
                  </a:cxn>
                  <a:cxn ang="0">
                    <a:pos x="112" y="148"/>
                  </a:cxn>
                  <a:cxn ang="0">
                    <a:pos x="83" y="151"/>
                  </a:cxn>
                  <a:cxn ang="0">
                    <a:pos x="55" y="156"/>
                  </a:cxn>
                  <a:cxn ang="0">
                    <a:pos x="26" y="160"/>
                  </a:cxn>
                  <a:cxn ang="0">
                    <a:pos x="14" y="160"/>
                  </a:cxn>
                  <a:cxn ang="0">
                    <a:pos x="0" y="163"/>
                  </a:cxn>
                  <a:cxn ang="0">
                    <a:pos x="26" y="160"/>
                  </a:cxn>
                  <a:cxn ang="0">
                    <a:pos x="55" y="158"/>
                  </a:cxn>
                  <a:cxn ang="0">
                    <a:pos x="83" y="153"/>
                  </a:cxn>
                  <a:cxn ang="0">
                    <a:pos x="112" y="151"/>
                  </a:cxn>
                  <a:cxn ang="0">
                    <a:pos x="141" y="146"/>
                  </a:cxn>
                  <a:cxn ang="0">
                    <a:pos x="169" y="141"/>
                  </a:cxn>
                  <a:cxn ang="0">
                    <a:pos x="198" y="137"/>
                  </a:cxn>
                  <a:cxn ang="0">
                    <a:pos x="227" y="132"/>
                  </a:cxn>
                  <a:cxn ang="0">
                    <a:pos x="241" y="129"/>
                  </a:cxn>
                  <a:cxn ang="0">
                    <a:pos x="255" y="125"/>
                  </a:cxn>
                  <a:cxn ang="0">
                    <a:pos x="284" y="120"/>
                  </a:cxn>
                  <a:cxn ang="0">
                    <a:pos x="312" y="113"/>
                  </a:cxn>
                  <a:cxn ang="0">
                    <a:pos x="339" y="105"/>
                  </a:cxn>
                  <a:cxn ang="0">
                    <a:pos x="367" y="96"/>
                  </a:cxn>
                  <a:cxn ang="0">
                    <a:pos x="396" y="86"/>
                  </a:cxn>
                  <a:cxn ang="0">
                    <a:pos x="415" y="82"/>
                  </a:cxn>
                  <a:cxn ang="0">
                    <a:pos x="424" y="77"/>
                  </a:cxn>
                  <a:cxn ang="0">
                    <a:pos x="453" y="70"/>
                  </a:cxn>
                  <a:cxn ang="0">
                    <a:pos x="482" y="58"/>
                  </a:cxn>
                  <a:cxn ang="0">
                    <a:pos x="510" y="48"/>
                  </a:cxn>
                  <a:cxn ang="0">
                    <a:pos x="539" y="29"/>
                  </a:cxn>
                  <a:cxn ang="0">
                    <a:pos x="560" y="20"/>
                  </a:cxn>
                  <a:cxn ang="0">
                    <a:pos x="651" y="0"/>
                  </a:cxn>
                  <a:cxn ang="0">
                    <a:pos x="622" y="12"/>
                  </a:cxn>
                  <a:cxn ang="0">
                    <a:pos x="601" y="22"/>
                  </a:cxn>
                  <a:cxn ang="0">
                    <a:pos x="622" y="15"/>
                  </a:cxn>
                  <a:cxn ang="0">
                    <a:pos x="651" y="0"/>
                  </a:cxn>
                </a:cxnLst>
                <a:rect l="0" t="0" r="r" b="b"/>
                <a:pathLst>
                  <a:path w="651" h="163">
                    <a:moveTo>
                      <a:pt x="560" y="20"/>
                    </a:moveTo>
                    <a:lnTo>
                      <a:pt x="539" y="27"/>
                    </a:lnTo>
                    <a:lnTo>
                      <a:pt x="510" y="46"/>
                    </a:lnTo>
                    <a:lnTo>
                      <a:pt x="482" y="53"/>
                    </a:lnTo>
                    <a:lnTo>
                      <a:pt x="453" y="63"/>
                    </a:lnTo>
                    <a:lnTo>
                      <a:pt x="424" y="72"/>
                    </a:lnTo>
                    <a:lnTo>
                      <a:pt x="396" y="79"/>
                    </a:lnTo>
                    <a:lnTo>
                      <a:pt x="367" y="94"/>
                    </a:lnTo>
                    <a:lnTo>
                      <a:pt x="339" y="101"/>
                    </a:lnTo>
                    <a:lnTo>
                      <a:pt x="312" y="108"/>
                    </a:lnTo>
                    <a:lnTo>
                      <a:pt x="284" y="115"/>
                    </a:lnTo>
                    <a:lnTo>
                      <a:pt x="255" y="122"/>
                    </a:lnTo>
                    <a:lnTo>
                      <a:pt x="227" y="129"/>
                    </a:lnTo>
                    <a:lnTo>
                      <a:pt x="198" y="134"/>
                    </a:lnTo>
                    <a:lnTo>
                      <a:pt x="169" y="139"/>
                    </a:lnTo>
                    <a:lnTo>
                      <a:pt x="141" y="144"/>
                    </a:lnTo>
                    <a:lnTo>
                      <a:pt x="112" y="148"/>
                    </a:lnTo>
                    <a:lnTo>
                      <a:pt x="83" y="151"/>
                    </a:lnTo>
                    <a:lnTo>
                      <a:pt x="55" y="156"/>
                    </a:lnTo>
                    <a:lnTo>
                      <a:pt x="26" y="160"/>
                    </a:lnTo>
                    <a:lnTo>
                      <a:pt x="14" y="160"/>
                    </a:lnTo>
                    <a:lnTo>
                      <a:pt x="0" y="163"/>
                    </a:lnTo>
                    <a:lnTo>
                      <a:pt x="26" y="160"/>
                    </a:lnTo>
                    <a:lnTo>
                      <a:pt x="55" y="158"/>
                    </a:lnTo>
                    <a:lnTo>
                      <a:pt x="83" y="153"/>
                    </a:lnTo>
                    <a:lnTo>
                      <a:pt x="112" y="151"/>
                    </a:lnTo>
                    <a:lnTo>
                      <a:pt x="141" y="146"/>
                    </a:lnTo>
                    <a:lnTo>
                      <a:pt x="169" y="141"/>
                    </a:lnTo>
                    <a:lnTo>
                      <a:pt x="198" y="137"/>
                    </a:lnTo>
                    <a:lnTo>
                      <a:pt x="227" y="132"/>
                    </a:lnTo>
                    <a:lnTo>
                      <a:pt x="241" y="129"/>
                    </a:lnTo>
                    <a:lnTo>
                      <a:pt x="255" y="125"/>
                    </a:lnTo>
                    <a:lnTo>
                      <a:pt x="284" y="120"/>
                    </a:lnTo>
                    <a:lnTo>
                      <a:pt x="312" y="113"/>
                    </a:lnTo>
                    <a:lnTo>
                      <a:pt x="339" y="105"/>
                    </a:lnTo>
                    <a:lnTo>
                      <a:pt x="367" y="96"/>
                    </a:lnTo>
                    <a:lnTo>
                      <a:pt x="396" y="86"/>
                    </a:lnTo>
                    <a:lnTo>
                      <a:pt x="415" y="82"/>
                    </a:lnTo>
                    <a:lnTo>
                      <a:pt x="424" y="77"/>
                    </a:lnTo>
                    <a:lnTo>
                      <a:pt x="453" y="70"/>
                    </a:lnTo>
                    <a:lnTo>
                      <a:pt x="482" y="58"/>
                    </a:lnTo>
                    <a:lnTo>
                      <a:pt x="510" y="48"/>
                    </a:lnTo>
                    <a:lnTo>
                      <a:pt x="539" y="29"/>
                    </a:lnTo>
                    <a:lnTo>
                      <a:pt x="560" y="20"/>
                    </a:lnTo>
                    <a:moveTo>
                      <a:pt x="651" y="0"/>
                    </a:moveTo>
                    <a:lnTo>
                      <a:pt x="622" y="12"/>
                    </a:lnTo>
                    <a:lnTo>
                      <a:pt x="601" y="22"/>
                    </a:lnTo>
                    <a:lnTo>
                      <a:pt x="622" y="15"/>
                    </a:lnTo>
                    <a:lnTo>
                      <a:pt x="651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759"/>
              <p:cNvSpPr>
                <a:spLocks/>
              </p:cNvSpPr>
              <p:nvPr/>
            </p:nvSpPr>
            <p:spPr bwMode="auto">
              <a:xfrm>
                <a:off x="3408" y="2444"/>
                <a:ext cx="43" cy="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9" y="3"/>
                  </a:cxn>
                  <a:cxn ang="0">
                    <a:pos x="0" y="8"/>
                  </a:cxn>
                  <a:cxn ang="0">
                    <a:pos x="29" y="3"/>
                  </a:cxn>
                  <a:cxn ang="0">
                    <a:pos x="43" y="0"/>
                  </a:cxn>
                </a:cxnLst>
                <a:rect l="0" t="0" r="r" b="b"/>
                <a:pathLst>
                  <a:path w="43" h="8">
                    <a:moveTo>
                      <a:pt x="43" y="0"/>
                    </a:moveTo>
                    <a:lnTo>
                      <a:pt x="29" y="3"/>
                    </a:lnTo>
                    <a:lnTo>
                      <a:pt x="0" y="8"/>
                    </a:lnTo>
                    <a:lnTo>
                      <a:pt x="29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8A3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760"/>
              <p:cNvSpPr>
                <a:spLocks/>
              </p:cNvSpPr>
              <p:nvPr/>
            </p:nvSpPr>
            <p:spPr bwMode="auto">
              <a:xfrm>
                <a:off x="3408" y="2444"/>
                <a:ext cx="43" cy="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9" y="3"/>
                  </a:cxn>
                  <a:cxn ang="0">
                    <a:pos x="0" y="8"/>
                  </a:cxn>
                  <a:cxn ang="0">
                    <a:pos x="29" y="3"/>
                  </a:cxn>
                  <a:cxn ang="0">
                    <a:pos x="43" y="0"/>
                  </a:cxn>
                </a:cxnLst>
                <a:rect l="0" t="0" r="r" b="b"/>
                <a:pathLst>
                  <a:path w="43" h="8">
                    <a:moveTo>
                      <a:pt x="43" y="0"/>
                    </a:moveTo>
                    <a:lnTo>
                      <a:pt x="29" y="3"/>
                    </a:lnTo>
                    <a:lnTo>
                      <a:pt x="0" y="8"/>
                    </a:lnTo>
                    <a:lnTo>
                      <a:pt x="29" y="3"/>
                    </a:lnTo>
                    <a:lnTo>
                      <a:pt x="43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761"/>
              <p:cNvSpPr>
                <a:spLocks/>
              </p:cNvSpPr>
              <p:nvPr/>
            </p:nvSpPr>
            <p:spPr bwMode="auto">
              <a:xfrm>
                <a:off x="3997" y="2265"/>
                <a:ext cx="91" cy="3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62" y="12"/>
                  </a:cxn>
                  <a:cxn ang="0">
                    <a:pos x="36" y="24"/>
                  </a:cxn>
                  <a:cxn ang="0">
                    <a:pos x="8" y="36"/>
                  </a:cxn>
                  <a:cxn ang="0">
                    <a:pos x="0" y="39"/>
                  </a:cxn>
                  <a:cxn ang="0">
                    <a:pos x="8" y="39"/>
                  </a:cxn>
                  <a:cxn ang="0">
                    <a:pos x="36" y="29"/>
                  </a:cxn>
                  <a:cxn ang="0">
                    <a:pos x="62" y="19"/>
                  </a:cxn>
                  <a:cxn ang="0">
                    <a:pos x="91" y="7"/>
                  </a:cxn>
                  <a:cxn ang="0">
                    <a:pos x="91" y="19"/>
                  </a:cxn>
                  <a:cxn ang="0">
                    <a:pos x="91" y="0"/>
                  </a:cxn>
                </a:cxnLst>
                <a:rect l="0" t="0" r="r" b="b"/>
                <a:pathLst>
                  <a:path w="91" h="39">
                    <a:moveTo>
                      <a:pt x="91" y="0"/>
                    </a:moveTo>
                    <a:lnTo>
                      <a:pt x="62" y="12"/>
                    </a:lnTo>
                    <a:lnTo>
                      <a:pt x="36" y="24"/>
                    </a:lnTo>
                    <a:lnTo>
                      <a:pt x="8" y="36"/>
                    </a:lnTo>
                    <a:lnTo>
                      <a:pt x="0" y="39"/>
                    </a:lnTo>
                    <a:lnTo>
                      <a:pt x="8" y="39"/>
                    </a:lnTo>
                    <a:lnTo>
                      <a:pt x="36" y="29"/>
                    </a:lnTo>
                    <a:lnTo>
                      <a:pt x="62" y="19"/>
                    </a:lnTo>
                    <a:lnTo>
                      <a:pt x="91" y="7"/>
                    </a:lnTo>
                    <a:lnTo>
                      <a:pt x="91" y="19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CCB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762"/>
              <p:cNvSpPr>
                <a:spLocks/>
              </p:cNvSpPr>
              <p:nvPr/>
            </p:nvSpPr>
            <p:spPr bwMode="auto">
              <a:xfrm>
                <a:off x="3997" y="2265"/>
                <a:ext cx="91" cy="3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62" y="12"/>
                  </a:cxn>
                  <a:cxn ang="0">
                    <a:pos x="36" y="24"/>
                  </a:cxn>
                  <a:cxn ang="0">
                    <a:pos x="8" y="36"/>
                  </a:cxn>
                  <a:cxn ang="0">
                    <a:pos x="0" y="39"/>
                  </a:cxn>
                  <a:cxn ang="0">
                    <a:pos x="8" y="39"/>
                  </a:cxn>
                  <a:cxn ang="0">
                    <a:pos x="36" y="29"/>
                  </a:cxn>
                  <a:cxn ang="0">
                    <a:pos x="62" y="19"/>
                  </a:cxn>
                  <a:cxn ang="0">
                    <a:pos x="91" y="7"/>
                  </a:cxn>
                  <a:cxn ang="0">
                    <a:pos x="91" y="19"/>
                  </a:cxn>
                  <a:cxn ang="0">
                    <a:pos x="91" y="0"/>
                  </a:cxn>
                </a:cxnLst>
                <a:rect l="0" t="0" r="r" b="b"/>
                <a:pathLst>
                  <a:path w="91" h="39">
                    <a:moveTo>
                      <a:pt x="91" y="0"/>
                    </a:moveTo>
                    <a:lnTo>
                      <a:pt x="62" y="12"/>
                    </a:lnTo>
                    <a:lnTo>
                      <a:pt x="36" y="24"/>
                    </a:lnTo>
                    <a:lnTo>
                      <a:pt x="8" y="36"/>
                    </a:lnTo>
                    <a:lnTo>
                      <a:pt x="0" y="39"/>
                    </a:lnTo>
                    <a:lnTo>
                      <a:pt x="8" y="39"/>
                    </a:lnTo>
                    <a:lnTo>
                      <a:pt x="36" y="29"/>
                    </a:lnTo>
                    <a:lnTo>
                      <a:pt x="62" y="19"/>
                    </a:lnTo>
                    <a:lnTo>
                      <a:pt x="91" y="7"/>
                    </a:lnTo>
                    <a:lnTo>
                      <a:pt x="91" y="19"/>
                    </a:lnTo>
                    <a:lnTo>
                      <a:pt x="91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763"/>
              <p:cNvSpPr>
                <a:spLocks/>
              </p:cNvSpPr>
              <p:nvPr/>
            </p:nvSpPr>
            <p:spPr bwMode="auto">
              <a:xfrm>
                <a:off x="3890" y="2272"/>
                <a:ext cx="198" cy="82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69" y="12"/>
                  </a:cxn>
                  <a:cxn ang="0">
                    <a:pos x="143" y="22"/>
                  </a:cxn>
                  <a:cxn ang="0">
                    <a:pos x="115" y="32"/>
                  </a:cxn>
                  <a:cxn ang="0">
                    <a:pos x="107" y="32"/>
                  </a:cxn>
                  <a:cxn ang="0">
                    <a:pos x="86" y="41"/>
                  </a:cxn>
                  <a:cxn ang="0">
                    <a:pos x="57" y="60"/>
                  </a:cxn>
                  <a:cxn ang="0">
                    <a:pos x="29" y="70"/>
                  </a:cxn>
                  <a:cxn ang="0">
                    <a:pos x="0" y="82"/>
                  </a:cxn>
                  <a:cxn ang="0">
                    <a:pos x="29" y="70"/>
                  </a:cxn>
                  <a:cxn ang="0">
                    <a:pos x="57" y="65"/>
                  </a:cxn>
                  <a:cxn ang="0">
                    <a:pos x="86" y="53"/>
                  </a:cxn>
                  <a:cxn ang="0">
                    <a:pos x="115" y="43"/>
                  </a:cxn>
                  <a:cxn ang="0">
                    <a:pos x="143" y="34"/>
                  </a:cxn>
                  <a:cxn ang="0">
                    <a:pos x="148" y="34"/>
                  </a:cxn>
                  <a:cxn ang="0">
                    <a:pos x="169" y="24"/>
                  </a:cxn>
                  <a:cxn ang="0">
                    <a:pos x="198" y="12"/>
                  </a:cxn>
                  <a:cxn ang="0">
                    <a:pos x="198" y="0"/>
                  </a:cxn>
                </a:cxnLst>
                <a:rect l="0" t="0" r="r" b="b"/>
                <a:pathLst>
                  <a:path w="198" h="82">
                    <a:moveTo>
                      <a:pt x="198" y="0"/>
                    </a:moveTo>
                    <a:lnTo>
                      <a:pt x="169" y="12"/>
                    </a:lnTo>
                    <a:lnTo>
                      <a:pt x="143" y="22"/>
                    </a:lnTo>
                    <a:lnTo>
                      <a:pt x="115" y="32"/>
                    </a:lnTo>
                    <a:lnTo>
                      <a:pt x="107" y="32"/>
                    </a:lnTo>
                    <a:lnTo>
                      <a:pt x="86" y="41"/>
                    </a:lnTo>
                    <a:lnTo>
                      <a:pt x="57" y="60"/>
                    </a:lnTo>
                    <a:lnTo>
                      <a:pt x="29" y="70"/>
                    </a:lnTo>
                    <a:lnTo>
                      <a:pt x="0" y="82"/>
                    </a:lnTo>
                    <a:lnTo>
                      <a:pt x="29" y="70"/>
                    </a:lnTo>
                    <a:lnTo>
                      <a:pt x="57" y="65"/>
                    </a:lnTo>
                    <a:lnTo>
                      <a:pt x="86" y="53"/>
                    </a:lnTo>
                    <a:lnTo>
                      <a:pt x="115" y="43"/>
                    </a:lnTo>
                    <a:lnTo>
                      <a:pt x="143" y="34"/>
                    </a:lnTo>
                    <a:lnTo>
                      <a:pt x="148" y="34"/>
                    </a:lnTo>
                    <a:lnTo>
                      <a:pt x="169" y="24"/>
                    </a:lnTo>
                    <a:lnTo>
                      <a:pt x="198" y="12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D0A0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764"/>
              <p:cNvSpPr>
                <a:spLocks/>
              </p:cNvSpPr>
              <p:nvPr/>
            </p:nvSpPr>
            <p:spPr bwMode="auto">
              <a:xfrm>
                <a:off x="3890" y="2272"/>
                <a:ext cx="198" cy="82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69" y="12"/>
                  </a:cxn>
                  <a:cxn ang="0">
                    <a:pos x="143" y="22"/>
                  </a:cxn>
                  <a:cxn ang="0">
                    <a:pos x="115" y="32"/>
                  </a:cxn>
                  <a:cxn ang="0">
                    <a:pos x="107" y="32"/>
                  </a:cxn>
                  <a:cxn ang="0">
                    <a:pos x="86" y="41"/>
                  </a:cxn>
                  <a:cxn ang="0">
                    <a:pos x="57" y="60"/>
                  </a:cxn>
                  <a:cxn ang="0">
                    <a:pos x="29" y="70"/>
                  </a:cxn>
                  <a:cxn ang="0">
                    <a:pos x="0" y="82"/>
                  </a:cxn>
                  <a:cxn ang="0">
                    <a:pos x="29" y="70"/>
                  </a:cxn>
                  <a:cxn ang="0">
                    <a:pos x="57" y="65"/>
                  </a:cxn>
                  <a:cxn ang="0">
                    <a:pos x="86" y="53"/>
                  </a:cxn>
                  <a:cxn ang="0">
                    <a:pos x="115" y="43"/>
                  </a:cxn>
                  <a:cxn ang="0">
                    <a:pos x="143" y="34"/>
                  </a:cxn>
                  <a:cxn ang="0">
                    <a:pos x="148" y="34"/>
                  </a:cxn>
                  <a:cxn ang="0">
                    <a:pos x="169" y="24"/>
                  </a:cxn>
                  <a:cxn ang="0">
                    <a:pos x="198" y="12"/>
                  </a:cxn>
                  <a:cxn ang="0">
                    <a:pos x="198" y="0"/>
                  </a:cxn>
                </a:cxnLst>
                <a:rect l="0" t="0" r="r" b="b"/>
                <a:pathLst>
                  <a:path w="198" h="82">
                    <a:moveTo>
                      <a:pt x="198" y="0"/>
                    </a:moveTo>
                    <a:lnTo>
                      <a:pt x="169" y="12"/>
                    </a:lnTo>
                    <a:lnTo>
                      <a:pt x="143" y="22"/>
                    </a:lnTo>
                    <a:lnTo>
                      <a:pt x="115" y="32"/>
                    </a:lnTo>
                    <a:lnTo>
                      <a:pt x="107" y="32"/>
                    </a:lnTo>
                    <a:lnTo>
                      <a:pt x="86" y="41"/>
                    </a:lnTo>
                    <a:lnTo>
                      <a:pt x="57" y="60"/>
                    </a:lnTo>
                    <a:lnTo>
                      <a:pt x="29" y="70"/>
                    </a:lnTo>
                    <a:lnTo>
                      <a:pt x="0" y="82"/>
                    </a:lnTo>
                    <a:lnTo>
                      <a:pt x="29" y="70"/>
                    </a:lnTo>
                    <a:lnTo>
                      <a:pt x="57" y="65"/>
                    </a:lnTo>
                    <a:lnTo>
                      <a:pt x="86" y="53"/>
                    </a:lnTo>
                    <a:lnTo>
                      <a:pt x="115" y="43"/>
                    </a:lnTo>
                    <a:lnTo>
                      <a:pt x="143" y="34"/>
                    </a:lnTo>
                    <a:lnTo>
                      <a:pt x="148" y="34"/>
                    </a:lnTo>
                    <a:lnTo>
                      <a:pt x="169" y="24"/>
                    </a:lnTo>
                    <a:lnTo>
                      <a:pt x="198" y="12"/>
                    </a:lnTo>
                    <a:lnTo>
                      <a:pt x="19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765"/>
              <p:cNvSpPr>
                <a:spLocks/>
              </p:cNvSpPr>
              <p:nvPr/>
            </p:nvSpPr>
            <p:spPr bwMode="auto">
              <a:xfrm>
                <a:off x="3847" y="2363"/>
                <a:ext cx="43" cy="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14" y="7"/>
                  </a:cxn>
                  <a:cxn ang="0">
                    <a:pos x="0" y="12"/>
                  </a:cxn>
                  <a:cxn ang="0">
                    <a:pos x="14" y="7"/>
                  </a:cxn>
                  <a:cxn ang="0">
                    <a:pos x="43" y="0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lnTo>
                      <a:pt x="43" y="0"/>
                    </a:lnTo>
                    <a:lnTo>
                      <a:pt x="14" y="7"/>
                    </a:lnTo>
                    <a:lnTo>
                      <a:pt x="0" y="12"/>
                    </a:lnTo>
                    <a:lnTo>
                      <a:pt x="14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B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766"/>
              <p:cNvSpPr>
                <a:spLocks/>
              </p:cNvSpPr>
              <p:nvPr/>
            </p:nvSpPr>
            <p:spPr bwMode="auto">
              <a:xfrm>
                <a:off x="3847" y="2363"/>
                <a:ext cx="43" cy="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14" y="7"/>
                  </a:cxn>
                  <a:cxn ang="0">
                    <a:pos x="0" y="12"/>
                  </a:cxn>
                  <a:cxn ang="0">
                    <a:pos x="14" y="7"/>
                  </a:cxn>
                  <a:cxn ang="0">
                    <a:pos x="43" y="0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lnTo>
                      <a:pt x="43" y="0"/>
                    </a:lnTo>
                    <a:lnTo>
                      <a:pt x="14" y="7"/>
                    </a:lnTo>
                    <a:lnTo>
                      <a:pt x="0" y="12"/>
                    </a:lnTo>
                    <a:lnTo>
                      <a:pt x="14" y="7"/>
                    </a:lnTo>
                    <a:lnTo>
                      <a:pt x="43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767"/>
              <p:cNvSpPr>
                <a:spLocks/>
              </p:cNvSpPr>
              <p:nvPr/>
            </p:nvSpPr>
            <p:spPr bwMode="auto">
              <a:xfrm>
                <a:off x="3776" y="2366"/>
                <a:ext cx="76" cy="2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57" y="4"/>
                  </a:cxn>
                  <a:cxn ang="0">
                    <a:pos x="28" y="14"/>
                  </a:cxn>
                  <a:cxn ang="0">
                    <a:pos x="0" y="23"/>
                  </a:cxn>
                  <a:cxn ang="0">
                    <a:pos x="28" y="19"/>
                  </a:cxn>
                  <a:cxn ang="0">
                    <a:pos x="57" y="7"/>
                  </a:cxn>
                  <a:cxn ang="0">
                    <a:pos x="76" y="0"/>
                  </a:cxn>
                </a:cxnLst>
                <a:rect l="0" t="0" r="r" b="b"/>
                <a:pathLst>
                  <a:path w="76" h="23">
                    <a:moveTo>
                      <a:pt x="76" y="0"/>
                    </a:moveTo>
                    <a:lnTo>
                      <a:pt x="57" y="4"/>
                    </a:lnTo>
                    <a:lnTo>
                      <a:pt x="28" y="14"/>
                    </a:lnTo>
                    <a:lnTo>
                      <a:pt x="0" y="23"/>
                    </a:lnTo>
                    <a:lnTo>
                      <a:pt x="28" y="19"/>
                    </a:lnTo>
                    <a:lnTo>
                      <a:pt x="57" y="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0A0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768"/>
              <p:cNvSpPr>
                <a:spLocks/>
              </p:cNvSpPr>
              <p:nvPr/>
            </p:nvSpPr>
            <p:spPr bwMode="auto">
              <a:xfrm>
                <a:off x="3776" y="2366"/>
                <a:ext cx="76" cy="2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57" y="4"/>
                  </a:cxn>
                  <a:cxn ang="0">
                    <a:pos x="28" y="14"/>
                  </a:cxn>
                  <a:cxn ang="0">
                    <a:pos x="0" y="23"/>
                  </a:cxn>
                  <a:cxn ang="0">
                    <a:pos x="28" y="19"/>
                  </a:cxn>
                  <a:cxn ang="0">
                    <a:pos x="57" y="7"/>
                  </a:cxn>
                  <a:cxn ang="0">
                    <a:pos x="76" y="0"/>
                  </a:cxn>
                </a:cxnLst>
                <a:rect l="0" t="0" r="r" b="b"/>
                <a:pathLst>
                  <a:path w="76" h="23">
                    <a:moveTo>
                      <a:pt x="76" y="0"/>
                    </a:moveTo>
                    <a:lnTo>
                      <a:pt x="57" y="4"/>
                    </a:lnTo>
                    <a:lnTo>
                      <a:pt x="28" y="14"/>
                    </a:lnTo>
                    <a:lnTo>
                      <a:pt x="0" y="23"/>
                    </a:lnTo>
                    <a:lnTo>
                      <a:pt x="28" y="19"/>
                    </a:lnTo>
                    <a:lnTo>
                      <a:pt x="57" y="7"/>
                    </a:lnTo>
                    <a:lnTo>
                      <a:pt x="7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769"/>
              <p:cNvSpPr>
                <a:spLocks/>
              </p:cNvSpPr>
              <p:nvPr/>
            </p:nvSpPr>
            <p:spPr bwMode="auto">
              <a:xfrm>
                <a:off x="3408" y="2394"/>
                <a:ext cx="368" cy="58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0"/>
                  </a:cxn>
                  <a:cxn ang="0">
                    <a:pos x="341" y="7"/>
                  </a:cxn>
                  <a:cxn ang="0">
                    <a:pos x="313" y="15"/>
                  </a:cxn>
                  <a:cxn ang="0">
                    <a:pos x="284" y="19"/>
                  </a:cxn>
                  <a:cxn ang="0">
                    <a:pos x="256" y="27"/>
                  </a:cxn>
                  <a:cxn ang="0">
                    <a:pos x="227" y="31"/>
                  </a:cxn>
                  <a:cxn ang="0">
                    <a:pos x="217" y="34"/>
                  </a:cxn>
                  <a:cxn ang="0">
                    <a:pos x="198" y="36"/>
                  </a:cxn>
                  <a:cxn ang="0">
                    <a:pos x="170" y="41"/>
                  </a:cxn>
                  <a:cxn ang="0">
                    <a:pos x="141" y="46"/>
                  </a:cxn>
                  <a:cxn ang="0">
                    <a:pos x="112" y="48"/>
                  </a:cxn>
                  <a:cxn ang="0">
                    <a:pos x="84" y="53"/>
                  </a:cxn>
                  <a:cxn ang="0">
                    <a:pos x="55" y="53"/>
                  </a:cxn>
                  <a:cxn ang="0">
                    <a:pos x="29" y="55"/>
                  </a:cxn>
                  <a:cxn ang="0">
                    <a:pos x="0" y="58"/>
                  </a:cxn>
                  <a:cxn ang="0">
                    <a:pos x="29" y="55"/>
                  </a:cxn>
                  <a:cxn ang="0">
                    <a:pos x="55" y="55"/>
                  </a:cxn>
                  <a:cxn ang="0">
                    <a:pos x="84" y="53"/>
                  </a:cxn>
                  <a:cxn ang="0">
                    <a:pos x="112" y="50"/>
                  </a:cxn>
                  <a:cxn ang="0">
                    <a:pos x="141" y="48"/>
                  </a:cxn>
                  <a:cxn ang="0">
                    <a:pos x="170" y="43"/>
                  </a:cxn>
                  <a:cxn ang="0">
                    <a:pos x="198" y="38"/>
                  </a:cxn>
                  <a:cxn ang="0">
                    <a:pos x="227" y="34"/>
                  </a:cxn>
                  <a:cxn ang="0">
                    <a:pos x="256" y="29"/>
                  </a:cxn>
                  <a:cxn ang="0">
                    <a:pos x="284" y="24"/>
                  </a:cxn>
                  <a:cxn ang="0">
                    <a:pos x="313" y="17"/>
                  </a:cxn>
                  <a:cxn ang="0">
                    <a:pos x="341" y="10"/>
                  </a:cxn>
                  <a:cxn ang="0">
                    <a:pos x="368" y="0"/>
                  </a:cxn>
                </a:cxnLst>
                <a:rect l="0" t="0" r="r" b="b"/>
                <a:pathLst>
                  <a:path w="368" h="58">
                    <a:moveTo>
                      <a:pt x="368" y="0"/>
                    </a:moveTo>
                    <a:lnTo>
                      <a:pt x="368" y="0"/>
                    </a:lnTo>
                    <a:lnTo>
                      <a:pt x="341" y="7"/>
                    </a:lnTo>
                    <a:lnTo>
                      <a:pt x="313" y="15"/>
                    </a:lnTo>
                    <a:lnTo>
                      <a:pt x="284" y="19"/>
                    </a:lnTo>
                    <a:lnTo>
                      <a:pt x="256" y="27"/>
                    </a:lnTo>
                    <a:lnTo>
                      <a:pt x="227" y="31"/>
                    </a:lnTo>
                    <a:lnTo>
                      <a:pt x="217" y="34"/>
                    </a:lnTo>
                    <a:lnTo>
                      <a:pt x="198" y="36"/>
                    </a:lnTo>
                    <a:lnTo>
                      <a:pt x="170" y="41"/>
                    </a:lnTo>
                    <a:lnTo>
                      <a:pt x="141" y="46"/>
                    </a:lnTo>
                    <a:lnTo>
                      <a:pt x="112" y="48"/>
                    </a:lnTo>
                    <a:lnTo>
                      <a:pt x="84" y="53"/>
                    </a:lnTo>
                    <a:lnTo>
                      <a:pt x="55" y="53"/>
                    </a:lnTo>
                    <a:lnTo>
                      <a:pt x="29" y="55"/>
                    </a:lnTo>
                    <a:lnTo>
                      <a:pt x="0" y="58"/>
                    </a:lnTo>
                    <a:lnTo>
                      <a:pt x="29" y="55"/>
                    </a:lnTo>
                    <a:lnTo>
                      <a:pt x="55" y="55"/>
                    </a:lnTo>
                    <a:lnTo>
                      <a:pt x="84" y="53"/>
                    </a:lnTo>
                    <a:lnTo>
                      <a:pt x="112" y="50"/>
                    </a:lnTo>
                    <a:lnTo>
                      <a:pt x="141" y="48"/>
                    </a:lnTo>
                    <a:lnTo>
                      <a:pt x="170" y="43"/>
                    </a:lnTo>
                    <a:lnTo>
                      <a:pt x="198" y="38"/>
                    </a:lnTo>
                    <a:lnTo>
                      <a:pt x="227" y="34"/>
                    </a:lnTo>
                    <a:lnTo>
                      <a:pt x="256" y="29"/>
                    </a:lnTo>
                    <a:lnTo>
                      <a:pt x="284" y="24"/>
                    </a:lnTo>
                    <a:lnTo>
                      <a:pt x="313" y="17"/>
                    </a:lnTo>
                    <a:lnTo>
                      <a:pt x="341" y="1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CCB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770"/>
              <p:cNvSpPr>
                <a:spLocks/>
              </p:cNvSpPr>
              <p:nvPr/>
            </p:nvSpPr>
            <p:spPr bwMode="auto">
              <a:xfrm>
                <a:off x="3408" y="2394"/>
                <a:ext cx="368" cy="58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0"/>
                  </a:cxn>
                  <a:cxn ang="0">
                    <a:pos x="341" y="7"/>
                  </a:cxn>
                  <a:cxn ang="0">
                    <a:pos x="313" y="15"/>
                  </a:cxn>
                  <a:cxn ang="0">
                    <a:pos x="284" y="19"/>
                  </a:cxn>
                  <a:cxn ang="0">
                    <a:pos x="256" y="27"/>
                  </a:cxn>
                  <a:cxn ang="0">
                    <a:pos x="227" y="31"/>
                  </a:cxn>
                  <a:cxn ang="0">
                    <a:pos x="217" y="34"/>
                  </a:cxn>
                  <a:cxn ang="0">
                    <a:pos x="198" y="36"/>
                  </a:cxn>
                  <a:cxn ang="0">
                    <a:pos x="170" y="41"/>
                  </a:cxn>
                  <a:cxn ang="0">
                    <a:pos x="141" y="46"/>
                  </a:cxn>
                  <a:cxn ang="0">
                    <a:pos x="112" y="48"/>
                  </a:cxn>
                  <a:cxn ang="0">
                    <a:pos x="84" y="53"/>
                  </a:cxn>
                  <a:cxn ang="0">
                    <a:pos x="55" y="53"/>
                  </a:cxn>
                  <a:cxn ang="0">
                    <a:pos x="29" y="55"/>
                  </a:cxn>
                  <a:cxn ang="0">
                    <a:pos x="0" y="58"/>
                  </a:cxn>
                  <a:cxn ang="0">
                    <a:pos x="29" y="55"/>
                  </a:cxn>
                  <a:cxn ang="0">
                    <a:pos x="55" y="55"/>
                  </a:cxn>
                  <a:cxn ang="0">
                    <a:pos x="84" y="53"/>
                  </a:cxn>
                  <a:cxn ang="0">
                    <a:pos x="112" y="50"/>
                  </a:cxn>
                  <a:cxn ang="0">
                    <a:pos x="141" y="48"/>
                  </a:cxn>
                  <a:cxn ang="0">
                    <a:pos x="170" y="43"/>
                  </a:cxn>
                  <a:cxn ang="0">
                    <a:pos x="198" y="38"/>
                  </a:cxn>
                  <a:cxn ang="0">
                    <a:pos x="227" y="34"/>
                  </a:cxn>
                  <a:cxn ang="0">
                    <a:pos x="256" y="29"/>
                  </a:cxn>
                  <a:cxn ang="0">
                    <a:pos x="284" y="24"/>
                  </a:cxn>
                  <a:cxn ang="0">
                    <a:pos x="313" y="17"/>
                  </a:cxn>
                  <a:cxn ang="0">
                    <a:pos x="341" y="10"/>
                  </a:cxn>
                  <a:cxn ang="0">
                    <a:pos x="368" y="0"/>
                  </a:cxn>
                </a:cxnLst>
                <a:rect l="0" t="0" r="r" b="b"/>
                <a:pathLst>
                  <a:path w="368" h="58">
                    <a:moveTo>
                      <a:pt x="368" y="0"/>
                    </a:moveTo>
                    <a:lnTo>
                      <a:pt x="368" y="0"/>
                    </a:lnTo>
                    <a:lnTo>
                      <a:pt x="341" y="7"/>
                    </a:lnTo>
                    <a:lnTo>
                      <a:pt x="313" y="15"/>
                    </a:lnTo>
                    <a:lnTo>
                      <a:pt x="284" y="19"/>
                    </a:lnTo>
                    <a:lnTo>
                      <a:pt x="256" y="27"/>
                    </a:lnTo>
                    <a:lnTo>
                      <a:pt x="227" y="31"/>
                    </a:lnTo>
                    <a:lnTo>
                      <a:pt x="217" y="34"/>
                    </a:lnTo>
                    <a:lnTo>
                      <a:pt x="198" y="36"/>
                    </a:lnTo>
                    <a:lnTo>
                      <a:pt x="170" y="41"/>
                    </a:lnTo>
                    <a:lnTo>
                      <a:pt x="141" y="46"/>
                    </a:lnTo>
                    <a:lnTo>
                      <a:pt x="112" y="48"/>
                    </a:lnTo>
                    <a:lnTo>
                      <a:pt x="84" y="53"/>
                    </a:lnTo>
                    <a:lnTo>
                      <a:pt x="55" y="53"/>
                    </a:lnTo>
                    <a:lnTo>
                      <a:pt x="29" y="55"/>
                    </a:lnTo>
                    <a:lnTo>
                      <a:pt x="0" y="58"/>
                    </a:lnTo>
                    <a:lnTo>
                      <a:pt x="29" y="55"/>
                    </a:lnTo>
                    <a:lnTo>
                      <a:pt x="55" y="55"/>
                    </a:lnTo>
                    <a:lnTo>
                      <a:pt x="84" y="53"/>
                    </a:lnTo>
                    <a:lnTo>
                      <a:pt x="112" y="50"/>
                    </a:lnTo>
                    <a:lnTo>
                      <a:pt x="141" y="48"/>
                    </a:lnTo>
                    <a:lnTo>
                      <a:pt x="170" y="43"/>
                    </a:lnTo>
                    <a:lnTo>
                      <a:pt x="198" y="38"/>
                    </a:lnTo>
                    <a:lnTo>
                      <a:pt x="227" y="34"/>
                    </a:lnTo>
                    <a:lnTo>
                      <a:pt x="256" y="29"/>
                    </a:lnTo>
                    <a:lnTo>
                      <a:pt x="284" y="24"/>
                    </a:lnTo>
                    <a:lnTo>
                      <a:pt x="313" y="17"/>
                    </a:lnTo>
                    <a:lnTo>
                      <a:pt x="341" y="10"/>
                    </a:lnTo>
                    <a:lnTo>
                      <a:pt x="36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771"/>
              <p:cNvSpPr>
                <a:spLocks/>
              </p:cNvSpPr>
              <p:nvPr/>
            </p:nvSpPr>
            <p:spPr bwMode="auto">
              <a:xfrm>
                <a:off x="3890" y="2284"/>
                <a:ext cx="198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98" y="0"/>
                  </a:cxn>
                  <a:cxn ang="0">
                    <a:pos x="198" y="8"/>
                  </a:cxn>
                  <a:cxn ang="0">
                    <a:pos x="169" y="20"/>
                  </a:cxn>
                  <a:cxn ang="0">
                    <a:pos x="143" y="27"/>
                  </a:cxn>
                  <a:cxn ang="0">
                    <a:pos x="115" y="36"/>
                  </a:cxn>
                  <a:cxn ang="0">
                    <a:pos x="107" y="36"/>
                  </a:cxn>
                  <a:cxn ang="0">
                    <a:pos x="86" y="46"/>
                  </a:cxn>
                  <a:cxn ang="0">
                    <a:pos x="57" y="58"/>
                  </a:cxn>
                  <a:cxn ang="0">
                    <a:pos x="29" y="67"/>
                  </a:cxn>
                  <a:cxn ang="0">
                    <a:pos x="0" y="79"/>
                  </a:cxn>
                  <a:cxn ang="0">
                    <a:pos x="29" y="70"/>
                  </a:cxn>
                  <a:cxn ang="0">
                    <a:pos x="57" y="63"/>
                  </a:cxn>
                  <a:cxn ang="0">
                    <a:pos x="86" y="58"/>
                  </a:cxn>
                  <a:cxn ang="0">
                    <a:pos x="115" y="46"/>
                  </a:cxn>
                  <a:cxn ang="0">
                    <a:pos x="143" y="39"/>
                  </a:cxn>
                  <a:cxn ang="0">
                    <a:pos x="169" y="31"/>
                  </a:cxn>
                  <a:cxn ang="0">
                    <a:pos x="198" y="20"/>
                  </a:cxn>
                  <a:cxn ang="0">
                    <a:pos x="198" y="0"/>
                  </a:cxn>
                </a:cxnLst>
                <a:rect l="0" t="0" r="r" b="b"/>
                <a:pathLst>
                  <a:path w="198" h="79">
                    <a:moveTo>
                      <a:pt x="198" y="0"/>
                    </a:moveTo>
                    <a:lnTo>
                      <a:pt x="198" y="0"/>
                    </a:lnTo>
                    <a:lnTo>
                      <a:pt x="198" y="8"/>
                    </a:lnTo>
                    <a:lnTo>
                      <a:pt x="169" y="20"/>
                    </a:lnTo>
                    <a:lnTo>
                      <a:pt x="143" y="27"/>
                    </a:lnTo>
                    <a:lnTo>
                      <a:pt x="115" y="36"/>
                    </a:lnTo>
                    <a:lnTo>
                      <a:pt x="107" y="36"/>
                    </a:lnTo>
                    <a:lnTo>
                      <a:pt x="86" y="46"/>
                    </a:lnTo>
                    <a:lnTo>
                      <a:pt x="57" y="58"/>
                    </a:lnTo>
                    <a:lnTo>
                      <a:pt x="29" y="67"/>
                    </a:lnTo>
                    <a:lnTo>
                      <a:pt x="0" y="79"/>
                    </a:lnTo>
                    <a:lnTo>
                      <a:pt x="29" y="70"/>
                    </a:lnTo>
                    <a:lnTo>
                      <a:pt x="57" y="63"/>
                    </a:lnTo>
                    <a:lnTo>
                      <a:pt x="86" y="58"/>
                    </a:lnTo>
                    <a:lnTo>
                      <a:pt x="115" y="46"/>
                    </a:lnTo>
                    <a:lnTo>
                      <a:pt x="143" y="39"/>
                    </a:lnTo>
                    <a:lnTo>
                      <a:pt x="169" y="31"/>
                    </a:lnTo>
                    <a:lnTo>
                      <a:pt x="198" y="2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D8B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772"/>
              <p:cNvSpPr>
                <a:spLocks/>
              </p:cNvSpPr>
              <p:nvPr/>
            </p:nvSpPr>
            <p:spPr bwMode="auto">
              <a:xfrm>
                <a:off x="3890" y="2284"/>
                <a:ext cx="198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98" y="0"/>
                  </a:cxn>
                  <a:cxn ang="0">
                    <a:pos x="198" y="8"/>
                  </a:cxn>
                  <a:cxn ang="0">
                    <a:pos x="169" y="20"/>
                  </a:cxn>
                  <a:cxn ang="0">
                    <a:pos x="143" y="27"/>
                  </a:cxn>
                  <a:cxn ang="0">
                    <a:pos x="115" y="36"/>
                  </a:cxn>
                  <a:cxn ang="0">
                    <a:pos x="107" y="36"/>
                  </a:cxn>
                  <a:cxn ang="0">
                    <a:pos x="86" y="46"/>
                  </a:cxn>
                  <a:cxn ang="0">
                    <a:pos x="57" y="58"/>
                  </a:cxn>
                  <a:cxn ang="0">
                    <a:pos x="29" y="67"/>
                  </a:cxn>
                  <a:cxn ang="0">
                    <a:pos x="0" y="79"/>
                  </a:cxn>
                  <a:cxn ang="0">
                    <a:pos x="29" y="70"/>
                  </a:cxn>
                  <a:cxn ang="0">
                    <a:pos x="57" y="63"/>
                  </a:cxn>
                  <a:cxn ang="0">
                    <a:pos x="86" y="58"/>
                  </a:cxn>
                  <a:cxn ang="0">
                    <a:pos x="115" y="46"/>
                  </a:cxn>
                  <a:cxn ang="0">
                    <a:pos x="143" y="39"/>
                  </a:cxn>
                  <a:cxn ang="0">
                    <a:pos x="169" y="31"/>
                  </a:cxn>
                  <a:cxn ang="0">
                    <a:pos x="198" y="20"/>
                  </a:cxn>
                  <a:cxn ang="0">
                    <a:pos x="198" y="0"/>
                  </a:cxn>
                </a:cxnLst>
                <a:rect l="0" t="0" r="r" b="b"/>
                <a:pathLst>
                  <a:path w="198" h="79">
                    <a:moveTo>
                      <a:pt x="198" y="0"/>
                    </a:moveTo>
                    <a:lnTo>
                      <a:pt x="198" y="0"/>
                    </a:lnTo>
                    <a:lnTo>
                      <a:pt x="198" y="8"/>
                    </a:lnTo>
                    <a:lnTo>
                      <a:pt x="169" y="20"/>
                    </a:lnTo>
                    <a:lnTo>
                      <a:pt x="143" y="27"/>
                    </a:lnTo>
                    <a:lnTo>
                      <a:pt x="115" y="36"/>
                    </a:lnTo>
                    <a:lnTo>
                      <a:pt x="107" y="36"/>
                    </a:lnTo>
                    <a:lnTo>
                      <a:pt x="86" y="46"/>
                    </a:lnTo>
                    <a:lnTo>
                      <a:pt x="57" y="58"/>
                    </a:lnTo>
                    <a:lnTo>
                      <a:pt x="29" y="67"/>
                    </a:lnTo>
                    <a:lnTo>
                      <a:pt x="0" y="79"/>
                    </a:lnTo>
                    <a:lnTo>
                      <a:pt x="29" y="70"/>
                    </a:lnTo>
                    <a:lnTo>
                      <a:pt x="57" y="63"/>
                    </a:lnTo>
                    <a:lnTo>
                      <a:pt x="86" y="58"/>
                    </a:lnTo>
                    <a:lnTo>
                      <a:pt x="115" y="46"/>
                    </a:lnTo>
                    <a:lnTo>
                      <a:pt x="143" y="39"/>
                    </a:lnTo>
                    <a:lnTo>
                      <a:pt x="169" y="31"/>
                    </a:lnTo>
                    <a:lnTo>
                      <a:pt x="198" y="20"/>
                    </a:lnTo>
                    <a:lnTo>
                      <a:pt x="19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73"/>
              <p:cNvSpPr>
                <a:spLocks noEditPoints="1"/>
              </p:cNvSpPr>
              <p:nvPr/>
            </p:nvSpPr>
            <p:spPr bwMode="auto">
              <a:xfrm>
                <a:off x="3852" y="2284"/>
                <a:ext cx="236" cy="82"/>
              </a:xfrm>
              <a:custGeom>
                <a:avLst/>
                <a:gdLst/>
                <a:ahLst/>
                <a:cxnLst>
                  <a:cxn ang="0">
                    <a:pos x="38" y="70"/>
                  </a:cxn>
                  <a:cxn ang="0">
                    <a:pos x="38" y="70"/>
                  </a:cxn>
                  <a:cxn ang="0">
                    <a:pos x="9" y="77"/>
                  </a:cxn>
                  <a:cxn ang="0">
                    <a:pos x="0" y="82"/>
                  </a:cxn>
                  <a:cxn ang="0">
                    <a:pos x="9" y="79"/>
                  </a:cxn>
                  <a:cxn ang="0">
                    <a:pos x="38" y="70"/>
                  </a:cxn>
                  <a:cxn ang="0">
                    <a:pos x="236" y="0"/>
                  </a:cxn>
                  <a:cxn ang="0">
                    <a:pos x="236" y="0"/>
                  </a:cxn>
                  <a:cxn ang="0">
                    <a:pos x="207" y="15"/>
                  </a:cxn>
                  <a:cxn ang="0">
                    <a:pos x="186" y="22"/>
                  </a:cxn>
                  <a:cxn ang="0">
                    <a:pos x="181" y="24"/>
                  </a:cxn>
                  <a:cxn ang="0">
                    <a:pos x="153" y="34"/>
                  </a:cxn>
                  <a:cxn ang="0">
                    <a:pos x="145" y="36"/>
                  </a:cxn>
                  <a:cxn ang="0">
                    <a:pos x="153" y="36"/>
                  </a:cxn>
                  <a:cxn ang="0">
                    <a:pos x="181" y="27"/>
                  </a:cxn>
                  <a:cxn ang="0">
                    <a:pos x="207" y="20"/>
                  </a:cxn>
                  <a:cxn ang="0">
                    <a:pos x="236" y="8"/>
                  </a:cxn>
                  <a:cxn ang="0">
                    <a:pos x="236" y="0"/>
                  </a:cxn>
                </a:cxnLst>
                <a:rect l="0" t="0" r="r" b="b"/>
                <a:pathLst>
                  <a:path w="236" h="82">
                    <a:moveTo>
                      <a:pt x="38" y="70"/>
                    </a:moveTo>
                    <a:lnTo>
                      <a:pt x="38" y="70"/>
                    </a:lnTo>
                    <a:lnTo>
                      <a:pt x="9" y="77"/>
                    </a:lnTo>
                    <a:lnTo>
                      <a:pt x="0" y="82"/>
                    </a:lnTo>
                    <a:lnTo>
                      <a:pt x="9" y="79"/>
                    </a:lnTo>
                    <a:lnTo>
                      <a:pt x="38" y="70"/>
                    </a:lnTo>
                    <a:close/>
                    <a:moveTo>
                      <a:pt x="236" y="0"/>
                    </a:moveTo>
                    <a:lnTo>
                      <a:pt x="236" y="0"/>
                    </a:lnTo>
                    <a:lnTo>
                      <a:pt x="207" y="15"/>
                    </a:lnTo>
                    <a:lnTo>
                      <a:pt x="186" y="22"/>
                    </a:lnTo>
                    <a:lnTo>
                      <a:pt x="181" y="24"/>
                    </a:lnTo>
                    <a:lnTo>
                      <a:pt x="153" y="34"/>
                    </a:lnTo>
                    <a:lnTo>
                      <a:pt x="145" y="36"/>
                    </a:lnTo>
                    <a:lnTo>
                      <a:pt x="153" y="36"/>
                    </a:lnTo>
                    <a:lnTo>
                      <a:pt x="181" y="27"/>
                    </a:lnTo>
                    <a:lnTo>
                      <a:pt x="207" y="20"/>
                    </a:lnTo>
                    <a:lnTo>
                      <a:pt x="236" y="8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D69D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774"/>
              <p:cNvSpPr>
                <a:spLocks noEditPoints="1"/>
              </p:cNvSpPr>
              <p:nvPr/>
            </p:nvSpPr>
            <p:spPr bwMode="auto">
              <a:xfrm>
                <a:off x="3852" y="2284"/>
                <a:ext cx="236" cy="82"/>
              </a:xfrm>
              <a:custGeom>
                <a:avLst/>
                <a:gdLst/>
                <a:ahLst/>
                <a:cxnLst>
                  <a:cxn ang="0">
                    <a:pos x="38" y="70"/>
                  </a:cxn>
                  <a:cxn ang="0">
                    <a:pos x="38" y="70"/>
                  </a:cxn>
                  <a:cxn ang="0">
                    <a:pos x="9" y="77"/>
                  </a:cxn>
                  <a:cxn ang="0">
                    <a:pos x="0" y="82"/>
                  </a:cxn>
                  <a:cxn ang="0">
                    <a:pos x="9" y="79"/>
                  </a:cxn>
                  <a:cxn ang="0">
                    <a:pos x="38" y="70"/>
                  </a:cxn>
                  <a:cxn ang="0">
                    <a:pos x="236" y="0"/>
                  </a:cxn>
                  <a:cxn ang="0">
                    <a:pos x="236" y="0"/>
                  </a:cxn>
                  <a:cxn ang="0">
                    <a:pos x="207" y="15"/>
                  </a:cxn>
                  <a:cxn ang="0">
                    <a:pos x="186" y="22"/>
                  </a:cxn>
                  <a:cxn ang="0">
                    <a:pos x="181" y="24"/>
                  </a:cxn>
                  <a:cxn ang="0">
                    <a:pos x="153" y="34"/>
                  </a:cxn>
                  <a:cxn ang="0">
                    <a:pos x="145" y="36"/>
                  </a:cxn>
                  <a:cxn ang="0">
                    <a:pos x="153" y="36"/>
                  </a:cxn>
                  <a:cxn ang="0">
                    <a:pos x="181" y="27"/>
                  </a:cxn>
                  <a:cxn ang="0">
                    <a:pos x="207" y="20"/>
                  </a:cxn>
                  <a:cxn ang="0">
                    <a:pos x="236" y="8"/>
                  </a:cxn>
                  <a:cxn ang="0">
                    <a:pos x="236" y="0"/>
                  </a:cxn>
                </a:cxnLst>
                <a:rect l="0" t="0" r="r" b="b"/>
                <a:pathLst>
                  <a:path w="236" h="82">
                    <a:moveTo>
                      <a:pt x="38" y="70"/>
                    </a:moveTo>
                    <a:lnTo>
                      <a:pt x="38" y="70"/>
                    </a:lnTo>
                    <a:lnTo>
                      <a:pt x="9" y="77"/>
                    </a:lnTo>
                    <a:lnTo>
                      <a:pt x="0" y="82"/>
                    </a:lnTo>
                    <a:lnTo>
                      <a:pt x="9" y="79"/>
                    </a:lnTo>
                    <a:lnTo>
                      <a:pt x="38" y="70"/>
                    </a:lnTo>
                    <a:moveTo>
                      <a:pt x="236" y="0"/>
                    </a:moveTo>
                    <a:lnTo>
                      <a:pt x="236" y="0"/>
                    </a:lnTo>
                    <a:lnTo>
                      <a:pt x="207" y="15"/>
                    </a:lnTo>
                    <a:lnTo>
                      <a:pt x="186" y="22"/>
                    </a:lnTo>
                    <a:lnTo>
                      <a:pt x="181" y="24"/>
                    </a:lnTo>
                    <a:lnTo>
                      <a:pt x="153" y="34"/>
                    </a:lnTo>
                    <a:lnTo>
                      <a:pt x="145" y="36"/>
                    </a:lnTo>
                    <a:lnTo>
                      <a:pt x="153" y="36"/>
                    </a:lnTo>
                    <a:lnTo>
                      <a:pt x="181" y="27"/>
                    </a:lnTo>
                    <a:lnTo>
                      <a:pt x="207" y="20"/>
                    </a:lnTo>
                    <a:lnTo>
                      <a:pt x="236" y="8"/>
                    </a:lnTo>
                    <a:lnTo>
                      <a:pt x="23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775"/>
              <p:cNvSpPr>
                <a:spLocks noEditPoints="1"/>
              </p:cNvSpPr>
              <p:nvPr/>
            </p:nvSpPr>
            <p:spPr bwMode="auto">
              <a:xfrm>
                <a:off x="3408" y="2375"/>
                <a:ext cx="439" cy="77"/>
              </a:xfrm>
              <a:custGeom>
                <a:avLst/>
                <a:gdLst/>
                <a:ahLst/>
                <a:cxnLst>
                  <a:cxn ang="0">
                    <a:pos x="332" y="24"/>
                  </a:cxn>
                  <a:cxn ang="0">
                    <a:pos x="313" y="29"/>
                  </a:cxn>
                  <a:cxn ang="0">
                    <a:pos x="284" y="36"/>
                  </a:cxn>
                  <a:cxn ang="0">
                    <a:pos x="270" y="38"/>
                  </a:cxn>
                  <a:cxn ang="0">
                    <a:pos x="256" y="41"/>
                  </a:cxn>
                  <a:cxn ang="0">
                    <a:pos x="227" y="48"/>
                  </a:cxn>
                  <a:cxn ang="0">
                    <a:pos x="198" y="53"/>
                  </a:cxn>
                  <a:cxn ang="0">
                    <a:pos x="170" y="57"/>
                  </a:cxn>
                  <a:cxn ang="0">
                    <a:pos x="141" y="60"/>
                  </a:cxn>
                  <a:cxn ang="0">
                    <a:pos x="112" y="65"/>
                  </a:cxn>
                  <a:cxn ang="0">
                    <a:pos x="84" y="69"/>
                  </a:cxn>
                  <a:cxn ang="0">
                    <a:pos x="55" y="72"/>
                  </a:cxn>
                  <a:cxn ang="0">
                    <a:pos x="29" y="74"/>
                  </a:cxn>
                  <a:cxn ang="0">
                    <a:pos x="0" y="77"/>
                  </a:cxn>
                  <a:cxn ang="0">
                    <a:pos x="29" y="74"/>
                  </a:cxn>
                  <a:cxn ang="0">
                    <a:pos x="55" y="72"/>
                  </a:cxn>
                  <a:cxn ang="0">
                    <a:pos x="84" y="69"/>
                  </a:cxn>
                  <a:cxn ang="0">
                    <a:pos x="112" y="67"/>
                  </a:cxn>
                  <a:cxn ang="0">
                    <a:pos x="141" y="62"/>
                  </a:cxn>
                  <a:cxn ang="0">
                    <a:pos x="170" y="57"/>
                  </a:cxn>
                  <a:cxn ang="0">
                    <a:pos x="198" y="55"/>
                  </a:cxn>
                  <a:cxn ang="0">
                    <a:pos x="217" y="53"/>
                  </a:cxn>
                  <a:cxn ang="0">
                    <a:pos x="227" y="50"/>
                  </a:cxn>
                  <a:cxn ang="0">
                    <a:pos x="256" y="46"/>
                  </a:cxn>
                  <a:cxn ang="0">
                    <a:pos x="284" y="38"/>
                  </a:cxn>
                  <a:cxn ang="0">
                    <a:pos x="313" y="31"/>
                  </a:cxn>
                  <a:cxn ang="0">
                    <a:pos x="332" y="24"/>
                  </a:cxn>
                  <a:cxn ang="0">
                    <a:pos x="439" y="0"/>
                  </a:cxn>
                  <a:cxn ang="0">
                    <a:pos x="425" y="5"/>
                  </a:cxn>
                  <a:cxn ang="0">
                    <a:pos x="396" y="12"/>
                  </a:cxn>
                  <a:cxn ang="0">
                    <a:pos x="368" y="19"/>
                  </a:cxn>
                  <a:cxn ang="0">
                    <a:pos x="396" y="14"/>
                  </a:cxn>
                  <a:cxn ang="0">
                    <a:pos x="425" y="5"/>
                  </a:cxn>
                  <a:cxn ang="0">
                    <a:pos x="439" y="0"/>
                  </a:cxn>
                </a:cxnLst>
                <a:rect l="0" t="0" r="r" b="b"/>
                <a:pathLst>
                  <a:path w="439" h="77">
                    <a:moveTo>
                      <a:pt x="332" y="24"/>
                    </a:moveTo>
                    <a:lnTo>
                      <a:pt x="313" y="29"/>
                    </a:lnTo>
                    <a:lnTo>
                      <a:pt x="284" y="36"/>
                    </a:lnTo>
                    <a:lnTo>
                      <a:pt x="270" y="38"/>
                    </a:lnTo>
                    <a:lnTo>
                      <a:pt x="256" y="41"/>
                    </a:lnTo>
                    <a:lnTo>
                      <a:pt x="227" y="48"/>
                    </a:lnTo>
                    <a:lnTo>
                      <a:pt x="198" y="53"/>
                    </a:lnTo>
                    <a:lnTo>
                      <a:pt x="170" y="57"/>
                    </a:lnTo>
                    <a:lnTo>
                      <a:pt x="141" y="60"/>
                    </a:lnTo>
                    <a:lnTo>
                      <a:pt x="112" y="65"/>
                    </a:lnTo>
                    <a:lnTo>
                      <a:pt x="84" y="69"/>
                    </a:lnTo>
                    <a:lnTo>
                      <a:pt x="55" y="72"/>
                    </a:lnTo>
                    <a:lnTo>
                      <a:pt x="29" y="74"/>
                    </a:lnTo>
                    <a:lnTo>
                      <a:pt x="0" y="77"/>
                    </a:lnTo>
                    <a:lnTo>
                      <a:pt x="29" y="74"/>
                    </a:lnTo>
                    <a:lnTo>
                      <a:pt x="55" y="72"/>
                    </a:lnTo>
                    <a:lnTo>
                      <a:pt x="84" y="69"/>
                    </a:lnTo>
                    <a:lnTo>
                      <a:pt x="112" y="67"/>
                    </a:lnTo>
                    <a:lnTo>
                      <a:pt x="141" y="62"/>
                    </a:lnTo>
                    <a:lnTo>
                      <a:pt x="170" y="57"/>
                    </a:lnTo>
                    <a:lnTo>
                      <a:pt x="198" y="55"/>
                    </a:lnTo>
                    <a:lnTo>
                      <a:pt x="217" y="53"/>
                    </a:lnTo>
                    <a:lnTo>
                      <a:pt x="227" y="50"/>
                    </a:lnTo>
                    <a:lnTo>
                      <a:pt x="256" y="46"/>
                    </a:lnTo>
                    <a:lnTo>
                      <a:pt x="284" y="38"/>
                    </a:lnTo>
                    <a:lnTo>
                      <a:pt x="313" y="31"/>
                    </a:lnTo>
                    <a:lnTo>
                      <a:pt x="332" y="24"/>
                    </a:lnTo>
                    <a:close/>
                    <a:moveTo>
                      <a:pt x="439" y="0"/>
                    </a:moveTo>
                    <a:lnTo>
                      <a:pt x="425" y="5"/>
                    </a:lnTo>
                    <a:lnTo>
                      <a:pt x="396" y="12"/>
                    </a:lnTo>
                    <a:lnTo>
                      <a:pt x="368" y="19"/>
                    </a:lnTo>
                    <a:lnTo>
                      <a:pt x="396" y="14"/>
                    </a:lnTo>
                    <a:lnTo>
                      <a:pt x="425" y="5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D8B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776"/>
              <p:cNvSpPr>
                <a:spLocks noEditPoints="1"/>
              </p:cNvSpPr>
              <p:nvPr/>
            </p:nvSpPr>
            <p:spPr bwMode="auto">
              <a:xfrm>
                <a:off x="3408" y="2375"/>
                <a:ext cx="439" cy="77"/>
              </a:xfrm>
              <a:custGeom>
                <a:avLst/>
                <a:gdLst/>
                <a:ahLst/>
                <a:cxnLst>
                  <a:cxn ang="0">
                    <a:pos x="332" y="24"/>
                  </a:cxn>
                  <a:cxn ang="0">
                    <a:pos x="313" y="29"/>
                  </a:cxn>
                  <a:cxn ang="0">
                    <a:pos x="284" y="36"/>
                  </a:cxn>
                  <a:cxn ang="0">
                    <a:pos x="270" y="38"/>
                  </a:cxn>
                  <a:cxn ang="0">
                    <a:pos x="256" y="41"/>
                  </a:cxn>
                  <a:cxn ang="0">
                    <a:pos x="227" y="48"/>
                  </a:cxn>
                  <a:cxn ang="0">
                    <a:pos x="198" y="53"/>
                  </a:cxn>
                  <a:cxn ang="0">
                    <a:pos x="170" y="57"/>
                  </a:cxn>
                  <a:cxn ang="0">
                    <a:pos x="141" y="60"/>
                  </a:cxn>
                  <a:cxn ang="0">
                    <a:pos x="112" y="65"/>
                  </a:cxn>
                  <a:cxn ang="0">
                    <a:pos x="84" y="69"/>
                  </a:cxn>
                  <a:cxn ang="0">
                    <a:pos x="55" y="72"/>
                  </a:cxn>
                  <a:cxn ang="0">
                    <a:pos x="29" y="74"/>
                  </a:cxn>
                  <a:cxn ang="0">
                    <a:pos x="0" y="77"/>
                  </a:cxn>
                  <a:cxn ang="0">
                    <a:pos x="29" y="74"/>
                  </a:cxn>
                  <a:cxn ang="0">
                    <a:pos x="55" y="72"/>
                  </a:cxn>
                  <a:cxn ang="0">
                    <a:pos x="84" y="69"/>
                  </a:cxn>
                  <a:cxn ang="0">
                    <a:pos x="112" y="67"/>
                  </a:cxn>
                  <a:cxn ang="0">
                    <a:pos x="141" y="62"/>
                  </a:cxn>
                  <a:cxn ang="0">
                    <a:pos x="170" y="57"/>
                  </a:cxn>
                  <a:cxn ang="0">
                    <a:pos x="198" y="55"/>
                  </a:cxn>
                  <a:cxn ang="0">
                    <a:pos x="217" y="53"/>
                  </a:cxn>
                  <a:cxn ang="0">
                    <a:pos x="227" y="50"/>
                  </a:cxn>
                  <a:cxn ang="0">
                    <a:pos x="256" y="46"/>
                  </a:cxn>
                  <a:cxn ang="0">
                    <a:pos x="284" y="38"/>
                  </a:cxn>
                  <a:cxn ang="0">
                    <a:pos x="313" y="31"/>
                  </a:cxn>
                  <a:cxn ang="0">
                    <a:pos x="332" y="24"/>
                  </a:cxn>
                  <a:cxn ang="0">
                    <a:pos x="439" y="0"/>
                  </a:cxn>
                  <a:cxn ang="0">
                    <a:pos x="425" y="5"/>
                  </a:cxn>
                  <a:cxn ang="0">
                    <a:pos x="396" y="12"/>
                  </a:cxn>
                  <a:cxn ang="0">
                    <a:pos x="368" y="19"/>
                  </a:cxn>
                  <a:cxn ang="0">
                    <a:pos x="396" y="14"/>
                  </a:cxn>
                  <a:cxn ang="0">
                    <a:pos x="425" y="5"/>
                  </a:cxn>
                  <a:cxn ang="0">
                    <a:pos x="439" y="0"/>
                  </a:cxn>
                </a:cxnLst>
                <a:rect l="0" t="0" r="r" b="b"/>
                <a:pathLst>
                  <a:path w="439" h="77">
                    <a:moveTo>
                      <a:pt x="332" y="24"/>
                    </a:moveTo>
                    <a:lnTo>
                      <a:pt x="313" y="29"/>
                    </a:lnTo>
                    <a:lnTo>
                      <a:pt x="284" y="36"/>
                    </a:lnTo>
                    <a:lnTo>
                      <a:pt x="270" y="38"/>
                    </a:lnTo>
                    <a:lnTo>
                      <a:pt x="256" y="41"/>
                    </a:lnTo>
                    <a:lnTo>
                      <a:pt x="227" y="48"/>
                    </a:lnTo>
                    <a:lnTo>
                      <a:pt x="198" y="53"/>
                    </a:lnTo>
                    <a:lnTo>
                      <a:pt x="170" y="57"/>
                    </a:lnTo>
                    <a:lnTo>
                      <a:pt x="141" y="60"/>
                    </a:lnTo>
                    <a:lnTo>
                      <a:pt x="112" y="65"/>
                    </a:lnTo>
                    <a:lnTo>
                      <a:pt x="84" y="69"/>
                    </a:lnTo>
                    <a:lnTo>
                      <a:pt x="55" y="72"/>
                    </a:lnTo>
                    <a:lnTo>
                      <a:pt x="29" y="74"/>
                    </a:lnTo>
                    <a:lnTo>
                      <a:pt x="0" y="77"/>
                    </a:lnTo>
                    <a:lnTo>
                      <a:pt x="29" y="74"/>
                    </a:lnTo>
                    <a:lnTo>
                      <a:pt x="55" y="72"/>
                    </a:lnTo>
                    <a:lnTo>
                      <a:pt x="84" y="69"/>
                    </a:lnTo>
                    <a:lnTo>
                      <a:pt x="112" y="67"/>
                    </a:lnTo>
                    <a:lnTo>
                      <a:pt x="141" y="62"/>
                    </a:lnTo>
                    <a:lnTo>
                      <a:pt x="170" y="57"/>
                    </a:lnTo>
                    <a:lnTo>
                      <a:pt x="198" y="55"/>
                    </a:lnTo>
                    <a:lnTo>
                      <a:pt x="217" y="53"/>
                    </a:lnTo>
                    <a:lnTo>
                      <a:pt x="227" y="50"/>
                    </a:lnTo>
                    <a:lnTo>
                      <a:pt x="256" y="46"/>
                    </a:lnTo>
                    <a:lnTo>
                      <a:pt x="284" y="38"/>
                    </a:lnTo>
                    <a:lnTo>
                      <a:pt x="313" y="31"/>
                    </a:lnTo>
                    <a:lnTo>
                      <a:pt x="332" y="24"/>
                    </a:lnTo>
                    <a:moveTo>
                      <a:pt x="439" y="0"/>
                    </a:moveTo>
                    <a:lnTo>
                      <a:pt x="425" y="5"/>
                    </a:lnTo>
                    <a:lnTo>
                      <a:pt x="396" y="12"/>
                    </a:lnTo>
                    <a:lnTo>
                      <a:pt x="368" y="19"/>
                    </a:lnTo>
                    <a:lnTo>
                      <a:pt x="396" y="14"/>
                    </a:lnTo>
                    <a:lnTo>
                      <a:pt x="425" y="5"/>
                    </a:lnTo>
                    <a:lnTo>
                      <a:pt x="439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777"/>
              <p:cNvSpPr>
                <a:spLocks/>
              </p:cNvSpPr>
              <p:nvPr/>
            </p:nvSpPr>
            <p:spPr bwMode="auto">
              <a:xfrm>
                <a:off x="3678" y="2389"/>
                <a:ext cx="98" cy="2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8" y="0"/>
                  </a:cxn>
                  <a:cxn ang="0">
                    <a:pos x="71" y="8"/>
                  </a:cxn>
                  <a:cxn ang="0">
                    <a:pos x="43" y="15"/>
                  </a:cxn>
                  <a:cxn ang="0">
                    <a:pos x="14" y="20"/>
                  </a:cxn>
                  <a:cxn ang="0">
                    <a:pos x="0" y="24"/>
                  </a:cxn>
                  <a:cxn ang="0">
                    <a:pos x="14" y="22"/>
                  </a:cxn>
                  <a:cxn ang="0">
                    <a:pos x="43" y="15"/>
                  </a:cxn>
                  <a:cxn ang="0">
                    <a:pos x="62" y="10"/>
                  </a:cxn>
                  <a:cxn ang="0">
                    <a:pos x="71" y="8"/>
                  </a:cxn>
                  <a:cxn ang="0">
                    <a:pos x="98" y="0"/>
                  </a:cxn>
                </a:cxnLst>
                <a:rect l="0" t="0" r="r" b="b"/>
                <a:pathLst>
                  <a:path w="98" h="24">
                    <a:moveTo>
                      <a:pt x="98" y="0"/>
                    </a:moveTo>
                    <a:lnTo>
                      <a:pt x="98" y="0"/>
                    </a:lnTo>
                    <a:lnTo>
                      <a:pt x="71" y="8"/>
                    </a:lnTo>
                    <a:lnTo>
                      <a:pt x="43" y="15"/>
                    </a:lnTo>
                    <a:lnTo>
                      <a:pt x="14" y="20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43" y="15"/>
                    </a:lnTo>
                    <a:lnTo>
                      <a:pt x="62" y="10"/>
                    </a:lnTo>
                    <a:lnTo>
                      <a:pt x="71" y="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69D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778"/>
              <p:cNvSpPr>
                <a:spLocks/>
              </p:cNvSpPr>
              <p:nvPr/>
            </p:nvSpPr>
            <p:spPr bwMode="auto">
              <a:xfrm>
                <a:off x="3678" y="2389"/>
                <a:ext cx="98" cy="2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8" y="0"/>
                  </a:cxn>
                  <a:cxn ang="0">
                    <a:pos x="71" y="8"/>
                  </a:cxn>
                  <a:cxn ang="0">
                    <a:pos x="43" y="15"/>
                  </a:cxn>
                  <a:cxn ang="0">
                    <a:pos x="14" y="20"/>
                  </a:cxn>
                  <a:cxn ang="0">
                    <a:pos x="0" y="24"/>
                  </a:cxn>
                  <a:cxn ang="0">
                    <a:pos x="14" y="22"/>
                  </a:cxn>
                  <a:cxn ang="0">
                    <a:pos x="43" y="15"/>
                  </a:cxn>
                  <a:cxn ang="0">
                    <a:pos x="62" y="10"/>
                  </a:cxn>
                  <a:cxn ang="0">
                    <a:pos x="71" y="8"/>
                  </a:cxn>
                  <a:cxn ang="0">
                    <a:pos x="98" y="0"/>
                  </a:cxn>
                </a:cxnLst>
                <a:rect l="0" t="0" r="r" b="b"/>
                <a:pathLst>
                  <a:path w="98" h="24">
                    <a:moveTo>
                      <a:pt x="98" y="0"/>
                    </a:moveTo>
                    <a:lnTo>
                      <a:pt x="98" y="0"/>
                    </a:lnTo>
                    <a:lnTo>
                      <a:pt x="71" y="8"/>
                    </a:lnTo>
                    <a:lnTo>
                      <a:pt x="43" y="15"/>
                    </a:lnTo>
                    <a:lnTo>
                      <a:pt x="14" y="20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43" y="15"/>
                    </a:lnTo>
                    <a:lnTo>
                      <a:pt x="62" y="10"/>
                    </a:lnTo>
                    <a:lnTo>
                      <a:pt x="71" y="8"/>
                    </a:lnTo>
                    <a:lnTo>
                      <a:pt x="9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779"/>
              <p:cNvSpPr>
                <a:spLocks/>
              </p:cNvSpPr>
              <p:nvPr/>
            </p:nvSpPr>
            <p:spPr bwMode="auto">
              <a:xfrm>
                <a:off x="3664" y="2320"/>
                <a:ext cx="333" cy="101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12" y="7"/>
                  </a:cxn>
                  <a:cxn ang="0">
                    <a:pos x="283" y="19"/>
                  </a:cxn>
                  <a:cxn ang="0">
                    <a:pos x="255" y="29"/>
                  </a:cxn>
                  <a:cxn ang="0">
                    <a:pos x="226" y="36"/>
                  </a:cxn>
                  <a:cxn ang="0">
                    <a:pos x="197" y="46"/>
                  </a:cxn>
                  <a:cxn ang="0">
                    <a:pos x="169" y="53"/>
                  </a:cxn>
                  <a:cxn ang="0">
                    <a:pos x="140" y="65"/>
                  </a:cxn>
                  <a:cxn ang="0">
                    <a:pos x="112" y="72"/>
                  </a:cxn>
                  <a:cxn ang="0">
                    <a:pos x="85" y="77"/>
                  </a:cxn>
                  <a:cxn ang="0">
                    <a:pos x="76" y="79"/>
                  </a:cxn>
                  <a:cxn ang="0">
                    <a:pos x="57" y="86"/>
                  </a:cxn>
                  <a:cxn ang="0">
                    <a:pos x="28" y="93"/>
                  </a:cxn>
                  <a:cxn ang="0">
                    <a:pos x="0" y="101"/>
                  </a:cxn>
                  <a:cxn ang="0">
                    <a:pos x="28" y="93"/>
                  </a:cxn>
                  <a:cxn ang="0">
                    <a:pos x="57" y="89"/>
                  </a:cxn>
                  <a:cxn ang="0">
                    <a:pos x="85" y="81"/>
                  </a:cxn>
                  <a:cxn ang="0">
                    <a:pos x="112" y="74"/>
                  </a:cxn>
                  <a:cxn ang="0">
                    <a:pos x="140" y="67"/>
                  </a:cxn>
                  <a:cxn ang="0">
                    <a:pos x="169" y="60"/>
                  </a:cxn>
                  <a:cxn ang="0">
                    <a:pos x="183" y="55"/>
                  </a:cxn>
                  <a:cxn ang="0">
                    <a:pos x="197" y="50"/>
                  </a:cxn>
                  <a:cxn ang="0">
                    <a:pos x="226" y="43"/>
                  </a:cxn>
                  <a:cxn ang="0">
                    <a:pos x="255" y="31"/>
                  </a:cxn>
                  <a:cxn ang="0">
                    <a:pos x="283" y="22"/>
                  </a:cxn>
                  <a:cxn ang="0">
                    <a:pos x="312" y="10"/>
                  </a:cxn>
                  <a:cxn ang="0">
                    <a:pos x="333" y="0"/>
                  </a:cxn>
                </a:cxnLst>
                <a:rect l="0" t="0" r="r" b="b"/>
                <a:pathLst>
                  <a:path w="333" h="101">
                    <a:moveTo>
                      <a:pt x="333" y="0"/>
                    </a:moveTo>
                    <a:lnTo>
                      <a:pt x="312" y="7"/>
                    </a:lnTo>
                    <a:lnTo>
                      <a:pt x="283" y="19"/>
                    </a:lnTo>
                    <a:lnTo>
                      <a:pt x="255" y="29"/>
                    </a:lnTo>
                    <a:lnTo>
                      <a:pt x="226" y="36"/>
                    </a:lnTo>
                    <a:lnTo>
                      <a:pt x="197" y="46"/>
                    </a:lnTo>
                    <a:lnTo>
                      <a:pt x="169" y="53"/>
                    </a:lnTo>
                    <a:lnTo>
                      <a:pt x="140" y="65"/>
                    </a:lnTo>
                    <a:lnTo>
                      <a:pt x="112" y="72"/>
                    </a:lnTo>
                    <a:lnTo>
                      <a:pt x="85" y="77"/>
                    </a:lnTo>
                    <a:lnTo>
                      <a:pt x="76" y="79"/>
                    </a:lnTo>
                    <a:lnTo>
                      <a:pt x="57" y="86"/>
                    </a:lnTo>
                    <a:lnTo>
                      <a:pt x="28" y="93"/>
                    </a:lnTo>
                    <a:lnTo>
                      <a:pt x="0" y="101"/>
                    </a:lnTo>
                    <a:lnTo>
                      <a:pt x="28" y="93"/>
                    </a:lnTo>
                    <a:lnTo>
                      <a:pt x="57" y="89"/>
                    </a:lnTo>
                    <a:lnTo>
                      <a:pt x="85" y="81"/>
                    </a:lnTo>
                    <a:lnTo>
                      <a:pt x="112" y="74"/>
                    </a:lnTo>
                    <a:lnTo>
                      <a:pt x="140" y="67"/>
                    </a:lnTo>
                    <a:lnTo>
                      <a:pt x="169" y="60"/>
                    </a:lnTo>
                    <a:lnTo>
                      <a:pt x="183" y="55"/>
                    </a:lnTo>
                    <a:lnTo>
                      <a:pt x="197" y="50"/>
                    </a:lnTo>
                    <a:lnTo>
                      <a:pt x="226" y="43"/>
                    </a:lnTo>
                    <a:lnTo>
                      <a:pt x="255" y="31"/>
                    </a:lnTo>
                    <a:lnTo>
                      <a:pt x="283" y="22"/>
                    </a:lnTo>
                    <a:lnTo>
                      <a:pt x="312" y="1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BD95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780"/>
              <p:cNvSpPr>
                <a:spLocks/>
              </p:cNvSpPr>
              <p:nvPr/>
            </p:nvSpPr>
            <p:spPr bwMode="auto">
              <a:xfrm>
                <a:off x="3664" y="2320"/>
                <a:ext cx="333" cy="101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12" y="7"/>
                  </a:cxn>
                  <a:cxn ang="0">
                    <a:pos x="283" y="19"/>
                  </a:cxn>
                  <a:cxn ang="0">
                    <a:pos x="255" y="29"/>
                  </a:cxn>
                  <a:cxn ang="0">
                    <a:pos x="226" y="36"/>
                  </a:cxn>
                  <a:cxn ang="0">
                    <a:pos x="197" y="46"/>
                  </a:cxn>
                  <a:cxn ang="0">
                    <a:pos x="169" y="53"/>
                  </a:cxn>
                  <a:cxn ang="0">
                    <a:pos x="140" y="65"/>
                  </a:cxn>
                  <a:cxn ang="0">
                    <a:pos x="112" y="72"/>
                  </a:cxn>
                  <a:cxn ang="0">
                    <a:pos x="85" y="77"/>
                  </a:cxn>
                  <a:cxn ang="0">
                    <a:pos x="76" y="79"/>
                  </a:cxn>
                  <a:cxn ang="0">
                    <a:pos x="57" y="86"/>
                  </a:cxn>
                  <a:cxn ang="0">
                    <a:pos x="28" y="93"/>
                  </a:cxn>
                  <a:cxn ang="0">
                    <a:pos x="0" y="101"/>
                  </a:cxn>
                  <a:cxn ang="0">
                    <a:pos x="28" y="93"/>
                  </a:cxn>
                  <a:cxn ang="0">
                    <a:pos x="57" y="89"/>
                  </a:cxn>
                  <a:cxn ang="0">
                    <a:pos x="85" y="81"/>
                  </a:cxn>
                  <a:cxn ang="0">
                    <a:pos x="112" y="74"/>
                  </a:cxn>
                  <a:cxn ang="0">
                    <a:pos x="140" y="67"/>
                  </a:cxn>
                  <a:cxn ang="0">
                    <a:pos x="169" y="60"/>
                  </a:cxn>
                  <a:cxn ang="0">
                    <a:pos x="183" y="55"/>
                  </a:cxn>
                  <a:cxn ang="0">
                    <a:pos x="197" y="50"/>
                  </a:cxn>
                  <a:cxn ang="0">
                    <a:pos x="226" y="43"/>
                  </a:cxn>
                  <a:cxn ang="0">
                    <a:pos x="255" y="31"/>
                  </a:cxn>
                  <a:cxn ang="0">
                    <a:pos x="283" y="22"/>
                  </a:cxn>
                  <a:cxn ang="0">
                    <a:pos x="312" y="10"/>
                  </a:cxn>
                  <a:cxn ang="0">
                    <a:pos x="333" y="0"/>
                  </a:cxn>
                </a:cxnLst>
                <a:rect l="0" t="0" r="r" b="b"/>
                <a:pathLst>
                  <a:path w="333" h="101">
                    <a:moveTo>
                      <a:pt x="333" y="0"/>
                    </a:moveTo>
                    <a:lnTo>
                      <a:pt x="312" y="7"/>
                    </a:lnTo>
                    <a:lnTo>
                      <a:pt x="283" y="19"/>
                    </a:lnTo>
                    <a:lnTo>
                      <a:pt x="255" y="29"/>
                    </a:lnTo>
                    <a:lnTo>
                      <a:pt x="226" y="36"/>
                    </a:lnTo>
                    <a:lnTo>
                      <a:pt x="197" y="46"/>
                    </a:lnTo>
                    <a:lnTo>
                      <a:pt x="169" y="53"/>
                    </a:lnTo>
                    <a:lnTo>
                      <a:pt x="140" y="65"/>
                    </a:lnTo>
                    <a:lnTo>
                      <a:pt x="112" y="72"/>
                    </a:lnTo>
                    <a:lnTo>
                      <a:pt x="85" y="77"/>
                    </a:lnTo>
                    <a:lnTo>
                      <a:pt x="76" y="79"/>
                    </a:lnTo>
                    <a:lnTo>
                      <a:pt x="57" y="86"/>
                    </a:lnTo>
                    <a:lnTo>
                      <a:pt x="28" y="93"/>
                    </a:lnTo>
                    <a:lnTo>
                      <a:pt x="0" y="101"/>
                    </a:lnTo>
                    <a:lnTo>
                      <a:pt x="28" y="93"/>
                    </a:lnTo>
                    <a:lnTo>
                      <a:pt x="57" y="89"/>
                    </a:lnTo>
                    <a:lnTo>
                      <a:pt x="85" y="81"/>
                    </a:lnTo>
                    <a:lnTo>
                      <a:pt x="112" y="74"/>
                    </a:lnTo>
                    <a:lnTo>
                      <a:pt x="140" y="67"/>
                    </a:lnTo>
                    <a:lnTo>
                      <a:pt x="169" y="60"/>
                    </a:lnTo>
                    <a:lnTo>
                      <a:pt x="183" y="55"/>
                    </a:lnTo>
                    <a:lnTo>
                      <a:pt x="197" y="50"/>
                    </a:lnTo>
                    <a:lnTo>
                      <a:pt x="226" y="43"/>
                    </a:lnTo>
                    <a:lnTo>
                      <a:pt x="255" y="31"/>
                    </a:lnTo>
                    <a:lnTo>
                      <a:pt x="283" y="22"/>
                    </a:lnTo>
                    <a:lnTo>
                      <a:pt x="312" y="10"/>
                    </a:lnTo>
                    <a:lnTo>
                      <a:pt x="333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781"/>
              <p:cNvSpPr>
                <a:spLocks/>
              </p:cNvSpPr>
              <p:nvPr/>
            </p:nvSpPr>
            <p:spPr bwMode="auto">
              <a:xfrm>
                <a:off x="3740" y="2306"/>
                <a:ext cx="298" cy="93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93" y="0"/>
                  </a:cxn>
                  <a:cxn ang="0">
                    <a:pos x="265" y="9"/>
                  </a:cxn>
                  <a:cxn ang="0">
                    <a:pos x="236" y="19"/>
                  </a:cxn>
                  <a:cxn ang="0">
                    <a:pos x="207" y="31"/>
                  </a:cxn>
                  <a:cxn ang="0">
                    <a:pos x="179" y="36"/>
                  </a:cxn>
                  <a:cxn ang="0">
                    <a:pos x="150" y="48"/>
                  </a:cxn>
                  <a:cxn ang="0">
                    <a:pos x="121" y="57"/>
                  </a:cxn>
                  <a:cxn ang="0">
                    <a:pos x="112" y="60"/>
                  </a:cxn>
                  <a:cxn ang="0">
                    <a:pos x="93" y="67"/>
                  </a:cxn>
                  <a:cxn ang="0">
                    <a:pos x="64" y="79"/>
                  </a:cxn>
                  <a:cxn ang="0">
                    <a:pos x="36" y="83"/>
                  </a:cxn>
                  <a:cxn ang="0">
                    <a:pos x="9" y="91"/>
                  </a:cxn>
                  <a:cxn ang="0">
                    <a:pos x="0" y="93"/>
                  </a:cxn>
                  <a:cxn ang="0">
                    <a:pos x="9" y="91"/>
                  </a:cxn>
                  <a:cxn ang="0">
                    <a:pos x="36" y="86"/>
                  </a:cxn>
                  <a:cxn ang="0">
                    <a:pos x="64" y="79"/>
                  </a:cxn>
                  <a:cxn ang="0">
                    <a:pos x="93" y="67"/>
                  </a:cxn>
                  <a:cxn ang="0">
                    <a:pos x="121" y="60"/>
                  </a:cxn>
                  <a:cxn ang="0">
                    <a:pos x="150" y="50"/>
                  </a:cxn>
                  <a:cxn ang="0">
                    <a:pos x="179" y="43"/>
                  </a:cxn>
                  <a:cxn ang="0">
                    <a:pos x="207" y="33"/>
                  </a:cxn>
                  <a:cxn ang="0">
                    <a:pos x="236" y="21"/>
                  </a:cxn>
                  <a:cxn ang="0">
                    <a:pos x="257" y="14"/>
                  </a:cxn>
                  <a:cxn ang="0">
                    <a:pos x="265" y="12"/>
                  </a:cxn>
                  <a:cxn ang="0">
                    <a:pos x="293" y="2"/>
                  </a:cxn>
                  <a:cxn ang="0">
                    <a:pos x="298" y="0"/>
                  </a:cxn>
                </a:cxnLst>
                <a:rect l="0" t="0" r="r" b="b"/>
                <a:pathLst>
                  <a:path w="298" h="93">
                    <a:moveTo>
                      <a:pt x="298" y="0"/>
                    </a:moveTo>
                    <a:lnTo>
                      <a:pt x="293" y="0"/>
                    </a:lnTo>
                    <a:lnTo>
                      <a:pt x="265" y="9"/>
                    </a:lnTo>
                    <a:lnTo>
                      <a:pt x="236" y="19"/>
                    </a:lnTo>
                    <a:lnTo>
                      <a:pt x="207" y="31"/>
                    </a:lnTo>
                    <a:lnTo>
                      <a:pt x="179" y="36"/>
                    </a:lnTo>
                    <a:lnTo>
                      <a:pt x="150" y="48"/>
                    </a:lnTo>
                    <a:lnTo>
                      <a:pt x="121" y="57"/>
                    </a:lnTo>
                    <a:lnTo>
                      <a:pt x="112" y="60"/>
                    </a:lnTo>
                    <a:lnTo>
                      <a:pt x="93" y="67"/>
                    </a:lnTo>
                    <a:lnTo>
                      <a:pt x="64" y="79"/>
                    </a:lnTo>
                    <a:lnTo>
                      <a:pt x="36" y="83"/>
                    </a:lnTo>
                    <a:lnTo>
                      <a:pt x="9" y="91"/>
                    </a:lnTo>
                    <a:lnTo>
                      <a:pt x="0" y="93"/>
                    </a:lnTo>
                    <a:lnTo>
                      <a:pt x="9" y="91"/>
                    </a:lnTo>
                    <a:lnTo>
                      <a:pt x="36" y="86"/>
                    </a:lnTo>
                    <a:lnTo>
                      <a:pt x="64" y="79"/>
                    </a:lnTo>
                    <a:lnTo>
                      <a:pt x="93" y="67"/>
                    </a:lnTo>
                    <a:lnTo>
                      <a:pt x="121" y="60"/>
                    </a:lnTo>
                    <a:lnTo>
                      <a:pt x="150" y="50"/>
                    </a:lnTo>
                    <a:lnTo>
                      <a:pt x="179" y="43"/>
                    </a:lnTo>
                    <a:lnTo>
                      <a:pt x="207" y="33"/>
                    </a:lnTo>
                    <a:lnTo>
                      <a:pt x="236" y="21"/>
                    </a:lnTo>
                    <a:lnTo>
                      <a:pt x="257" y="14"/>
                    </a:lnTo>
                    <a:lnTo>
                      <a:pt x="265" y="12"/>
                    </a:lnTo>
                    <a:lnTo>
                      <a:pt x="293" y="2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BD847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782"/>
              <p:cNvSpPr>
                <a:spLocks/>
              </p:cNvSpPr>
              <p:nvPr/>
            </p:nvSpPr>
            <p:spPr bwMode="auto">
              <a:xfrm>
                <a:off x="3740" y="2306"/>
                <a:ext cx="298" cy="93"/>
              </a:xfrm>
              <a:custGeom>
                <a:avLst/>
                <a:gdLst/>
                <a:ahLst/>
                <a:cxnLst>
                  <a:cxn ang="0">
                    <a:pos x="298" y="0"/>
                  </a:cxn>
                  <a:cxn ang="0">
                    <a:pos x="293" y="0"/>
                  </a:cxn>
                  <a:cxn ang="0">
                    <a:pos x="265" y="9"/>
                  </a:cxn>
                  <a:cxn ang="0">
                    <a:pos x="236" y="19"/>
                  </a:cxn>
                  <a:cxn ang="0">
                    <a:pos x="207" y="31"/>
                  </a:cxn>
                  <a:cxn ang="0">
                    <a:pos x="179" y="36"/>
                  </a:cxn>
                  <a:cxn ang="0">
                    <a:pos x="150" y="48"/>
                  </a:cxn>
                  <a:cxn ang="0">
                    <a:pos x="121" y="57"/>
                  </a:cxn>
                  <a:cxn ang="0">
                    <a:pos x="112" y="60"/>
                  </a:cxn>
                  <a:cxn ang="0">
                    <a:pos x="93" y="67"/>
                  </a:cxn>
                  <a:cxn ang="0">
                    <a:pos x="64" y="79"/>
                  </a:cxn>
                  <a:cxn ang="0">
                    <a:pos x="36" y="83"/>
                  </a:cxn>
                  <a:cxn ang="0">
                    <a:pos x="9" y="91"/>
                  </a:cxn>
                  <a:cxn ang="0">
                    <a:pos x="0" y="93"/>
                  </a:cxn>
                  <a:cxn ang="0">
                    <a:pos x="9" y="91"/>
                  </a:cxn>
                  <a:cxn ang="0">
                    <a:pos x="36" y="86"/>
                  </a:cxn>
                  <a:cxn ang="0">
                    <a:pos x="64" y="79"/>
                  </a:cxn>
                  <a:cxn ang="0">
                    <a:pos x="93" y="67"/>
                  </a:cxn>
                  <a:cxn ang="0">
                    <a:pos x="121" y="60"/>
                  </a:cxn>
                  <a:cxn ang="0">
                    <a:pos x="150" y="50"/>
                  </a:cxn>
                  <a:cxn ang="0">
                    <a:pos x="179" y="43"/>
                  </a:cxn>
                  <a:cxn ang="0">
                    <a:pos x="207" y="33"/>
                  </a:cxn>
                  <a:cxn ang="0">
                    <a:pos x="236" y="21"/>
                  </a:cxn>
                  <a:cxn ang="0">
                    <a:pos x="257" y="14"/>
                  </a:cxn>
                  <a:cxn ang="0">
                    <a:pos x="265" y="12"/>
                  </a:cxn>
                  <a:cxn ang="0">
                    <a:pos x="293" y="2"/>
                  </a:cxn>
                  <a:cxn ang="0">
                    <a:pos x="298" y="0"/>
                  </a:cxn>
                </a:cxnLst>
                <a:rect l="0" t="0" r="r" b="b"/>
                <a:pathLst>
                  <a:path w="298" h="93">
                    <a:moveTo>
                      <a:pt x="298" y="0"/>
                    </a:moveTo>
                    <a:lnTo>
                      <a:pt x="293" y="0"/>
                    </a:lnTo>
                    <a:lnTo>
                      <a:pt x="265" y="9"/>
                    </a:lnTo>
                    <a:lnTo>
                      <a:pt x="236" y="19"/>
                    </a:lnTo>
                    <a:lnTo>
                      <a:pt x="207" y="31"/>
                    </a:lnTo>
                    <a:lnTo>
                      <a:pt x="179" y="36"/>
                    </a:lnTo>
                    <a:lnTo>
                      <a:pt x="150" y="48"/>
                    </a:lnTo>
                    <a:lnTo>
                      <a:pt x="121" y="57"/>
                    </a:lnTo>
                    <a:lnTo>
                      <a:pt x="112" y="60"/>
                    </a:lnTo>
                    <a:lnTo>
                      <a:pt x="93" y="67"/>
                    </a:lnTo>
                    <a:lnTo>
                      <a:pt x="64" y="79"/>
                    </a:lnTo>
                    <a:lnTo>
                      <a:pt x="36" y="83"/>
                    </a:lnTo>
                    <a:lnTo>
                      <a:pt x="9" y="91"/>
                    </a:lnTo>
                    <a:lnTo>
                      <a:pt x="0" y="93"/>
                    </a:lnTo>
                    <a:lnTo>
                      <a:pt x="9" y="91"/>
                    </a:lnTo>
                    <a:lnTo>
                      <a:pt x="36" y="86"/>
                    </a:lnTo>
                    <a:lnTo>
                      <a:pt x="64" y="79"/>
                    </a:lnTo>
                    <a:lnTo>
                      <a:pt x="93" y="67"/>
                    </a:lnTo>
                    <a:lnTo>
                      <a:pt x="121" y="60"/>
                    </a:lnTo>
                    <a:lnTo>
                      <a:pt x="150" y="50"/>
                    </a:lnTo>
                    <a:lnTo>
                      <a:pt x="179" y="43"/>
                    </a:lnTo>
                    <a:lnTo>
                      <a:pt x="207" y="33"/>
                    </a:lnTo>
                    <a:lnTo>
                      <a:pt x="236" y="21"/>
                    </a:lnTo>
                    <a:lnTo>
                      <a:pt x="257" y="14"/>
                    </a:lnTo>
                    <a:lnTo>
                      <a:pt x="265" y="12"/>
                    </a:lnTo>
                    <a:lnTo>
                      <a:pt x="293" y="2"/>
                    </a:lnTo>
                    <a:lnTo>
                      <a:pt x="29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783"/>
              <p:cNvSpPr>
                <a:spLocks/>
              </p:cNvSpPr>
              <p:nvPr/>
            </p:nvSpPr>
            <p:spPr bwMode="auto">
              <a:xfrm>
                <a:off x="3625" y="2421"/>
                <a:ext cx="39" cy="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0" y="4"/>
                  </a:cxn>
                  <a:cxn ang="0">
                    <a:pos x="0" y="7"/>
                  </a:cxn>
                  <a:cxn ang="0">
                    <a:pos x="10" y="4"/>
                  </a:cxn>
                  <a:cxn ang="0">
                    <a:pos x="39" y="0"/>
                  </a:cxn>
                </a:cxnLst>
                <a:rect l="0" t="0" r="r" b="b"/>
                <a:pathLst>
                  <a:path w="39" h="7">
                    <a:moveTo>
                      <a:pt x="39" y="0"/>
                    </a:moveTo>
                    <a:lnTo>
                      <a:pt x="10" y="4"/>
                    </a:lnTo>
                    <a:lnTo>
                      <a:pt x="0" y="7"/>
                    </a:lnTo>
                    <a:lnTo>
                      <a:pt x="10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D95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784"/>
              <p:cNvSpPr>
                <a:spLocks/>
              </p:cNvSpPr>
              <p:nvPr/>
            </p:nvSpPr>
            <p:spPr bwMode="auto">
              <a:xfrm>
                <a:off x="3625" y="2421"/>
                <a:ext cx="39" cy="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0" y="4"/>
                  </a:cxn>
                  <a:cxn ang="0">
                    <a:pos x="0" y="7"/>
                  </a:cxn>
                  <a:cxn ang="0">
                    <a:pos x="10" y="4"/>
                  </a:cxn>
                  <a:cxn ang="0">
                    <a:pos x="39" y="0"/>
                  </a:cxn>
                </a:cxnLst>
                <a:rect l="0" t="0" r="r" b="b"/>
                <a:pathLst>
                  <a:path w="39" h="7">
                    <a:moveTo>
                      <a:pt x="39" y="0"/>
                    </a:moveTo>
                    <a:lnTo>
                      <a:pt x="10" y="4"/>
                    </a:lnTo>
                    <a:lnTo>
                      <a:pt x="0" y="7"/>
                    </a:lnTo>
                    <a:lnTo>
                      <a:pt x="10" y="4"/>
                    </a:lnTo>
                    <a:lnTo>
                      <a:pt x="39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785"/>
              <p:cNvSpPr>
                <a:spLocks/>
              </p:cNvSpPr>
              <p:nvPr/>
            </p:nvSpPr>
            <p:spPr bwMode="auto">
              <a:xfrm>
                <a:off x="3408" y="2134"/>
                <a:ext cx="682" cy="320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29" y="315"/>
                  </a:cxn>
                  <a:cxn ang="0">
                    <a:pos x="58" y="310"/>
                  </a:cxn>
                  <a:cxn ang="0">
                    <a:pos x="86" y="303"/>
                  </a:cxn>
                  <a:cxn ang="0">
                    <a:pos x="115" y="294"/>
                  </a:cxn>
                  <a:cxn ang="0">
                    <a:pos x="141" y="287"/>
                  </a:cxn>
                  <a:cxn ang="0">
                    <a:pos x="172" y="277"/>
                  </a:cxn>
                  <a:cxn ang="0">
                    <a:pos x="198" y="263"/>
                  </a:cxn>
                  <a:cxn ang="0">
                    <a:pos x="227" y="251"/>
                  </a:cxn>
                  <a:cxn ang="0">
                    <a:pos x="256" y="236"/>
                  </a:cxn>
                  <a:cxn ang="0">
                    <a:pos x="256" y="236"/>
                  </a:cxn>
                  <a:cxn ang="0">
                    <a:pos x="284" y="222"/>
                  </a:cxn>
                  <a:cxn ang="0">
                    <a:pos x="313" y="205"/>
                  </a:cxn>
                  <a:cxn ang="0">
                    <a:pos x="341" y="189"/>
                  </a:cxn>
                  <a:cxn ang="0">
                    <a:pos x="370" y="172"/>
                  </a:cxn>
                  <a:cxn ang="0">
                    <a:pos x="399" y="155"/>
                  </a:cxn>
                  <a:cxn ang="0">
                    <a:pos x="427" y="143"/>
                  </a:cxn>
                  <a:cxn ang="0">
                    <a:pos x="456" y="127"/>
                  </a:cxn>
                  <a:cxn ang="0">
                    <a:pos x="485" y="115"/>
                  </a:cxn>
                  <a:cxn ang="0">
                    <a:pos x="511" y="98"/>
                  </a:cxn>
                  <a:cxn ang="0">
                    <a:pos x="539" y="84"/>
                  </a:cxn>
                  <a:cxn ang="0">
                    <a:pos x="568" y="60"/>
                  </a:cxn>
                  <a:cxn ang="0">
                    <a:pos x="597" y="43"/>
                  </a:cxn>
                  <a:cxn ang="0">
                    <a:pos x="625" y="29"/>
                  </a:cxn>
                  <a:cxn ang="0">
                    <a:pos x="654" y="17"/>
                  </a:cxn>
                  <a:cxn ang="0">
                    <a:pos x="682" y="5"/>
                  </a:cxn>
                  <a:cxn ang="0">
                    <a:pos x="680" y="0"/>
                  </a:cxn>
                  <a:cxn ang="0">
                    <a:pos x="651" y="12"/>
                  </a:cxn>
                  <a:cxn ang="0">
                    <a:pos x="623" y="24"/>
                  </a:cxn>
                  <a:cxn ang="0">
                    <a:pos x="594" y="41"/>
                  </a:cxn>
                  <a:cxn ang="0">
                    <a:pos x="566" y="55"/>
                  </a:cxn>
                  <a:cxn ang="0">
                    <a:pos x="537" y="79"/>
                  </a:cxn>
                  <a:cxn ang="0">
                    <a:pos x="508" y="93"/>
                  </a:cxn>
                  <a:cxn ang="0">
                    <a:pos x="482" y="110"/>
                  </a:cxn>
                  <a:cxn ang="0">
                    <a:pos x="453" y="124"/>
                  </a:cxn>
                  <a:cxn ang="0">
                    <a:pos x="425" y="138"/>
                  </a:cxn>
                  <a:cxn ang="0">
                    <a:pos x="425" y="138"/>
                  </a:cxn>
                  <a:cxn ang="0">
                    <a:pos x="396" y="153"/>
                  </a:cxn>
                  <a:cxn ang="0">
                    <a:pos x="368" y="170"/>
                  </a:cxn>
                  <a:cxn ang="0">
                    <a:pos x="339" y="184"/>
                  </a:cxn>
                  <a:cxn ang="0">
                    <a:pos x="310" y="203"/>
                  </a:cxn>
                  <a:cxn ang="0">
                    <a:pos x="282" y="217"/>
                  </a:cxn>
                  <a:cxn ang="0">
                    <a:pos x="253" y="232"/>
                  </a:cxn>
                  <a:cxn ang="0">
                    <a:pos x="225" y="246"/>
                  </a:cxn>
                  <a:cxn ang="0">
                    <a:pos x="196" y="260"/>
                  </a:cxn>
                  <a:cxn ang="0">
                    <a:pos x="170" y="272"/>
                  </a:cxn>
                  <a:cxn ang="0">
                    <a:pos x="141" y="284"/>
                  </a:cxn>
                  <a:cxn ang="0">
                    <a:pos x="112" y="289"/>
                  </a:cxn>
                  <a:cxn ang="0">
                    <a:pos x="84" y="298"/>
                  </a:cxn>
                  <a:cxn ang="0">
                    <a:pos x="55" y="306"/>
                  </a:cxn>
                  <a:cxn ang="0">
                    <a:pos x="29" y="310"/>
                  </a:cxn>
                  <a:cxn ang="0">
                    <a:pos x="0" y="315"/>
                  </a:cxn>
                  <a:cxn ang="0">
                    <a:pos x="0" y="320"/>
                  </a:cxn>
                  <a:cxn ang="0">
                    <a:pos x="0" y="320"/>
                  </a:cxn>
                </a:cxnLst>
                <a:rect l="0" t="0" r="r" b="b"/>
                <a:pathLst>
                  <a:path w="682" h="320">
                    <a:moveTo>
                      <a:pt x="0" y="320"/>
                    </a:moveTo>
                    <a:lnTo>
                      <a:pt x="29" y="315"/>
                    </a:lnTo>
                    <a:lnTo>
                      <a:pt x="58" y="310"/>
                    </a:lnTo>
                    <a:lnTo>
                      <a:pt x="86" y="303"/>
                    </a:lnTo>
                    <a:lnTo>
                      <a:pt x="115" y="294"/>
                    </a:lnTo>
                    <a:lnTo>
                      <a:pt x="141" y="287"/>
                    </a:lnTo>
                    <a:lnTo>
                      <a:pt x="172" y="277"/>
                    </a:lnTo>
                    <a:lnTo>
                      <a:pt x="198" y="263"/>
                    </a:lnTo>
                    <a:lnTo>
                      <a:pt x="227" y="251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84" y="222"/>
                    </a:lnTo>
                    <a:lnTo>
                      <a:pt x="313" y="205"/>
                    </a:lnTo>
                    <a:lnTo>
                      <a:pt x="341" y="189"/>
                    </a:lnTo>
                    <a:lnTo>
                      <a:pt x="370" y="172"/>
                    </a:lnTo>
                    <a:lnTo>
                      <a:pt x="399" y="155"/>
                    </a:lnTo>
                    <a:lnTo>
                      <a:pt x="427" y="143"/>
                    </a:lnTo>
                    <a:lnTo>
                      <a:pt x="456" y="127"/>
                    </a:lnTo>
                    <a:lnTo>
                      <a:pt x="485" y="115"/>
                    </a:lnTo>
                    <a:lnTo>
                      <a:pt x="511" y="98"/>
                    </a:lnTo>
                    <a:lnTo>
                      <a:pt x="539" y="84"/>
                    </a:lnTo>
                    <a:lnTo>
                      <a:pt x="568" y="60"/>
                    </a:lnTo>
                    <a:lnTo>
                      <a:pt x="597" y="43"/>
                    </a:lnTo>
                    <a:lnTo>
                      <a:pt x="625" y="29"/>
                    </a:lnTo>
                    <a:lnTo>
                      <a:pt x="654" y="17"/>
                    </a:lnTo>
                    <a:lnTo>
                      <a:pt x="682" y="5"/>
                    </a:lnTo>
                    <a:lnTo>
                      <a:pt x="680" y="0"/>
                    </a:lnTo>
                    <a:lnTo>
                      <a:pt x="651" y="12"/>
                    </a:lnTo>
                    <a:lnTo>
                      <a:pt x="623" y="24"/>
                    </a:lnTo>
                    <a:lnTo>
                      <a:pt x="594" y="41"/>
                    </a:lnTo>
                    <a:lnTo>
                      <a:pt x="566" y="55"/>
                    </a:lnTo>
                    <a:lnTo>
                      <a:pt x="537" y="79"/>
                    </a:lnTo>
                    <a:lnTo>
                      <a:pt x="508" y="93"/>
                    </a:lnTo>
                    <a:lnTo>
                      <a:pt x="482" y="110"/>
                    </a:lnTo>
                    <a:lnTo>
                      <a:pt x="453" y="124"/>
                    </a:lnTo>
                    <a:lnTo>
                      <a:pt x="425" y="138"/>
                    </a:lnTo>
                    <a:lnTo>
                      <a:pt x="425" y="138"/>
                    </a:lnTo>
                    <a:lnTo>
                      <a:pt x="396" y="153"/>
                    </a:lnTo>
                    <a:lnTo>
                      <a:pt x="368" y="170"/>
                    </a:lnTo>
                    <a:lnTo>
                      <a:pt x="339" y="184"/>
                    </a:lnTo>
                    <a:lnTo>
                      <a:pt x="310" y="203"/>
                    </a:lnTo>
                    <a:lnTo>
                      <a:pt x="282" y="217"/>
                    </a:lnTo>
                    <a:lnTo>
                      <a:pt x="253" y="232"/>
                    </a:lnTo>
                    <a:lnTo>
                      <a:pt x="225" y="246"/>
                    </a:lnTo>
                    <a:lnTo>
                      <a:pt x="196" y="260"/>
                    </a:lnTo>
                    <a:lnTo>
                      <a:pt x="170" y="272"/>
                    </a:lnTo>
                    <a:lnTo>
                      <a:pt x="141" y="284"/>
                    </a:lnTo>
                    <a:lnTo>
                      <a:pt x="112" y="289"/>
                    </a:lnTo>
                    <a:lnTo>
                      <a:pt x="84" y="298"/>
                    </a:lnTo>
                    <a:lnTo>
                      <a:pt x="55" y="306"/>
                    </a:lnTo>
                    <a:lnTo>
                      <a:pt x="29" y="310"/>
                    </a:lnTo>
                    <a:lnTo>
                      <a:pt x="0" y="315"/>
                    </a:lnTo>
                    <a:lnTo>
                      <a:pt x="0" y="32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D2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786"/>
              <p:cNvSpPr>
                <a:spLocks/>
              </p:cNvSpPr>
              <p:nvPr/>
            </p:nvSpPr>
            <p:spPr bwMode="auto">
              <a:xfrm>
                <a:off x="3408" y="2280"/>
                <a:ext cx="682" cy="174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29" y="169"/>
                  </a:cxn>
                  <a:cxn ang="0">
                    <a:pos x="58" y="167"/>
                  </a:cxn>
                  <a:cxn ang="0">
                    <a:pos x="86" y="162"/>
                  </a:cxn>
                  <a:cxn ang="0">
                    <a:pos x="115" y="160"/>
                  </a:cxn>
                  <a:cxn ang="0">
                    <a:pos x="141" y="155"/>
                  </a:cxn>
                  <a:cxn ang="0">
                    <a:pos x="170" y="152"/>
                  </a:cxn>
                  <a:cxn ang="0">
                    <a:pos x="198" y="145"/>
                  </a:cxn>
                  <a:cxn ang="0">
                    <a:pos x="227" y="141"/>
                  </a:cxn>
                  <a:cxn ang="0">
                    <a:pos x="256" y="136"/>
                  </a:cxn>
                  <a:cxn ang="0">
                    <a:pos x="284" y="131"/>
                  </a:cxn>
                  <a:cxn ang="0">
                    <a:pos x="284" y="131"/>
                  </a:cxn>
                  <a:cxn ang="0">
                    <a:pos x="313" y="124"/>
                  </a:cxn>
                  <a:cxn ang="0">
                    <a:pos x="341" y="117"/>
                  </a:cxn>
                  <a:cxn ang="0">
                    <a:pos x="370" y="112"/>
                  </a:cxn>
                  <a:cxn ang="0">
                    <a:pos x="399" y="102"/>
                  </a:cxn>
                  <a:cxn ang="0">
                    <a:pos x="425" y="90"/>
                  </a:cxn>
                  <a:cxn ang="0">
                    <a:pos x="453" y="81"/>
                  </a:cxn>
                  <a:cxn ang="0">
                    <a:pos x="482" y="74"/>
                  </a:cxn>
                  <a:cxn ang="0">
                    <a:pos x="511" y="64"/>
                  </a:cxn>
                  <a:cxn ang="0">
                    <a:pos x="511" y="64"/>
                  </a:cxn>
                  <a:cxn ang="0">
                    <a:pos x="539" y="57"/>
                  </a:cxn>
                  <a:cxn ang="0">
                    <a:pos x="568" y="40"/>
                  </a:cxn>
                  <a:cxn ang="0">
                    <a:pos x="597" y="33"/>
                  </a:cxn>
                  <a:cxn ang="0">
                    <a:pos x="625" y="26"/>
                  </a:cxn>
                  <a:cxn ang="0">
                    <a:pos x="654" y="16"/>
                  </a:cxn>
                  <a:cxn ang="0">
                    <a:pos x="682" y="4"/>
                  </a:cxn>
                  <a:cxn ang="0">
                    <a:pos x="680" y="0"/>
                  </a:cxn>
                  <a:cxn ang="0">
                    <a:pos x="651" y="12"/>
                  </a:cxn>
                  <a:cxn ang="0">
                    <a:pos x="623" y="21"/>
                  </a:cxn>
                  <a:cxn ang="0">
                    <a:pos x="594" y="28"/>
                  </a:cxn>
                  <a:cxn ang="0">
                    <a:pos x="566" y="35"/>
                  </a:cxn>
                  <a:cxn ang="0">
                    <a:pos x="537" y="52"/>
                  </a:cxn>
                  <a:cxn ang="0">
                    <a:pos x="511" y="62"/>
                  </a:cxn>
                  <a:cxn ang="0">
                    <a:pos x="511" y="62"/>
                  </a:cxn>
                  <a:cxn ang="0">
                    <a:pos x="511" y="62"/>
                  </a:cxn>
                  <a:cxn ang="0">
                    <a:pos x="482" y="69"/>
                  </a:cxn>
                  <a:cxn ang="0">
                    <a:pos x="453" y="76"/>
                  </a:cxn>
                  <a:cxn ang="0">
                    <a:pos x="425" y="86"/>
                  </a:cxn>
                  <a:cxn ang="0">
                    <a:pos x="396" y="98"/>
                  </a:cxn>
                  <a:cxn ang="0">
                    <a:pos x="368" y="107"/>
                  </a:cxn>
                  <a:cxn ang="0">
                    <a:pos x="339" y="112"/>
                  </a:cxn>
                  <a:cxn ang="0">
                    <a:pos x="310" y="119"/>
                  </a:cxn>
                  <a:cxn ang="0">
                    <a:pos x="282" y="126"/>
                  </a:cxn>
                  <a:cxn ang="0">
                    <a:pos x="282" y="126"/>
                  </a:cxn>
                  <a:cxn ang="0">
                    <a:pos x="256" y="131"/>
                  </a:cxn>
                  <a:cxn ang="0">
                    <a:pos x="227" y="136"/>
                  </a:cxn>
                  <a:cxn ang="0">
                    <a:pos x="227" y="138"/>
                  </a:cxn>
                  <a:cxn ang="0">
                    <a:pos x="227" y="136"/>
                  </a:cxn>
                  <a:cxn ang="0">
                    <a:pos x="198" y="141"/>
                  </a:cxn>
                  <a:cxn ang="0">
                    <a:pos x="170" y="148"/>
                  </a:cxn>
                  <a:cxn ang="0">
                    <a:pos x="141" y="150"/>
                  </a:cxn>
                  <a:cxn ang="0">
                    <a:pos x="141" y="152"/>
                  </a:cxn>
                  <a:cxn ang="0">
                    <a:pos x="141" y="150"/>
                  </a:cxn>
                  <a:cxn ang="0">
                    <a:pos x="112" y="155"/>
                  </a:cxn>
                  <a:cxn ang="0">
                    <a:pos x="84" y="157"/>
                  </a:cxn>
                  <a:cxn ang="0">
                    <a:pos x="55" y="162"/>
                  </a:cxn>
                  <a:cxn ang="0">
                    <a:pos x="29" y="164"/>
                  </a:cxn>
                  <a:cxn ang="0">
                    <a:pos x="0" y="169"/>
                  </a:cxn>
                  <a:cxn ang="0">
                    <a:pos x="0" y="174"/>
                  </a:cxn>
                  <a:cxn ang="0">
                    <a:pos x="0" y="174"/>
                  </a:cxn>
                </a:cxnLst>
                <a:rect l="0" t="0" r="r" b="b"/>
                <a:pathLst>
                  <a:path w="682" h="174">
                    <a:moveTo>
                      <a:pt x="0" y="174"/>
                    </a:moveTo>
                    <a:lnTo>
                      <a:pt x="29" y="169"/>
                    </a:lnTo>
                    <a:lnTo>
                      <a:pt x="58" y="167"/>
                    </a:lnTo>
                    <a:lnTo>
                      <a:pt x="86" y="162"/>
                    </a:lnTo>
                    <a:lnTo>
                      <a:pt x="115" y="160"/>
                    </a:lnTo>
                    <a:lnTo>
                      <a:pt x="141" y="155"/>
                    </a:lnTo>
                    <a:lnTo>
                      <a:pt x="170" y="152"/>
                    </a:lnTo>
                    <a:lnTo>
                      <a:pt x="198" y="145"/>
                    </a:lnTo>
                    <a:lnTo>
                      <a:pt x="227" y="141"/>
                    </a:lnTo>
                    <a:lnTo>
                      <a:pt x="256" y="136"/>
                    </a:lnTo>
                    <a:lnTo>
                      <a:pt x="284" y="131"/>
                    </a:lnTo>
                    <a:lnTo>
                      <a:pt x="284" y="131"/>
                    </a:lnTo>
                    <a:lnTo>
                      <a:pt x="313" y="124"/>
                    </a:lnTo>
                    <a:lnTo>
                      <a:pt x="341" y="117"/>
                    </a:lnTo>
                    <a:lnTo>
                      <a:pt x="370" y="112"/>
                    </a:lnTo>
                    <a:lnTo>
                      <a:pt x="399" y="102"/>
                    </a:lnTo>
                    <a:lnTo>
                      <a:pt x="425" y="90"/>
                    </a:lnTo>
                    <a:lnTo>
                      <a:pt x="453" y="81"/>
                    </a:lnTo>
                    <a:lnTo>
                      <a:pt x="482" y="74"/>
                    </a:lnTo>
                    <a:lnTo>
                      <a:pt x="511" y="64"/>
                    </a:lnTo>
                    <a:lnTo>
                      <a:pt x="511" y="64"/>
                    </a:lnTo>
                    <a:lnTo>
                      <a:pt x="539" y="57"/>
                    </a:lnTo>
                    <a:lnTo>
                      <a:pt x="568" y="40"/>
                    </a:lnTo>
                    <a:lnTo>
                      <a:pt x="597" y="33"/>
                    </a:lnTo>
                    <a:lnTo>
                      <a:pt x="625" y="26"/>
                    </a:lnTo>
                    <a:lnTo>
                      <a:pt x="654" y="16"/>
                    </a:lnTo>
                    <a:lnTo>
                      <a:pt x="682" y="4"/>
                    </a:lnTo>
                    <a:lnTo>
                      <a:pt x="680" y="0"/>
                    </a:lnTo>
                    <a:lnTo>
                      <a:pt x="651" y="12"/>
                    </a:lnTo>
                    <a:lnTo>
                      <a:pt x="623" y="21"/>
                    </a:lnTo>
                    <a:lnTo>
                      <a:pt x="594" y="28"/>
                    </a:lnTo>
                    <a:lnTo>
                      <a:pt x="566" y="35"/>
                    </a:lnTo>
                    <a:lnTo>
                      <a:pt x="537" y="52"/>
                    </a:lnTo>
                    <a:lnTo>
                      <a:pt x="511" y="62"/>
                    </a:lnTo>
                    <a:lnTo>
                      <a:pt x="511" y="62"/>
                    </a:lnTo>
                    <a:lnTo>
                      <a:pt x="511" y="62"/>
                    </a:lnTo>
                    <a:lnTo>
                      <a:pt x="482" y="69"/>
                    </a:lnTo>
                    <a:lnTo>
                      <a:pt x="453" y="76"/>
                    </a:lnTo>
                    <a:lnTo>
                      <a:pt x="425" y="86"/>
                    </a:lnTo>
                    <a:lnTo>
                      <a:pt x="396" y="98"/>
                    </a:lnTo>
                    <a:lnTo>
                      <a:pt x="368" y="107"/>
                    </a:lnTo>
                    <a:lnTo>
                      <a:pt x="339" y="112"/>
                    </a:lnTo>
                    <a:lnTo>
                      <a:pt x="310" y="119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56" y="131"/>
                    </a:lnTo>
                    <a:lnTo>
                      <a:pt x="227" y="136"/>
                    </a:lnTo>
                    <a:lnTo>
                      <a:pt x="227" y="138"/>
                    </a:lnTo>
                    <a:lnTo>
                      <a:pt x="227" y="136"/>
                    </a:lnTo>
                    <a:lnTo>
                      <a:pt x="198" y="141"/>
                    </a:lnTo>
                    <a:lnTo>
                      <a:pt x="170" y="148"/>
                    </a:lnTo>
                    <a:lnTo>
                      <a:pt x="141" y="150"/>
                    </a:lnTo>
                    <a:lnTo>
                      <a:pt x="141" y="152"/>
                    </a:lnTo>
                    <a:lnTo>
                      <a:pt x="141" y="150"/>
                    </a:lnTo>
                    <a:lnTo>
                      <a:pt x="112" y="155"/>
                    </a:lnTo>
                    <a:lnTo>
                      <a:pt x="84" y="157"/>
                    </a:lnTo>
                    <a:lnTo>
                      <a:pt x="55" y="162"/>
                    </a:lnTo>
                    <a:lnTo>
                      <a:pt x="29" y="164"/>
                    </a:lnTo>
                    <a:lnTo>
                      <a:pt x="0" y="169"/>
                    </a:lnTo>
                    <a:lnTo>
                      <a:pt x="0" y="174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2682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787"/>
              <p:cNvSpPr>
                <a:spLocks/>
              </p:cNvSpPr>
              <p:nvPr/>
            </p:nvSpPr>
            <p:spPr bwMode="auto">
              <a:xfrm>
                <a:off x="3408" y="2272"/>
                <a:ext cx="682" cy="182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29" y="180"/>
                  </a:cxn>
                  <a:cxn ang="0">
                    <a:pos x="55" y="180"/>
                  </a:cxn>
                  <a:cxn ang="0">
                    <a:pos x="84" y="177"/>
                  </a:cxn>
                  <a:cxn ang="0">
                    <a:pos x="112" y="175"/>
                  </a:cxn>
                  <a:cxn ang="0">
                    <a:pos x="141" y="170"/>
                  </a:cxn>
                  <a:cxn ang="0">
                    <a:pos x="170" y="168"/>
                  </a:cxn>
                  <a:cxn ang="0">
                    <a:pos x="198" y="163"/>
                  </a:cxn>
                  <a:cxn ang="0">
                    <a:pos x="227" y="158"/>
                  </a:cxn>
                  <a:cxn ang="0">
                    <a:pos x="256" y="151"/>
                  </a:cxn>
                  <a:cxn ang="0">
                    <a:pos x="256" y="151"/>
                  </a:cxn>
                  <a:cxn ang="0">
                    <a:pos x="284" y="146"/>
                  </a:cxn>
                  <a:cxn ang="0">
                    <a:pos x="313" y="139"/>
                  </a:cxn>
                  <a:cxn ang="0">
                    <a:pos x="341" y="129"/>
                  </a:cxn>
                  <a:cxn ang="0">
                    <a:pos x="341" y="127"/>
                  </a:cxn>
                  <a:cxn ang="0">
                    <a:pos x="341" y="129"/>
                  </a:cxn>
                  <a:cxn ang="0">
                    <a:pos x="370" y="122"/>
                  </a:cxn>
                  <a:cxn ang="0">
                    <a:pos x="399" y="115"/>
                  </a:cxn>
                  <a:cxn ang="0">
                    <a:pos x="425" y="106"/>
                  </a:cxn>
                  <a:cxn ang="0">
                    <a:pos x="453" y="98"/>
                  </a:cxn>
                  <a:cxn ang="0">
                    <a:pos x="482" y="89"/>
                  </a:cxn>
                  <a:cxn ang="0">
                    <a:pos x="511" y="77"/>
                  </a:cxn>
                  <a:cxn ang="0">
                    <a:pos x="539" y="67"/>
                  </a:cxn>
                  <a:cxn ang="0">
                    <a:pos x="568" y="53"/>
                  </a:cxn>
                  <a:cxn ang="0">
                    <a:pos x="597" y="41"/>
                  </a:cxn>
                  <a:cxn ang="0">
                    <a:pos x="625" y="29"/>
                  </a:cxn>
                  <a:cxn ang="0">
                    <a:pos x="625" y="27"/>
                  </a:cxn>
                  <a:cxn ang="0">
                    <a:pos x="625" y="29"/>
                  </a:cxn>
                  <a:cxn ang="0">
                    <a:pos x="654" y="17"/>
                  </a:cxn>
                  <a:cxn ang="0">
                    <a:pos x="682" y="5"/>
                  </a:cxn>
                  <a:cxn ang="0">
                    <a:pos x="680" y="0"/>
                  </a:cxn>
                  <a:cxn ang="0">
                    <a:pos x="651" y="12"/>
                  </a:cxn>
                  <a:cxn ang="0">
                    <a:pos x="623" y="24"/>
                  </a:cxn>
                  <a:cxn ang="0">
                    <a:pos x="594" y="36"/>
                  </a:cxn>
                  <a:cxn ang="0">
                    <a:pos x="566" y="48"/>
                  </a:cxn>
                  <a:cxn ang="0">
                    <a:pos x="537" y="63"/>
                  </a:cxn>
                  <a:cxn ang="0">
                    <a:pos x="508" y="72"/>
                  </a:cxn>
                  <a:cxn ang="0">
                    <a:pos x="482" y="84"/>
                  </a:cxn>
                  <a:cxn ang="0">
                    <a:pos x="453" y="94"/>
                  </a:cxn>
                  <a:cxn ang="0">
                    <a:pos x="453" y="96"/>
                  </a:cxn>
                  <a:cxn ang="0">
                    <a:pos x="453" y="94"/>
                  </a:cxn>
                  <a:cxn ang="0">
                    <a:pos x="425" y="101"/>
                  </a:cxn>
                  <a:cxn ang="0">
                    <a:pos x="396" y="110"/>
                  </a:cxn>
                  <a:cxn ang="0">
                    <a:pos x="368" y="117"/>
                  </a:cxn>
                  <a:cxn ang="0">
                    <a:pos x="368" y="120"/>
                  </a:cxn>
                  <a:cxn ang="0">
                    <a:pos x="368" y="117"/>
                  </a:cxn>
                  <a:cxn ang="0">
                    <a:pos x="339" y="127"/>
                  </a:cxn>
                  <a:cxn ang="0">
                    <a:pos x="310" y="134"/>
                  </a:cxn>
                  <a:cxn ang="0">
                    <a:pos x="282" y="141"/>
                  </a:cxn>
                  <a:cxn ang="0">
                    <a:pos x="256" y="146"/>
                  </a:cxn>
                  <a:cxn ang="0">
                    <a:pos x="256" y="146"/>
                  </a:cxn>
                  <a:cxn ang="0">
                    <a:pos x="227" y="153"/>
                  </a:cxn>
                  <a:cxn ang="0">
                    <a:pos x="198" y="158"/>
                  </a:cxn>
                  <a:cxn ang="0">
                    <a:pos x="170" y="163"/>
                  </a:cxn>
                  <a:cxn ang="0">
                    <a:pos x="141" y="165"/>
                  </a:cxn>
                  <a:cxn ang="0">
                    <a:pos x="112" y="170"/>
                  </a:cxn>
                  <a:cxn ang="0">
                    <a:pos x="84" y="172"/>
                  </a:cxn>
                  <a:cxn ang="0">
                    <a:pos x="55" y="175"/>
                  </a:cxn>
                  <a:cxn ang="0">
                    <a:pos x="29" y="175"/>
                  </a:cxn>
                  <a:cxn ang="0">
                    <a:pos x="0" y="177"/>
                  </a:cxn>
                  <a:cxn ang="0">
                    <a:pos x="0" y="182"/>
                  </a:cxn>
                  <a:cxn ang="0">
                    <a:pos x="0" y="182"/>
                  </a:cxn>
                </a:cxnLst>
                <a:rect l="0" t="0" r="r" b="b"/>
                <a:pathLst>
                  <a:path w="682" h="182">
                    <a:moveTo>
                      <a:pt x="0" y="182"/>
                    </a:moveTo>
                    <a:lnTo>
                      <a:pt x="29" y="180"/>
                    </a:lnTo>
                    <a:lnTo>
                      <a:pt x="55" y="180"/>
                    </a:lnTo>
                    <a:lnTo>
                      <a:pt x="84" y="177"/>
                    </a:lnTo>
                    <a:lnTo>
                      <a:pt x="112" y="175"/>
                    </a:lnTo>
                    <a:lnTo>
                      <a:pt x="141" y="170"/>
                    </a:lnTo>
                    <a:lnTo>
                      <a:pt x="170" y="168"/>
                    </a:lnTo>
                    <a:lnTo>
                      <a:pt x="198" y="163"/>
                    </a:lnTo>
                    <a:lnTo>
                      <a:pt x="227" y="158"/>
                    </a:lnTo>
                    <a:lnTo>
                      <a:pt x="256" y="151"/>
                    </a:lnTo>
                    <a:lnTo>
                      <a:pt x="256" y="151"/>
                    </a:lnTo>
                    <a:lnTo>
                      <a:pt x="284" y="146"/>
                    </a:lnTo>
                    <a:lnTo>
                      <a:pt x="313" y="139"/>
                    </a:lnTo>
                    <a:lnTo>
                      <a:pt x="341" y="129"/>
                    </a:lnTo>
                    <a:lnTo>
                      <a:pt x="341" y="127"/>
                    </a:lnTo>
                    <a:lnTo>
                      <a:pt x="341" y="129"/>
                    </a:lnTo>
                    <a:lnTo>
                      <a:pt x="370" y="122"/>
                    </a:lnTo>
                    <a:lnTo>
                      <a:pt x="399" y="115"/>
                    </a:lnTo>
                    <a:lnTo>
                      <a:pt x="425" y="106"/>
                    </a:lnTo>
                    <a:lnTo>
                      <a:pt x="453" y="98"/>
                    </a:lnTo>
                    <a:lnTo>
                      <a:pt x="482" y="89"/>
                    </a:lnTo>
                    <a:lnTo>
                      <a:pt x="511" y="77"/>
                    </a:lnTo>
                    <a:lnTo>
                      <a:pt x="539" y="67"/>
                    </a:lnTo>
                    <a:lnTo>
                      <a:pt x="568" y="53"/>
                    </a:lnTo>
                    <a:lnTo>
                      <a:pt x="597" y="41"/>
                    </a:lnTo>
                    <a:lnTo>
                      <a:pt x="625" y="29"/>
                    </a:lnTo>
                    <a:lnTo>
                      <a:pt x="625" y="27"/>
                    </a:lnTo>
                    <a:lnTo>
                      <a:pt x="625" y="29"/>
                    </a:lnTo>
                    <a:lnTo>
                      <a:pt x="654" y="17"/>
                    </a:lnTo>
                    <a:lnTo>
                      <a:pt x="682" y="5"/>
                    </a:lnTo>
                    <a:lnTo>
                      <a:pt x="680" y="0"/>
                    </a:lnTo>
                    <a:lnTo>
                      <a:pt x="651" y="12"/>
                    </a:lnTo>
                    <a:lnTo>
                      <a:pt x="623" y="24"/>
                    </a:lnTo>
                    <a:lnTo>
                      <a:pt x="594" y="36"/>
                    </a:lnTo>
                    <a:lnTo>
                      <a:pt x="566" y="48"/>
                    </a:lnTo>
                    <a:lnTo>
                      <a:pt x="537" y="63"/>
                    </a:lnTo>
                    <a:lnTo>
                      <a:pt x="508" y="72"/>
                    </a:lnTo>
                    <a:lnTo>
                      <a:pt x="482" y="84"/>
                    </a:lnTo>
                    <a:lnTo>
                      <a:pt x="453" y="94"/>
                    </a:lnTo>
                    <a:lnTo>
                      <a:pt x="453" y="96"/>
                    </a:lnTo>
                    <a:lnTo>
                      <a:pt x="453" y="94"/>
                    </a:lnTo>
                    <a:lnTo>
                      <a:pt x="425" y="101"/>
                    </a:lnTo>
                    <a:lnTo>
                      <a:pt x="396" y="110"/>
                    </a:lnTo>
                    <a:lnTo>
                      <a:pt x="368" y="117"/>
                    </a:lnTo>
                    <a:lnTo>
                      <a:pt x="368" y="120"/>
                    </a:lnTo>
                    <a:lnTo>
                      <a:pt x="368" y="117"/>
                    </a:lnTo>
                    <a:lnTo>
                      <a:pt x="339" y="127"/>
                    </a:lnTo>
                    <a:lnTo>
                      <a:pt x="310" y="134"/>
                    </a:lnTo>
                    <a:lnTo>
                      <a:pt x="282" y="141"/>
                    </a:lnTo>
                    <a:lnTo>
                      <a:pt x="256" y="146"/>
                    </a:lnTo>
                    <a:lnTo>
                      <a:pt x="256" y="146"/>
                    </a:lnTo>
                    <a:lnTo>
                      <a:pt x="227" y="153"/>
                    </a:lnTo>
                    <a:lnTo>
                      <a:pt x="198" y="158"/>
                    </a:lnTo>
                    <a:lnTo>
                      <a:pt x="170" y="163"/>
                    </a:lnTo>
                    <a:lnTo>
                      <a:pt x="141" y="165"/>
                    </a:lnTo>
                    <a:lnTo>
                      <a:pt x="112" y="170"/>
                    </a:lnTo>
                    <a:lnTo>
                      <a:pt x="84" y="172"/>
                    </a:lnTo>
                    <a:lnTo>
                      <a:pt x="55" y="175"/>
                    </a:lnTo>
                    <a:lnTo>
                      <a:pt x="29" y="175"/>
                    </a:lnTo>
                    <a:lnTo>
                      <a:pt x="0" y="177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7F4F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788"/>
              <p:cNvSpPr>
                <a:spLocks/>
              </p:cNvSpPr>
              <p:nvPr/>
            </p:nvSpPr>
            <p:spPr bwMode="auto">
              <a:xfrm>
                <a:off x="3408" y="2292"/>
                <a:ext cx="682" cy="16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29" y="160"/>
                  </a:cxn>
                  <a:cxn ang="0">
                    <a:pos x="55" y="157"/>
                  </a:cxn>
                  <a:cxn ang="0">
                    <a:pos x="84" y="155"/>
                  </a:cxn>
                  <a:cxn ang="0">
                    <a:pos x="115" y="150"/>
                  </a:cxn>
                  <a:cxn ang="0">
                    <a:pos x="141" y="148"/>
                  </a:cxn>
                  <a:cxn ang="0">
                    <a:pos x="170" y="143"/>
                  </a:cxn>
                  <a:cxn ang="0">
                    <a:pos x="198" y="138"/>
                  </a:cxn>
                  <a:cxn ang="0">
                    <a:pos x="227" y="133"/>
                  </a:cxn>
                  <a:cxn ang="0">
                    <a:pos x="256" y="129"/>
                  </a:cxn>
                  <a:cxn ang="0">
                    <a:pos x="284" y="124"/>
                  </a:cxn>
                  <a:cxn ang="0">
                    <a:pos x="313" y="117"/>
                  </a:cxn>
                  <a:cxn ang="0">
                    <a:pos x="341" y="109"/>
                  </a:cxn>
                  <a:cxn ang="0">
                    <a:pos x="370" y="102"/>
                  </a:cxn>
                  <a:cxn ang="0">
                    <a:pos x="399" y="97"/>
                  </a:cxn>
                  <a:cxn ang="0">
                    <a:pos x="425" y="86"/>
                  </a:cxn>
                  <a:cxn ang="0">
                    <a:pos x="453" y="76"/>
                  </a:cxn>
                  <a:cxn ang="0">
                    <a:pos x="482" y="69"/>
                  </a:cxn>
                  <a:cxn ang="0">
                    <a:pos x="511" y="59"/>
                  </a:cxn>
                  <a:cxn ang="0">
                    <a:pos x="539" y="52"/>
                  </a:cxn>
                  <a:cxn ang="0">
                    <a:pos x="568" y="43"/>
                  </a:cxn>
                  <a:cxn ang="0">
                    <a:pos x="597" y="33"/>
                  </a:cxn>
                  <a:cxn ang="0">
                    <a:pos x="625" y="26"/>
                  </a:cxn>
                  <a:cxn ang="0">
                    <a:pos x="654" y="16"/>
                  </a:cxn>
                  <a:cxn ang="0">
                    <a:pos x="682" y="4"/>
                  </a:cxn>
                  <a:cxn ang="0">
                    <a:pos x="680" y="0"/>
                  </a:cxn>
                  <a:cxn ang="0">
                    <a:pos x="651" y="14"/>
                  </a:cxn>
                  <a:cxn ang="0">
                    <a:pos x="623" y="21"/>
                  </a:cxn>
                  <a:cxn ang="0">
                    <a:pos x="623" y="21"/>
                  </a:cxn>
                  <a:cxn ang="0">
                    <a:pos x="594" y="28"/>
                  </a:cxn>
                  <a:cxn ang="0">
                    <a:pos x="566" y="38"/>
                  </a:cxn>
                  <a:cxn ang="0">
                    <a:pos x="568" y="40"/>
                  </a:cxn>
                  <a:cxn ang="0">
                    <a:pos x="566" y="38"/>
                  </a:cxn>
                  <a:cxn ang="0">
                    <a:pos x="539" y="47"/>
                  </a:cxn>
                  <a:cxn ang="0">
                    <a:pos x="511" y="55"/>
                  </a:cxn>
                  <a:cxn ang="0">
                    <a:pos x="482" y="64"/>
                  </a:cxn>
                  <a:cxn ang="0">
                    <a:pos x="453" y="71"/>
                  </a:cxn>
                  <a:cxn ang="0">
                    <a:pos x="425" y="81"/>
                  </a:cxn>
                  <a:cxn ang="0">
                    <a:pos x="396" y="93"/>
                  </a:cxn>
                  <a:cxn ang="0">
                    <a:pos x="368" y="97"/>
                  </a:cxn>
                  <a:cxn ang="0">
                    <a:pos x="339" y="105"/>
                  </a:cxn>
                  <a:cxn ang="0">
                    <a:pos x="310" y="112"/>
                  </a:cxn>
                  <a:cxn ang="0">
                    <a:pos x="282" y="119"/>
                  </a:cxn>
                  <a:cxn ang="0">
                    <a:pos x="256" y="124"/>
                  </a:cxn>
                  <a:cxn ang="0">
                    <a:pos x="227" y="129"/>
                  </a:cxn>
                  <a:cxn ang="0">
                    <a:pos x="198" y="133"/>
                  </a:cxn>
                  <a:cxn ang="0">
                    <a:pos x="170" y="138"/>
                  </a:cxn>
                  <a:cxn ang="0">
                    <a:pos x="141" y="143"/>
                  </a:cxn>
                  <a:cxn ang="0">
                    <a:pos x="112" y="145"/>
                  </a:cxn>
                  <a:cxn ang="0">
                    <a:pos x="84" y="150"/>
                  </a:cxn>
                  <a:cxn ang="0">
                    <a:pos x="55" y="152"/>
                  </a:cxn>
                  <a:cxn ang="0">
                    <a:pos x="29" y="155"/>
                  </a:cxn>
                  <a:cxn ang="0">
                    <a:pos x="0" y="157"/>
                  </a:cxn>
                  <a:cxn ang="0">
                    <a:pos x="0" y="162"/>
                  </a:cxn>
                  <a:cxn ang="0">
                    <a:pos x="0" y="162"/>
                  </a:cxn>
                </a:cxnLst>
                <a:rect l="0" t="0" r="r" b="b"/>
                <a:pathLst>
                  <a:path w="682" h="162">
                    <a:moveTo>
                      <a:pt x="0" y="162"/>
                    </a:moveTo>
                    <a:lnTo>
                      <a:pt x="29" y="160"/>
                    </a:lnTo>
                    <a:lnTo>
                      <a:pt x="55" y="157"/>
                    </a:lnTo>
                    <a:lnTo>
                      <a:pt x="84" y="155"/>
                    </a:lnTo>
                    <a:lnTo>
                      <a:pt x="115" y="150"/>
                    </a:lnTo>
                    <a:lnTo>
                      <a:pt x="141" y="148"/>
                    </a:lnTo>
                    <a:lnTo>
                      <a:pt x="170" y="143"/>
                    </a:lnTo>
                    <a:lnTo>
                      <a:pt x="198" y="138"/>
                    </a:lnTo>
                    <a:lnTo>
                      <a:pt x="227" y="133"/>
                    </a:lnTo>
                    <a:lnTo>
                      <a:pt x="256" y="129"/>
                    </a:lnTo>
                    <a:lnTo>
                      <a:pt x="284" y="124"/>
                    </a:lnTo>
                    <a:lnTo>
                      <a:pt x="313" y="117"/>
                    </a:lnTo>
                    <a:lnTo>
                      <a:pt x="341" y="109"/>
                    </a:lnTo>
                    <a:lnTo>
                      <a:pt x="370" y="102"/>
                    </a:lnTo>
                    <a:lnTo>
                      <a:pt x="399" y="97"/>
                    </a:lnTo>
                    <a:lnTo>
                      <a:pt x="425" y="86"/>
                    </a:lnTo>
                    <a:lnTo>
                      <a:pt x="453" y="76"/>
                    </a:lnTo>
                    <a:lnTo>
                      <a:pt x="482" y="69"/>
                    </a:lnTo>
                    <a:lnTo>
                      <a:pt x="511" y="59"/>
                    </a:lnTo>
                    <a:lnTo>
                      <a:pt x="539" y="52"/>
                    </a:lnTo>
                    <a:lnTo>
                      <a:pt x="568" y="43"/>
                    </a:lnTo>
                    <a:lnTo>
                      <a:pt x="597" y="33"/>
                    </a:lnTo>
                    <a:lnTo>
                      <a:pt x="625" y="26"/>
                    </a:lnTo>
                    <a:lnTo>
                      <a:pt x="654" y="16"/>
                    </a:lnTo>
                    <a:lnTo>
                      <a:pt x="682" y="4"/>
                    </a:lnTo>
                    <a:lnTo>
                      <a:pt x="680" y="0"/>
                    </a:lnTo>
                    <a:lnTo>
                      <a:pt x="651" y="14"/>
                    </a:lnTo>
                    <a:lnTo>
                      <a:pt x="623" y="21"/>
                    </a:lnTo>
                    <a:lnTo>
                      <a:pt x="623" y="21"/>
                    </a:lnTo>
                    <a:lnTo>
                      <a:pt x="594" y="28"/>
                    </a:lnTo>
                    <a:lnTo>
                      <a:pt x="566" y="38"/>
                    </a:lnTo>
                    <a:lnTo>
                      <a:pt x="568" y="40"/>
                    </a:lnTo>
                    <a:lnTo>
                      <a:pt x="566" y="38"/>
                    </a:lnTo>
                    <a:lnTo>
                      <a:pt x="539" y="47"/>
                    </a:lnTo>
                    <a:lnTo>
                      <a:pt x="511" y="55"/>
                    </a:lnTo>
                    <a:lnTo>
                      <a:pt x="482" y="64"/>
                    </a:lnTo>
                    <a:lnTo>
                      <a:pt x="453" y="71"/>
                    </a:lnTo>
                    <a:lnTo>
                      <a:pt x="425" y="81"/>
                    </a:lnTo>
                    <a:lnTo>
                      <a:pt x="396" y="93"/>
                    </a:lnTo>
                    <a:lnTo>
                      <a:pt x="368" y="97"/>
                    </a:lnTo>
                    <a:lnTo>
                      <a:pt x="339" y="105"/>
                    </a:lnTo>
                    <a:lnTo>
                      <a:pt x="310" y="112"/>
                    </a:lnTo>
                    <a:lnTo>
                      <a:pt x="282" y="119"/>
                    </a:lnTo>
                    <a:lnTo>
                      <a:pt x="256" y="124"/>
                    </a:lnTo>
                    <a:lnTo>
                      <a:pt x="227" y="129"/>
                    </a:lnTo>
                    <a:lnTo>
                      <a:pt x="198" y="133"/>
                    </a:lnTo>
                    <a:lnTo>
                      <a:pt x="170" y="138"/>
                    </a:lnTo>
                    <a:lnTo>
                      <a:pt x="141" y="143"/>
                    </a:lnTo>
                    <a:lnTo>
                      <a:pt x="112" y="145"/>
                    </a:lnTo>
                    <a:lnTo>
                      <a:pt x="84" y="150"/>
                    </a:lnTo>
                    <a:lnTo>
                      <a:pt x="55" y="152"/>
                    </a:lnTo>
                    <a:lnTo>
                      <a:pt x="29" y="155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9950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4714876" y="40423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0</a:t>
              </a:r>
              <a:endParaRPr lang="en-CA" sz="1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889410" y="41863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0</a:t>
              </a:r>
              <a:endParaRPr lang="en-CA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02232" y="41863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5</a:t>
              </a:r>
              <a:endParaRPr lang="en-CA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668118" y="41863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10</a:t>
              </a:r>
              <a:endParaRPr lang="en-CA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82326" y="41863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15</a:t>
              </a:r>
              <a:endParaRPr lang="en-CA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92074" y="41863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20</a:t>
              </a:r>
              <a:endParaRPr lang="en-CA" sz="1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01174" y="41863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25</a:t>
              </a:r>
              <a:endParaRPr lang="en-CA" sz="14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218230" y="4402345"/>
              <a:ext cx="1689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Revealing number</a:t>
              </a:r>
              <a:endParaRPr lang="en-CA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 rot="16200000">
              <a:off x="3791642" y="3213934"/>
              <a:ext cx="161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Information (bit)</a:t>
              </a:r>
              <a:endParaRPr lang="en-CA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93466" y="2143116"/>
              <a:ext cx="1739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Information gain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7102586" y="3276443"/>
              <a:ext cx="1917473" cy="903703"/>
              <a:chOff x="7143768" y="3218329"/>
              <a:chExt cx="1917473" cy="903703"/>
            </a:xfrm>
          </p:grpSpPr>
          <p:sp>
            <p:nvSpPr>
              <p:cNvPr id="247" name="TextBox 246"/>
              <p:cNvSpPr txBox="1"/>
              <p:nvPr/>
            </p:nvSpPr>
            <p:spPr>
              <a:xfrm>
                <a:off x="7358082" y="3218329"/>
                <a:ext cx="1466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Order-dependent</a:t>
                </a:r>
                <a:endParaRPr lang="en-GB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7358082" y="3432643"/>
                <a:ext cx="1703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7030A0"/>
                    </a:solidFill>
                  </a:rPr>
                  <a:t>Posterior-dependent</a:t>
                </a:r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7358082" y="3718395"/>
                <a:ext cx="1571636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GB" sz="1400" dirty="0" smtClean="0">
                    <a:solidFill>
                      <a:srgbClr val="663300"/>
                    </a:solidFill>
                  </a:rPr>
                  <a:t>Posterior &amp; order-dependent</a:t>
                </a:r>
                <a:endParaRPr lang="en-GB" sz="1400" dirty="0">
                  <a:solidFill>
                    <a:srgbClr val="663300"/>
                  </a:solidFill>
                </a:endParaRPr>
              </a:p>
            </p:txBody>
          </p:sp>
          <p:cxnSp>
            <p:nvCxnSpPr>
              <p:cNvPr id="251" name="Straight Connector 250"/>
              <p:cNvCxnSpPr>
                <a:stCxn id="247" idx="1"/>
              </p:cNvCxnSpPr>
              <p:nvPr/>
            </p:nvCxnSpPr>
            <p:spPr>
              <a:xfrm rot="10800000" flipV="1">
                <a:off x="7143768" y="3372218"/>
                <a:ext cx="214314" cy="27473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stCxn id="248" idx="1"/>
              </p:cNvCxnSpPr>
              <p:nvPr/>
            </p:nvCxnSpPr>
            <p:spPr>
              <a:xfrm rot="10800000" flipV="1">
                <a:off x="7143768" y="3586532"/>
                <a:ext cx="214314" cy="60424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49" idx="1"/>
              </p:cNvCxnSpPr>
              <p:nvPr/>
            </p:nvCxnSpPr>
            <p:spPr>
              <a:xfrm rot="10800000">
                <a:off x="7143768" y="3646958"/>
                <a:ext cx="214314" cy="273257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TextBox 258"/>
            <p:cNvSpPr txBox="1"/>
            <p:nvPr/>
          </p:nvSpPr>
          <p:spPr>
            <a:xfrm>
              <a:off x="7325100" y="2988607"/>
              <a:ext cx="67800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CA" sz="1600" dirty="0" smtClean="0">
                  <a:solidFill>
                    <a:srgbClr val="FF0000"/>
                  </a:solidFill>
                </a:rPr>
                <a:t>active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714876" y="22859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1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581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0" grpId="0" animBg="1"/>
      <p:bldP spid="89" grpId="0" animBg="1"/>
      <p:bldP spid="50" grpId="0" animBg="1"/>
      <p:bldP spid="56" grpId="0" animBg="1"/>
      <p:bldP spid="60" grpId="0"/>
      <p:bldP spid="61" grpId="0"/>
      <p:bldP spid="184" grpId="0"/>
      <p:bldP spid="185" grpId="0"/>
      <p:bldP spid="1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90023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Integration of visual information into abstract categories</a:t>
            </a:r>
          </a:p>
          <a:p>
            <a:r>
              <a:rPr lang="en-GB" sz="2400" dirty="0" smtClean="0"/>
              <a:t>Humans are about 70% efficient in their fixation-by-fixation movement planning</a:t>
            </a:r>
          </a:p>
          <a:p>
            <a:r>
              <a:rPr lang="en-GB" sz="2400" dirty="0" smtClean="0"/>
              <a:t>A large fraction of inefficiency is due to perceptual noise, representation bias, and saccadic variability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4348" y="3559734"/>
            <a:ext cx="7715304" cy="1798092"/>
            <a:chOff x="428596" y="3488296"/>
            <a:chExt cx="7715304" cy="1798092"/>
          </a:xfrm>
        </p:grpSpPr>
        <p:pic>
          <p:nvPicPr>
            <p:cNvPr id="4" name="Picture 6" descr="http://cbl.eng.cam.ac.uk/pub/Public/People/DanielWolpe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865" y="3488296"/>
              <a:ext cx="1116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http://cbl.eng.cam.ac.uk/pub/Public/People/MateLengye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025" y="3488296"/>
              <a:ext cx="1116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://cbl.eng.cam.ac.uk/pub/Public/People/JamesIngra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600" y="3488296"/>
              <a:ext cx="1116000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28926" y="491705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Máté</a:t>
              </a:r>
              <a:r>
                <a:rPr lang="en-GB" dirty="0" smtClean="0"/>
                <a:t> Lengyel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7218" y="4917056"/>
              <a:ext cx="1599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Daniel Wolpert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1300" y="4917056"/>
              <a:ext cx="150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James Ingram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596" y="4202676"/>
              <a:ext cx="2349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ACKNOWLEDGEMENTS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1505" y="5500702"/>
            <a:ext cx="7500990" cy="1143699"/>
            <a:chOff x="191016" y="4822041"/>
            <a:chExt cx="8620572" cy="1314405"/>
          </a:xfrm>
        </p:grpSpPr>
        <p:pic>
          <p:nvPicPr>
            <p:cNvPr id="13" name="Picture 2" descr="Welcome Trust Investigator Awar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04"/>
            <a:stretch/>
          </p:blipFill>
          <p:spPr bwMode="auto">
            <a:xfrm>
              <a:off x="2357422" y="5193491"/>
              <a:ext cx="2973476" cy="57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1016" y="5217633"/>
              <a:ext cx="1509477" cy="424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FUNDED BY:</a:t>
              </a:r>
              <a:endParaRPr lang="en-GB" dirty="0"/>
            </a:p>
          </p:txBody>
        </p:sp>
        <p:pic>
          <p:nvPicPr>
            <p:cNvPr id="15" name="Picture 6" descr="http://www.hfsp.org/sites/www.hfsp.org/files/webfm/Communications/logo-blue-6x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91762" y="4822041"/>
              <a:ext cx="1312818" cy="1314405"/>
            </a:xfrm>
            <a:prstGeom prst="rect">
              <a:avLst/>
            </a:prstGeom>
            <a:noFill/>
          </p:spPr>
        </p:pic>
        <p:pic>
          <p:nvPicPr>
            <p:cNvPr id="16" name="Picture 8" descr="http://www2.warwick.ac.uk/newsandevents/pressreleases/four_university_of/royal_society_logo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92389" y="4869643"/>
              <a:ext cx="1219199" cy="1219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Bayesian active sensor (BAS)</a:t>
            </a:r>
          </a:p>
        </p:txBody>
      </p:sp>
      <p:pic>
        <p:nvPicPr>
          <p:cNvPr id="7" name="Picture 6" descr="animal_skin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8"/>
          <a:stretch/>
        </p:blipFill>
        <p:spPr>
          <a:xfrm>
            <a:off x="604857" y="1542974"/>
            <a:ext cx="4594175" cy="14464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83292" y="1214423"/>
            <a:ext cx="3971912" cy="337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Prior: statistics </a:t>
            </a:r>
            <a:r>
              <a:rPr lang="en-CA" dirty="0"/>
              <a:t>of different visual patterns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6476" y="1227767"/>
            <a:ext cx="8283436" cy="19055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500577" y="1222068"/>
            <a:ext cx="3286150" cy="1848195"/>
            <a:chOff x="5500577" y="936316"/>
            <a:chExt cx="3286150" cy="1848195"/>
          </a:xfrm>
        </p:grpSpPr>
        <p:pic>
          <p:nvPicPr>
            <p:cNvPr id="6" name="Picture 5" descr="cheetah_fur-wallpaper-1280x1024.jpg"/>
            <p:cNvPicPr>
              <a:picLocks noChangeAspect="1"/>
            </p:cNvPicPr>
            <p:nvPr/>
          </p:nvPicPr>
          <p:blipFill rotWithShape="1">
            <a:blip r:embed="rId5" cstate="print"/>
            <a:srcRect r="47475" b="35542"/>
            <a:stretch/>
          </p:blipFill>
          <p:spPr>
            <a:xfrm>
              <a:off x="6382381" y="1273346"/>
              <a:ext cx="1630118" cy="1511165"/>
            </a:xfrm>
            <a:prstGeom prst="rect">
              <a:avLst/>
            </a:prstGeom>
          </p:spPr>
        </p:pic>
        <p:sp>
          <p:nvSpPr>
            <p:cNvPr id="12" name="Donut 11"/>
            <p:cNvSpPr/>
            <p:nvPr/>
          </p:nvSpPr>
          <p:spPr>
            <a:xfrm>
              <a:off x="7078467" y="1782903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6939249" y="1454352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6660815" y="1717193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6800032" y="2177164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7565728" y="1782903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7565728" y="2308584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00577" y="936316"/>
              <a:ext cx="32861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dirty="0" smtClean="0"/>
                <a:t>Evidence from </a:t>
              </a:r>
              <a:r>
                <a:rPr lang="en-CA" dirty="0"/>
                <a:t>previous saccades 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39248" y="1465480"/>
              <a:ext cx="425479" cy="645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+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13" idx="3"/>
              <a:endCxn id="14" idx="7"/>
            </p:cNvCxnSpPr>
            <p:nvPr/>
          </p:nvCxnSpPr>
          <p:spPr>
            <a:xfrm rot="5400000">
              <a:off x="6842721" y="1618951"/>
              <a:ext cx="123448" cy="1307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" idx="4"/>
              <a:endCxn id="15" idx="1"/>
            </p:cNvCxnSpPr>
            <p:nvPr/>
          </p:nvCxnSpPr>
          <p:spPr>
            <a:xfrm rot="16200000" flipH="1">
              <a:off x="6652068" y="2027485"/>
              <a:ext cx="291710" cy="653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5" idx="7"/>
              <a:endCxn id="12" idx="3"/>
            </p:cNvCxnSpPr>
            <p:nvPr/>
          </p:nvCxnSpPr>
          <p:spPr>
            <a:xfrm flipV="1">
              <a:off x="6978276" y="1951164"/>
              <a:ext cx="130773" cy="2548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2" idx="6"/>
            </p:cNvCxnSpPr>
            <p:nvPr/>
          </p:nvCxnSpPr>
          <p:spPr>
            <a:xfrm>
              <a:off x="7287293" y="1881468"/>
              <a:ext cx="289063" cy="14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6" idx="4"/>
              <a:endCxn id="17" idx="0"/>
            </p:cNvCxnSpPr>
            <p:nvPr/>
          </p:nvCxnSpPr>
          <p:spPr>
            <a:xfrm rot="5400000">
              <a:off x="7505440" y="2144270"/>
              <a:ext cx="328551" cy="153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80930" y="3774614"/>
            <a:ext cx="1630117" cy="1836400"/>
            <a:chOff x="6280930" y="3488862"/>
            <a:chExt cx="1630117" cy="1836400"/>
          </a:xfrm>
        </p:grpSpPr>
        <p:pic>
          <p:nvPicPr>
            <p:cNvPr id="33" name="Picture 32" descr="cheetah_fur-wallpaper-1280x1024.jpg"/>
            <p:cNvPicPr>
              <a:picLocks noChangeAspect="1"/>
            </p:cNvPicPr>
            <p:nvPr/>
          </p:nvPicPr>
          <p:blipFill rotWithShape="1">
            <a:blip r:embed="rId5" cstate="print"/>
            <a:srcRect r="47475" b="35542"/>
            <a:stretch/>
          </p:blipFill>
          <p:spPr>
            <a:xfrm>
              <a:off x="6280930" y="3814096"/>
              <a:ext cx="1630117" cy="1511166"/>
            </a:xfrm>
            <a:prstGeom prst="rect">
              <a:avLst/>
            </a:prstGeom>
          </p:spPr>
        </p:pic>
        <p:sp>
          <p:nvSpPr>
            <p:cNvPr id="35" name="Donut 34"/>
            <p:cNvSpPr/>
            <p:nvPr/>
          </p:nvSpPr>
          <p:spPr>
            <a:xfrm>
              <a:off x="6977016" y="4347255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/>
            <p:cNvSpPr/>
            <p:nvPr/>
          </p:nvSpPr>
          <p:spPr>
            <a:xfrm>
              <a:off x="6837799" y="4018704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Donut 36"/>
            <p:cNvSpPr/>
            <p:nvPr/>
          </p:nvSpPr>
          <p:spPr>
            <a:xfrm>
              <a:off x="6559364" y="4281545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Donut 37"/>
            <p:cNvSpPr/>
            <p:nvPr/>
          </p:nvSpPr>
          <p:spPr>
            <a:xfrm>
              <a:off x="6698581" y="4741516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Donut 38"/>
            <p:cNvSpPr/>
            <p:nvPr/>
          </p:nvSpPr>
          <p:spPr>
            <a:xfrm>
              <a:off x="7464277" y="4347255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Donut 39"/>
            <p:cNvSpPr/>
            <p:nvPr/>
          </p:nvSpPr>
          <p:spPr>
            <a:xfrm>
              <a:off x="7464277" y="4872936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2"/>
              <a:endCxn id="42" idx="6"/>
            </p:cNvCxnSpPr>
            <p:nvPr/>
          </p:nvCxnSpPr>
          <p:spPr>
            <a:xfrm flipH="1">
              <a:off x="7185842" y="4971501"/>
              <a:ext cx="278435" cy="139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Donut 41"/>
            <p:cNvSpPr/>
            <p:nvPr/>
          </p:nvSpPr>
          <p:spPr>
            <a:xfrm>
              <a:off x="6977016" y="5012836"/>
              <a:ext cx="208826" cy="197130"/>
            </a:xfrm>
            <a:prstGeom prst="donut">
              <a:avLst>
                <a:gd name="adj" fmla="val 152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51671" y="3488862"/>
              <a:ext cx="1436405" cy="337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/>
                <a:t>where to look </a:t>
              </a:r>
              <a:endParaRPr lang="en-US" dirty="0"/>
            </a:p>
          </p:txBody>
        </p:sp>
        <p:cxnSp>
          <p:nvCxnSpPr>
            <p:cNvPr id="66" name="Straight Connector 65"/>
            <p:cNvCxnSpPr>
              <a:endCxn id="37" idx="7"/>
            </p:cNvCxnSpPr>
            <p:nvPr/>
          </p:nvCxnSpPr>
          <p:spPr>
            <a:xfrm flipH="1">
              <a:off x="6737608" y="4185562"/>
              <a:ext cx="144273" cy="1248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564116" y="4590433"/>
              <a:ext cx="291710" cy="6538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8" idx="7"/>
              <a:endCxn id="35" idx="3"/>
            </p:cNvCxnSpPr>
            <p:nvPr/>
          </p:nvCxnSpPr>
          <p:spPr>
            <a:xfrm flipV="1">
              <a:off x="6876825" y="4515516"/>
              <a:ext cx="130773" cy="2548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5" idx="6"/>
            </p:cNvCxnSpPr>
            <p:nvPr/>
          </p:nvCxnSpPr>
          <p:spPr>
            <a:xfrm>
              <a:off x="7185842" y="4445820"/>
              <a:ext cx="291936" cy="4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9" idx="4"/>
              <a:endCxn id="40" idx="0"/>
            </p:cNvCxnSpPr>
            <p:nvPr/>
          </p:nvCxnSpPr>
          <p:spPr>
            <a:xfrm>
              <a:off x="7568690" y="4544385"/>
              <a:ext cx="0" cy="3285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03408" y="3164514"/>
            <a:ext cx="8283434" cy="2550502"/>
            <a:chOff x="503408" y="2878762"/>
            <a:chExt cx="8283434" cy="2550502"/>
          </a:xfrm>
        </p:grpSpPr>
        <p:sp>
          <p:nvSpPr>
            <p:cNvPr id="19" name="Down Arrow 18"/>
            <p:cNvSpPr/>
            <p:nvPr/>
          </p:nvSpPr>
          <p:spPr>
            <a:xfrm>
              <a:off x="4296928" y="2878762"/>
              <a:ext cx="626478" cy="58671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69340" y="3571876"/>
              <a:ext cx="2202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/>
                <a:t> P(</a:t>
              </a:r>
              <a:r>
                <a:rPr lang="en-CA" dirty="0" err="1" smtClean="0"/>
                <a:t>cheetah|evidence</a:t>
              </a:r>
              <a:r>
                <a:rPr lang="en-CA" dirty="0" smtClean="0"/>
                <a:t>)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/>
            <a:srcRect l="16697" t="1691" r="10679" b="4463"/>
            <a:stretch/>
          </p:blipFill>
          <p:spPr>
            <a:xfrm>
              <a:off x="3332885" y="3908906"/>
              <a:ext cx="1665596" cy="135521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187391" y="3571876"/>
              <a:ext cx="1956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/>
                <a:t> P(</a:t>
              </a:r>
              <a:r>
                <a:rPr lang="en-CA" dirty="0" err="1" smtClean="0"/>
                <a:t>zebra|evidence</a:t>
              </a:r>
              <a:r>
                <a:rPr lang="en-CA" dirty="0" smtClean="0"/>
                <a:t>)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3408" y="3474604"/>
              <a:ext cx="8283434" cy="19546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34" name="Picture 2" descr="http://images.nationalgeographic.com/wpf/media-live/photos/000/004/cache/cheetah_492_600x45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71539" y="3940642"/>
              <a:ext cx="1785950" cy="1339463"/>
            </a:xfrm>
            <a:prstGeom prst="rect">
              <a:avLst/>
            </a:prstGeom>
            <a:noFill/>
          </p:spPr>
        </p:pic>
      </p:grpSp>
      <p:sp>
        <p:nvSpPr>
          <p:cNvPr id="25" name="AutoShape 4" descr="data:image/jpeg;base64,/9j/4AAQSkZJRgABAQAAAQABAAD/2wCEAAkGBw0NEBANDQ4MDQ0QEBQNDAwNDQ8MDAwMFBEWFhQRFBQYHCggGBolGxQfITEhJSkrLi4uFx8zODMsNygtLisBCgoKBQUFDgUFDisZExkrKysrKysrKysrKysrKysrKysrKysrKysrKysrKysrKysrKysrKysrKysrKysrKysrK//AABEIAKAAoAMBIgACEQEDEQH/xAAbAAACAgMBAAAAAAAAAAAAAAAABwUGAQMEAv/EACYQAAECBgEFAQEBAQAAAAAAAAABAgMEBQYRMiISITFxgUEUYRP/xAAUAQEAAAAAAAAAAAAAAAAAAAAA/8QAFBEBAAAAAAAAAAAAAAAAAAAAAP/aAAwDAQACEQMRAD8AAAAAAAAADy9wGeoyc6xDfA7gbOgwrTvgwM/h5mIHSgEcrjHWaJqJ0mhkwBIgeYDsm9WAagMuQwAAAAAAAAAAAGUbkEN8FmQNatOGbidJMxYWEKzWYvTkDSs2mfP6TFId1KUf+vlj/S6WqvUqAXiRlMp4OarS3SiljpcHinoj7gh4aoCsrcfpVSJl5zv5N90RMOX2VuVmOQDHpLusnP5lwV+2OWC9wpXLQKvHh4OVXE1U4HSV+I7CgbkUya2ONgAAAAGFMnhyge2IS0nByRUt3Us9Lg5A5ZyB0tF5c0TGRqVWFhiijux2FUCsw4uXfRkWb5QV0uvP6NCy/KAOClJx+EXcacV9ErStPhF3JqvoBIXavJSpSruZbLu2UqEruA0rN/BqSMHLRV2V+DepjeAFar8HCKUKcidLhk3Izioq6u/DgO2Xi5O1hBSMbKk5BXKAegMqhgANEVxucckdQOuQXLi80eFlCjUvu4YlGZxQDlrrcMUTF3eXDsuFOCiSu/ZwFSl9xoWX5QV0ruNGyvKAOGlafCLuTVfRKUrT4Rdyar6AR93bKVCV3Lfd2ylQldwGlZX4OCl6oJ+yvz0OGlaoBE3K3ionbhdh6jkuXVRK3M7kBppsbuWqVXKFHpkTkXanrlAOpUPBtchqUDD1OCYcdrzgmAO+jLyQZdHbxFnRNkGfRtUA5Li1X6I+7vK/R33Hookbv8uAqMruNGyvKCuldxo2V5QBw0rT4Rdyar6JSlafCLuTVfQCPu7ZSoSu5b7u2UqEruA0rK/PQ4aVqgnrK/PQ4aVqgEXcuqiTujZR2XLqv0SV07KBDU13IvtKXKFApu30v1I1AkXnOp0RDnUDy8j5lCRehxR2gddETkgzaMvFBZ0js5BkUZ3FANNx6r9Ehd/lfo7bhXiokrv2cBUZXcaNleUFdK7jRsrygDhpWnwi7k1X0SlK0+EXcmq+gEfd2ylQldy33dspUJXcBpWV+ehw0rVBPWV+ehw0rVAIu5dV+iSuhOSjtuXVRKXOnJQIKmpy+l/pKdijUxncvVL8Ad8Q51Nz1NKgDjnitOg1PaBsp3ZxfqNF7FClUwpbqTG7AdtfXgolbv8ALhx1iJliidu5O7gKhLbjRsvygr5fYaFl+UAcNK0+EXcmq+iUpWnwi7k1X0Aj7u2UqEruW+7tlKhK7gNKyvz0OGlaoJ6yvwcFLXigEXcuqiZuNOajiuV3FRSVuHlwERTYPcuMimEK/T4PcsUumEA3vNZ6VTyAGFQyAGYfZScp0bBBodctEwBMz8fLRY3SzKqX6NFyhTbghdWQKJBh8vozLM7KhRElsOUvtophUAb9KXj8Iu5dV9HdSn8U9Edcb8tUBJ3anJSoSqcy43U3Ll9lVlYXIBk2Z+DakIiIwU1op04GRLTOGgc1wxcoot6hDy76XesR+oqcdmVA5ZSFgkmGqGzBuQDIAAAAAAGxjjWZyBuc/sRVQhdWSQ6jTFZkCsuk++Sx0FOlUNDpdDrk06V7AX6nzWGocdbmOpqkZLzaonk1Tsz1IBR6/C6lUg5aT5FtqEHqVTjgyiIvgCToTenBaUmsIhW5JOk7v+wG2ci5I5Wm57zWBhqGQAAAAAAAAAAAAMKhkAPCtPTDIAb2xDD4mTTkANT2ZMJDQ3BgDDUweuow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7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"/>
    </mc:Choice>
    <mc:Fallback xmlns="">
      <p:transition spd="slow" advTm="10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390887" y="4319293"/>
            <a:ext cx="4895493" cy="207170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6000760" y="1498276"/>
            <a:ext cx="2714644" cy="471680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071802" y="1390335"/>
            <a:ext cx="2252287" cy="207170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3052237" y="1482218"/>
            <a:ext cx="2120746" cy="1969544"/>
            <a:chOff x="2909361" y="1306305"/>
            <a:chExt cx="2120746" cy="1969544"/>
          </a:xfrm>
        </p:grpSpPr>
        <p:grpSp>
          <p:nvGrpSpPr>
            <p:cNvPr id="3" name="Group 42"/>
            <p:cNvGrpSpPr/>
            <p:nvPr/>
          </p:nvGrpSpPr>
          <p:grpSpPr>
            <a:xfrm>
              <a:off x="3240522" y="1343935"/>
              <a:ext cx="1620000" cy="1620000"/>
              <a:chOff x="3605213" y="2462213"/>
              <a:chExt cx="1930400" cy="192722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3605213" y="4387851"/>
                <a:ext cx="1930400" cy="1588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V="1">
                <a:off x="3605213" y="2462213"/>
                <a:ext cx="1588" cy="1925638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Oval 39"/>
              <p:cNvSpPr>
                <a:spLocks noChangeArrowheads="1"/>
              </p:cNvSpPr>
              <p:nvPr/>
            </p:nvSpPr>
            <p:spPr bwMode="auto">
              <a:xfrm>
                <a:off x="4095751" y="3808413"/>
                <a:ext cx="90488" cy="90488"/>
              </a:xfrm>
              <a:prstGeom prst="ellipse">
                <a:avLst/>
              </a:prstGeom>
              <a:noFill/>
              <a:ln w="4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5360988" y="3984626"/>
                <a:ext cx="87313" cy="1063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55" y="33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55" h="67">
                    <a:moveTo>
                      <a:pt x="0" y="67"/>
                    </a:moveTo>
                    <a:lnTo>
                      <a:pt x="55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4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3906838" y="2544763"/>
                <a:ext cx="101600" cy="90488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64" y="57"/>
                  </a:cxn>
                  <a:cxn ang="0">
                    <a:pos x="31" y="0"/>
                  </a:cxn>
                  <a:cxn ang="0">
                    <a:pos x="0" y="57"/>
                  </a:cxn>
                </a:cxnLst>
                <a:rect l="0" t="0" r="r" b="b"/>
                <a:pathLst>
                  <a:path w="64" h="57">
                    <a:moveTo>
                      <a:pt x="0" y="57"/>
                    </a:moveTo>
                    <a:lnTo>
                      <a:pt x="64" y="57"/>
                    </a:lnTo>
                    <a:lnTo>
                      <a:pt x="31" y="0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4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3187102" y="2968072"/>
              <a:ext cx="1843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Horizontal length scale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2242416" y="1973250"/>
              <a:ext cx="1641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Vertical length scale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453" y="2138408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833" y="2212656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77" y="1426838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" name="TextBox 124"/>
          <p:cNvSpPr txBox="1"/>
          <p:nvPr/>
        </p:nvSpPr>
        <p:spPr>
          <a:xfrm>
            <a:off x="3071802" y="1031247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Representation bias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571736" y="5353155"/>
            <a:ext cx="2143140" cy="823526"/>
            <a:chOff x="2571736" y="5353155"/>
            <a:chExt cx="2143140" cy="823526"/>
          </a:xfrm>
        </p:grpSpPr>
        <p:sp>
          <p:nvSpPr>
            <p:cNvPr id="46" name="Rounded Rectangle 45"/>
            <p:cNvSpPr/>
            <p:nvPr/>
          </p:nvSpPr>
          <p:spPr>
            <a:xfrm>
              <a:off x="3000364" y="5353155"/>
              <a:ext cx="285752" cy="2857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71736" y="5868904"/>
              <a:ext cx="2143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stimulus-dependent noise</a:t>
              </a:r>
              <a:endPara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rot="16200000" flipH="1">
              <a:off x="2963802" y="5782929"/>
              <a:ext cx="2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76012" y="1400579"/>
            <a:ext cx="2267162" cy="20736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357158" y="1033145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Perception noise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77735" y="1757769"/>
            <a:ext cx="2194001" cy="1379347"/>
            <a:chOff x="377735" y="1757769"/>
            <a:chExt cx="2194001" cy="1379347"/>
          </a:xfrm>
        </p:grpSpPr>
        <p:sp>
          <p:nvSpPr>
            <p:cNvPr id="45" name="Rounded Rectangle 44"/>
            <p:cNvSpPr/>
            <p:nvPr/>
          </p:nvSpPr>
          <p:spPr>
            <a:xfrm>
              <a:off x="2118805" y="2276689"/>
              <a:ext cx="357190" cy="3571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0038" y="2257835"/>
              <a:ext cx="2041698" cy="3796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1" name="TextBox 80"/>
            <p:cNvSpPr txBox="1"/>
            <p:nvPr/>
          </p:nvSpPr>
          <p:spPr>
            <a:xfrm>
              <a:off x="377735" y="2829339"/>
              <a:ext cx="17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perceived pixel value</a:t>
              </a:r>
              <a:endPara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5790" y="1757769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displayed pixel value</a:t>
              </a:r>
              <a:endPara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6200000" flipH="1">
              <a:off x="922104" y="2151521"/>
              <a:ext cx="2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501180" y="2768474"/>
              <a:ext cx="2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97557" y="1531313"/>
            <a:ext cx="1512499" cy="1497767"/>
            <a:chOff x="3354681" y="1355400"/>
            <a:chExt cx="1512499" cy="1497767"/>
          </a:xfrm>
        </p:grpSpPr>
        <p:sp>
          <p:nvSpPr>
            <p:cNvPr id="43" name="Rounded Rectangle 42"/>
            <p:cNvSpPr/>
            <p:nvPr/>
          </p:nvSpPr>
          <p:spPr>
            <a:xfrm>
              <a:off x="4509990" y="1355400"/>
              <a:ext cx="357190" cy="3571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 flipV="1">
              <a:off x="3508795" y="2517732"/>
              <a:ext cx="181268" cy="1815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3354681" y="1469188"/>
              <a:ext cx="181268" cy="1815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4556982" y="2671601"/>
              <a:ext cx="181268" cy="1815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61519" y="1408398"/>
              <a:ext cx="262504" cy="23275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42" name="Oval 141"/>
          <p:cNvSpPr/>
          <p:nvPr/>
        </p:nvSpPr>
        <p:spPr>
          <a:xfrm rot="3667478">
            <a:off x="7335570" y="5045453"/>
            <a:ext cx="1051845" cy="420738"/>
          </a:xfrm>
          <a:prstGeom prst="ellipse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 rot="3667478">
            <a:off x="8042137" y="5290723"/>
            <a:ext cx="157075" cy="1570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6413440" y="2690012"/>
            <a:ext cx="1527306" cy="2734798"/>
            <a:chOff x="6413440" y="2690012"/>
            <a:chExt cx="1527306" cy="2734798"/>
          </a:xfrm>
        </p:grpSpPr>
        <p:cxnSp>
          <p:nvCxnSpPr>
            <p:cNvPr id="141" name="Straight Connector 140"/>
            <p:cNvCxnSpPr/>
            <p:nvPr/>
          </p:nvCxnSpPr>
          <p:spPr>
            <a:xfrm rot="3667478">
              <a:off x="5821449" y="4057411"/>
              <a:ext cx="27347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 rot="3667478">
              <a:off x="6413440" y="2706334"/>
              <a:ext cx="157075" cy="15707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 rot="3667478">
              <a:off x="7783671" y="5200845"/>
              <a:ext cx="157075" cy="157075"/>
            </a:xfrm>
            <a:prstGeom prst="ellipse">
              <a:avLst/>
            </a:prstGeom>
            <a:solidFill>
              <a:srgbClr val="C0504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000760" y="100010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Motor noise</a:t>
            </a:r>
            <a:endParaRPr lang="en-GB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714480" y="50004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Observer model</a:t>
            </a:r>
            <a:endParaRPr lang="en-GB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7158" y="38576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Decision rule</a:t>
            </a:r>
            <a:endParaRPr lang="en-GB" sz="24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3000364" y="4511582"/>
            <a:ext cx="2357454" cy="775584"/>
            <a:chOff x="3000364" y="4511582"/>
            <a:chExt cx="2357454" cy="775584"/>
          </a:xfrm>
        </p:grpSpPr>
        <p:grpSp>
          <p:nvGrpSpPr>
            <p:cNvPr id="65" name="Group 64"/>
            <p:cNvGrpSpPr/>
            <p:nvPr/>
          </p:nvGrpSpPr>
          <p:grpSpPr>
            <a:xfrm>
              <a:off x="3000364" y="4511582"/>
              <a:ext cx="2357454" cy="775584"/>
              <a:chOff x="3000364" y="4511582"/>
              <a:chExt cx="2357454" cy="775584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3566419" y="5001414"/>
                <a:ext cx="285752" cy="28575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000364" y="4511582"/>
                <a:ext cx="23574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Gill Sans" charset="0"/>
                    <a:cs typeface="Gill Sans" charset="0"/>
                    <a:sym typeface="Gill Sans" charset="0"/>
                  </a:rPr>
                  <a:t>stimulus-independent noise</a:t>
                </a:r>
                <a:endParaRPr lang="en-US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3606743" y="4927359"/>
                <a:ext cx="216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4964066" y="4927360"/>
                <a:ext cx="216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ounded Rectangle 71"/>
            <p:cNvSpPr/>
            <p:nvPr/>
          </p:nvSpPr>
          <p:spPr>
            <a:xfrm>
              <a:off x="4929190" y="5000636"/>
              <a:ext cx="285752" cy="2857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4" name="Picture 1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088" y="5033673"/>
            <a:ext cx="4703922" cy="650112"/>
          </a:xfrm>
          <a:prstGeom prst="rect">
            <a:avLst/>
          </a:prstGeom>
          <a:noFill/>
          <a:ln/>
          <a:effectLst/>
        </p:spPr>
      </p:pic>
      <p:grpSp>
        <p:nvGrpSpPr>
          <p:cNvPr id="69" name="Group 68"/>
          <p:cNvGrpSpPr/>
          <p:nvPr/>
        </p:nvGrpSpPr>
        <p:grpSpPr>
          <a:xfrm>
            <a:off x="428596" y="5000636"/>
            <a:ext cx="4786346" cy="714380"/>
            <a:chOff x="428596" y="5000636"/>
            <a:chExt cx="4786346" cy="714380"/>
          </a:xfrm>
        </p:grpSpPr>
        <p:sp>
          <p:nvSpPr>
            <p:cNvPr id="66" name="Rectangle 65"/>
            <p:cNvSpPr/>
            <p:nvPr/>
          </p:nvSpPr>
          <p:spPr>
            <a:xfrm>
              <a:off x="4643438" y="5072074"/>
              <a:ext cx="571504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8596" y="5000636"/>
              <a:ext cx="3071834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7554" y="5000636"/>
              <a:ext cx="1285884" cy="342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85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48" grpId="0" animBg="1"/>
      <p:bldP spid="125" grpId="0"/>
      <p:bldP spid="126" grpId="0"/>
      <p:bldP spid="142" grpId="0" animBg="1"/>
      <p:bldP spid="144" grpId="0" animBg="1"/>
      <p:bldP spid="149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1618"/>
            <a:ext cx="9144000" cy="57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528638"/>
            <a:ext cx="88773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9" y="0"/>
            <a:ext cx="5805506" cy="683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5825"/>
            <a:ext cx="91725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71538"/>
            <a:ext cx="62484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776413"/>
            <a:ext cx="8810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42844" y="1357298"/>
            <a:ext cx="2214578" cy="53578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5597" y="1512050"/>
            <a:ext cx="1858949" cy="1631198"/>
            <a:chOff x="913416" y="1353927"/>
            <a:chExt cx="1858949" cy="1631198"/>
          </a:xfrm>
        </p:grpSpPr>
        <p:grpSp>
          <p:nvGrpSpPr>
            <p:cNvPr id="13" name="Group 12"/>
            <p:cNvGrpSpPr/>
            <p:nvPr/>
          </p:nvGrpSpPr>
          <p:grpSpPr>
            <a:xfrm>
              <a:off x="913416" y="1353927"/>
              <a:ext cx="1505119" cy="1331345"/>
              <a:chOff x="785786" y="1353927"/>
              <a:chExt cx="1505119" cy="133134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4" t="6090" r="54081" b="44299"/>
              <a:stretch/>
            </p:blipFill>
            <p:spPr bwMode="auto">
              <a:xfrm rot="10800000">
                <a:off x="1058746" y="1353927"/>
                <a:ext cx="1232159" cy="1240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043674" y="2482794"/>
                <a:ext cx="288032" cy="2024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6" name="Picture 4" descr="http://sites.sinauer.com/wolfe3e/chap3/gabor/p25_10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86" y="2318522"/>
                <a:ext cx="360040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129291" y="2523460"/>
              <a:ext cx="1643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 err="1" smtClean="0"/>
                <a:t>Najemnik</a:t>
              </a:r>
              <a:r>
                <a:rPr lang="en-CA" sz="1200" dirty="0" smtClean="0"/>
                <a:t> &amp; </a:t>
              </a:r>
              <a:r>
                <a:rPr lang="en-CA" sz="1200" dirty="0" err="1" smtClean="0"/>
                <a:t>Geisler</a:t>
              </a:r>
              <a:endParaRPr lang="en-CA" sz="1200" dirty="0" smtClean="0"/>
            </a:p>
            <a:p>
              <a:pPr algn="ctr"/>
              <a:r>
                <a:rPr lang="en-CA" sz="1200" dirty="0" smtClean="0"/>
                <a:t>Nature 2005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8776" y="5214950"/>
            <a:ext cx="1558647" cy="1390359"/>
            <a:chOff x="422305" y="3429000"/>
            <a:chExt cx="1558647" cy="139035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/>
            <a:srcRect l="10495" t="6843" r="66467" b="82232"/>
            <a:stretch>
              <a:fillRect/>
            </a:stretch>
          </p:blipFill>
          <p:spPr bwMode="auto">
            <a:xfrm>
              <a:off x="422305" y="3429000"/>
              <a:ext cx="1558647" cy="1071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522968" y="4357694"/>
              <a:ext cx="13573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 err="1" smtClean="0"/>
                <a:t>Renninger</a:t>
              </a:r>
              <a:r>
                <a:rPr lang="en-CA" sz="1200" dirty="0" smtClean="0"/>
                <a:t> et al.</a:t>
              </a:r>
            </a:p>
            <a:p>
              <a:pPr algn="ctr"/>
              <a:r>
                <a:rPr lang="en-CA" sz="1200" dirty="0" smtClean="0"/>
                <a:t>J Vision 2007</a:t>
              </a:r>
              <a:endParaRPr lang="en-US" sz="12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-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Previous work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67154" y="3405846"/>
            <a:ext cx="1688941" cy="1890425"/>
            <a:chOff x="1214414" y="3357562"/>
            <a:chExt cx="1688941" cy="189042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/>
            <a:srcRect l="73634" t="23893" r="2360" b="27675"/>
            <a:stretch>
              <a:fillRect/>
            </a:stretch>
          </p:blipFill>
          <p:spPr bwMode="auto">
            <a:xfrm>
              <a:off x="1468744" y="3357562"/>
              <a:ext cx="1180280" cy="142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1214414" y="4786322"/>
              <a:ext cx="16889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 smtClean="0"/>
                <a:t>Peterson &amp; Eckstein</a:t>
              </a:r>
            </a:p>
            <a:p>
              <a:pPr algn="ctr"/>
              <a:r>
                <a:rPr lang="en-CA" sz="1200" dirty="0" smtClean="0"/>
                <a:t>PNAS 2012</a:t>
              </a:r>
              <a:endParaRPr lang="en-US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3629" y="3357562"/>
            <a:ext cx="1688941" cy="1473374"/>
            <a:chOff x="515927" y="4429132"/>
            <a:chExt cx="1688941" cy="1473374"/>
          </a:xfrm>
        </p:grpSpPr>
        <p:pic>
          <p:nvPicPr>
            <p:cNvPr id="15" name="Picture 14" descr="journal.pone.0051325.g010.png"/>
            <p:cNvPicPr>
              <a:picLocks noChangeAspect="1"/>
            </p:cNvPicPr>
            <p:nvPr/>
          </p:nvPicPr>
          <p:blipFill>
            <a:blip r:embed="rId8" cstate="print"/>
            <a:srcRect t="3998" r="44318"/>
            <a:stretch>
              <a:fillRect/>
            </a:stretch>
          </p:blipFill>
          <p:spPr>
            <a:xfrm>
              <a:off x="646017" y="4429132"/>
              <a:ext cx="1428760" cy="10953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  <p:sp>
          <p:nvSpPr>
            <p:cNvPr id="16" name="Rectangle 15"/>
            <p:cNvSpPr/>
            <p:nvPr/>
          </p:nvSpPr>
          <p:spPr>
            <a:xfrm>
              <a:off x="515927" y="5440841"/>
              <a:ext cx="16889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 smtClean="0"/>
                <a:t>Holm et al.</a:t>
              </a:r>
            </a:p>
            <a:p>
              <a:pPr algn="ctr"/>
              <a:r>
                <a:rPr lang="en-CA" sz="1200" dirty="0" err="1" smtClean="0"/>
                <a:t>PLoS</a:t>
              </a:r>
              <a:r>
                <a:rPr lang="en-CA" sz="1200" dirty="0" smtClean="0"/>
                <a:t> ONE 2012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11492" y="1905648"/>
            <a:ext cx="2000264" cy="1104607"/>
            <a:chOff x="6500826" y="3500438"/>
            <a:chExt cx="2000264" cy="1104607"/>
          </a:xfrm>
        </p:grpSpPr>
        <p:grpSp>
          <p:nvGrpSpPr>
            <p:cNvPr id="25" name="Group 24"/>
            <p:cNvGrpSpPr/>
            <p:nvPr/>
          </p:nvGrpSpPr>
          <p:grpSpPr>
            <a:xfrm>
              <a:off x="6500826" y="3500438"/>
              <a:ext cx="2000264" cy="571504"/>
              <a:chOff x="6500826" y="3500438"/>
              <a:chExt cx="2000264" cy="57150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00826" y="3500438"/>
                <a:ext cx="571504" cy="57150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715140" y="357187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15206" y="3500438"/>
                <a:ext cx="571504" cy="57150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929586" y="3500438"/>
                <a:ext cx="571504" cy="57150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585050" y="4143380"/>
              <a:ext cx="1831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 err="1" smtClean="0"/>
                <a:t>Morvan</a:t>
              </a:r>
              <a:r>
                <a:rPr lang="en-CA" sz="1200" dirty="0" smtClean="0"/>
                <a:t> &amp; Maloney</a:t>
              </a:r>
            </a:p>
            <a:p>
              <a:pPr algn="ctr"/>
              <a:r>
                <a:rPr lang="en-CA" sz="1200" dirty="0" err="1" smtClean="0"/>
                <a:t>PLoS</a:t>
              </a:r>
              <a:r>
                <a:rPr lang="en-CA" sz="1200" dirty="0" smtClean="0"/>
                <a:t> Comp. Biol. 2012</a:t>
              </a:r>
              <a:endParaRPr lang="en-US" sz="12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92877" y="710967"/>
            <a:ext cx="167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Only spatial latent features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63599" y="845090"/>
            <a:ext cx="15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Single fixation</a:t>
            </a:r>
            <a:endParaRPr lang="en-GB" b="1" dirty="0"/>
          </a:p>
        </p:txBody>
      </p:sp>
      <p:pic>
        <p:nvPicPr>
          <p:cNvPr id="37890" name="Picture 2" descr="http://www.cabinetmagazine.org/issues/30/repin_FINA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857232"/>
            <a:ext cx="2260445" cy="2211305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7215206" y="2714620"/>
            <a:ext cx="1688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 err="1" smtClean="0"/>
              <a:t>Yarbus</a:t>
            </a:r>
            <a:r>
              <a:rPr lang="en-CA" sz="1400" dirty="0" smtClean="0"/>
              <a:t> 1967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00628" y="3946006"/>
            <a:ext cx="3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Task requires abstract information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0628" y="5988626"/>
            <a:ext cx="30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Fixation-by-fixation efficiency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00628" y="4372659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Any single location is insufficient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000628" y="4801287"/>
            <a:ext cx="363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Foveal</a:t>
            </a:r>
            <a:r>
              <a:rPr lang="en-GB" dirty="0" smtClean="0"/>
              <a:t> vision is important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00628" y="5587105"/>
            <a:ext cx="405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Simple stimuli + gaze-contingent display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00298" y="1357298"/>
            <a:ext cx="2214578" cy="53578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43504" y="3071810"/>
            <a:ext cx="3594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“How long has the visitor been away from the family?”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77559" y="3488296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Our approach</a:t>
            </a:r>
            <a:endParaRPr lang="en-GB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"/>
    </mc:Choice>
    <mc:Fallback xmlns="">
      <p:transition spd="slow" advTm="28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9" grpId="0" animBg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897873" y="692800"/>
            <a:ext cx="0" cy="61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" y="1628800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" y="3573016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" y="5013176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729" y="4489956"/>
            <a:ext cx="936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CA" sz="1400" dirty="0"/>
              <a:t>h</a:t>
            </a:r>
            <a:r>
              <a:rPr lang="en-CA" sz="1400" dirty="0" smtClean="0"/>
              <a:t>orizontal stripy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729" y="5949280"/>
            <a:ext cx="936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CA" sz="1400" dirty="0" smtClean="0"/>
              <a:t>vertical stripy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1729" y="2564904"/>
            <a:ext cx="93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patchy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721" y="3429000"/>
            <a:ext cx="1080120" cy="30963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529721" y="1556792"/>
            <a:ext cx="1080120" cy="12961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601729" y="1196752"/>
            <a:ext cx="93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601729" y="3068960"/>
            <a:ext cx="93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720" y="755516"/>
            <a:ext cx="10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</a:t>
            </a:r>
            <a:r>
              <a:rPr lang="en-CA" dirty="0" smtClean="0"/>
              <a:t>ategory</a:t>
            </a:r>
            <a:endParaRPr lang="en-CA" dirty="0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57200" y="-18256"/>
            <a:ext cx="8229600" cy="7829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Experiment</a:t>
            </a:r>
            <a:endParaRPr lang="en-GB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95736" y="1634620"/>
            <a:ext cx="5508032" cy="4314660"/>
            <a:chOff x="2195736" y="1634620"/>
            <a:chExt cx="5508032" cy="4314660"/>
          </a:xfrm>
        </p:grpSpPr>
        <p:pic>
          <p:nvPicPr>
            <p:cNvPr id="62" name="Picture 61" descr="Type1X20Y20Num1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5736" y="1634620"/>
              <a:ext cx="936000" cy="936000"/>
            </a:xfrm>
            <a:prstGeom prst="rect">
              <a:avLst/>
            </a:prstGeom>
          </p:spPr>
        </p:pic>
        <p:pic>
          <p:nvPicPr>
            <p:cNvPr id="65" name="Picture 64" descr="Type1X20Y20Num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7768" y="1634620"/>
              <a:ext cx="936000" cy="936000"/>
            </a:xfrm>
            <a:prstGeom prst="rect">
              <a:avLst/>
            </a:prstGeom>
          </p:spPr>
        </p:pic>
        <p:pic>
          <p:nvPicPr>
            <p:cNvPr id="66" name="Picture 65" descr="Type1X20Y20Num3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8744" y="1634620"/>
              <a:ext cx="936000" cy="936000"/>
            </a:xfrm>
            <a:prstGeom prst="rect">
              <a:avLst/>
            </a:prstGeom>
          </p:spPr>
        </p:pic>
        <p:pic>
          <p:nvPicPr>
            <p:cNvPr id="68" name="Picture 67" descr="Type1X20Y20Num4.bmp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1752" y="1634620"/>
              <a:ext cx="936000" cy="936000"/>
            </a:xfrm>
            <a:prstGeom prst="rect">
              <a:avLst/>
            </a:prstGeom>
          </p:spPr>
        </p:pic>
        <p:pic>
          <p:nvPicPr>
            <p:cNvPr id="77" name="Picture 76" descr="Type1X20Y20Num5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4760" y="1634620"/>
              <a:ext cx="936000" cy="936000"/>
            </a:xfrm>
            <a:prstGeom prst="rect">
              <a:avLst/>
            </a:prstGeom>
          </p:spPr>
        </p:pic>
        <p:pic>
          <p:nvPicPr>
            <p:cNvPr id="81" name="Picture 80" descr="Type2X30Y6Num613.bmp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7768" y="5013280"/>
              <a:ext cx="936000" cy="936000"/>
            </a:xfrm>
            <a:prstGeom prst="rect">
              <a:avLst/>
            </a:prstGeom>
          </p:spPr>
        </p:pic>
        <p:pic>
          <p:nvPicPr>
            <p:cNvPr id="82" name="Picture 81" descr="Type2X30Y6Num614.bmp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4760" y="5013280"/>
              <a:ext cx="936000" cy="936000"/>
            </a:xfrm>
            <a:prstGeom prst="rect">
              <a:avLst/>
            </a:prstGeom>
          </p:spPr>
        </p:pic>
        <p:pic>
          <p:nvPicPr>
            <p:cNvPr id="83" name="Picture 82" descr="Type2X30Y6Num615.bmp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81752" y="5013280"/>
              <a:ext cx="936000" cy="936000"/>
            </a:xfrm>
            <a:prstGeom prst="rect">
              <a:avLst/>
            </a:prstGeom>
          </p:spPr>
        </p:pic>
        <p:pic>
          <p:nvPicPr>
            <p:cNvPr id="86" name="Picture 85" descr="Type2X30Y6Num616.bmp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8744" y="5013280"/>
              <a:ext cx="936000" cy="936000"/>
            </a:xfrm>
            <a:prstGeom prst="rect">
              <a:avLst/>
            </a:prstGeom>
          </p:spPr>
        </p:pic>
        <p:pic>
          <p:nvPicPr>
            <p:cNvPr id="87" name="Picture 86" descr="Type2X30Y6Num617.bmp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5736" y="5013280"/>
              <a:ext cx="936000" cy="936000"/>
            </a:xfrm>
            <a:prstGeom prst="rect">
              <a:avLst/>
            </a:prstGeom>
          </p:spPr>
        </p:pic>
        <p:pic>
          <p:nvPicPr>
            <p:cNvPr id="88" name="Picture 87" descr="Type2X6Y30Num729.bmp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7768" y="3573016"/>
              <a:ext cx="936000" cy="936000"/>
            </a:xfrm>
            <a:prstGeom prst="rect">
              <a:avLst/>
            </a:prstGeom>
          </p:spPr>
        </p:pic>
        <p:pic>
          <p:nvPicPr>
            <p:cNvPr id="90" name="Picture 89" descr="Type2X6Y30Num730.bmp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760" y="3573016"/>
              <a:ext cx="936000" cy="936000"/>
            </a:xfrm>
            <a:prstGeom prst="rect">
              <a:avLst/>
            </a:prstGeom>
          </p:spPr>
        </p:pic>
        <p:pic>
          <p:nvPicPr>
            <p:cNvPr id="91" name="Picture 90" descr="Type2X6Y30Num731.bmp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81752" y="3573016"/>
              <a:ext cx="936000" cy="936000"/>
            </a:xfrm>
            <a:prstGeom prst="rect">
              <a:avLst/>
            </a:prstGeom>
          </p:spPr>
        </p:pic>
        <p:pic>
          <p:nvPicPr>
            <p:cNvPr id="92" name="Picture 91" descr="Type2X6Y30Num732.bmp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38744" y="3573016"/>
              <a:ext cx="936000" cy="936000"/>
            </a:xfrm>
            <a:prstGeom prst="rect">
              <a:avLst/>
            </a:prstGeom>
          </p:spPr>
        </p:pic>
        <p:pic>
          <p:nvPicPr>
            <p:cNvPr id="93" name="Picture 92" descr="Type2X6Y30Num733.bmp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95736" y="3573016"/>
              <a:ext cx="936000" cy="936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5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"/>
    </mc:Choice>
    <mc:Fallback xmlns="">
      <p:transition spd="slow" advTm="3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cdn1.iconfinder.com/data/icons/defaulticon/icons/png/256x256/media-volum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69" y="32127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897873" y="692800"/>
            <a:ext cx="0" cy="61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" y="1628800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" y="3573016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" y="5013176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729" y="4489956"/>
            <a:ext cx="936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CA" sz="1400" dirty="0"/>
              <a:t>h</a:t>
            </a:r>
            <a:r>
              <a:rPr lang="en-CA" sz="1400" dirty="0" smtClean="0"/>
              <a:t>orizontal stripy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729" y="5949280"/>
            <a:ext cx="9360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CA" sz="1400" dirty="0" smtClean="0"/>
              <a:t>vertical stripy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1729" y="2564904"/>
            <a:ext cx="93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patchy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721" y="3429000"/>
            <a:ext cx="1080120" cy="30963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529721" y="1556792"/>
            <a:ext cx="1080120" cy="12961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601729" y="1196752"/>
            <a:ext cx="93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P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601729" y="3068960"/>
            <a:ext cx="93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720" y="755516"/>
            <a:ext cx="10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</a:t>
            </a:r>
            <a:r>
              <a:rPr lang="en-CA" dirty="0" smtClean="0"/>
              <a:t>ategory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2266967" y="764704"/>
            <a:ext cx="92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Training</a:t>
            </a:r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2118580" y="1412776"/>
            <a:ext cx="1636987" cy="1727984"/>
            <a:chOff x="2118580" y="1412776"/>
            <a:chExt cx="1636987" cy="1727984"/>
          </a:xfrm>
        </p:grpSpPr>
        <p:grpSp>
          <p:nvGrpSpPr>
            <p:cNvPr id="16" name="Group 15"/>
            <p:cNvGrpSpPr/>
            <p:nvPr/>
          </p:nvGrpSpPr>
          <p:grpSpPr>
            <a:xfrm>
              <a:off x="2258017" y="1412776"/>
              <a:ext cx="936000" cy="936000"/>
              <a:chOff x="2411760" y="548680"/>
              <a:chExt cx="900000" cy="900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411760" y="548680"/>
                <a:ext cx="900000" cy="90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771800" y="99868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861760" y="90872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041" y="2204760"/>
              <a:ext cx="936000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118580" y="2492896"/>
              <a:ext cx="1636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 	        S</a:t>
              </a:r>
              <a:endParaRPr lang="en-CA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2113897" y="2521820"/>
            <a:ext cx="288032" cy="28803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42089" y="692800"/>
            <a:ext cx="0" cy="61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457200" y="-18256"/>
            <a:ext cx="8229600" cy="7829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Experiment</a:t>
            </a:r>
            <a:endParaRPr lang="en-GB" sz="40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362369" y="692696"/>
            <a:ext cx="0" cy="61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514941" y="755412"/>
            <a:ext cx="176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Passive revealing</a:t>
            </a:r>
            <a:endParaRPr lang="en-CA" dirty="0"/>
          </a:p>
        </p:txBody>
      </p:sp>
      <p:sp>
        <p:nvSpPr>
          <p:cNvPr id="84" name="Oval 83"/>
          <p:cNvSpPr/>
          <p:nvPr/>
        </p:nvSpPr>
        <p:spPr>
          <a:xfrm>
            <a:off x="5924320" y="5054768"/>
            <a:ext cx="288032" cy="28803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TextBox 47"/>
          <p:cNvSpPr txBox="1"/>
          <p:nvPr/>
        </p:nvSpPr>
        <p:spPr>
          <a:xfrm>
            <a:off x="4042686" y="755412"/>
            <a:ext cx="16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Active revealing</a:t>
            </a:r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4130121" y="1412880"/>
            <a:ext cx="2098063" cy="4248368"/>
            <a:chOff x="4130121" y="1412880"/>
            <a:chExt cx="2098063" cy="4248368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289" y="3861152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9" name="Group 48"/>
            <p:cNvGrpSpPr/>
            <p:nvPr/>
          </p:nvGrpSpPr>
          <p:grpSpPr>
            <a:xfrm>
              <a:off x="4130121" y="1412880"/>
              <a:ext cx="936000" cy="936000"/>
              <a:chOff x="2411760" y="548680"/>
              <a:chExt cx="900000" cy="900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411760" y="548680"/>
                <a:ext cx="900000" cy="90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2771800" y="99868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61760" y="90872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257" y="2637016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 rot="2700000">
              <a:off x="4599849" y="2375056"/>
              <a:ext cx="634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…</a:t>
              </a:r>
              <a:endParaRPr lang="en-CA" dirty="0"/>
            </a:p>
          </p:txBody>
        </p:sp>
        <p:sp>
          <p:nvSpPr>
            <p:cNvPr id="60" name="TextBox 59"/>
            <p:cNvSpPr txBox="1"/>
            <p:nvPr/>
          </p:nvSpPr>
          <p:spPr>
            <a:xfrm rot="2700000">
              <a:off x="4970251" y="3599193"/>
              <a:ext cx="634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…</a:t>
              </a:r>
              <a:endParaRPr lang="en-CA" dirty="0"/>
            </a:p>
          </p:txBody>
        </p:sp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313" y="4725248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4591197" y="5013176"/>
              <a:ext cx="1636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 	        S</a:t>
              </a:r>
              <a:endParaRPr lang="en-CA" dirty="0"/>
            </a:p>
          </p:txBody>
        </p:sp>
        <p:pic>
          <p:nvPicPr>
            <p:cNvPr id="4116" name="Picture 20" descr="http://www2.psd100.com/ppp/2013/11/2701/eye-112714231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329" y="249289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642289" y="2780928"/>
              <a:ext cx="3674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5</a:t>
              </a:r>
            </a:p>
            <a:p>
              <a:pPr algn="ctr"/>
              <a:r>
                <a:rPr lang="en-CA" sz="1400" dirty="0" smtClean="0"/>
                <a:t>ǀ</a:t>
              </a:r>
            </a:p>
            <a:p>
              <a:pPr algn="ctr"/>
              <a:r>
                <a:rPr lang="en-CA" sz="1400" dirty="0" smtClean="0"/>
                <a:t>25</a:t>
              </a:r>
              <a:endParaRPr lang="en-CA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50401" y="1412880"/>
            <a:ext cx="2098063" cy="5445120"/>
            <a:chOff x="6650401" y="1412880"/>
            <a:chExt cx="2098063" cy="5445120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433" y="2636912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465" y="3861048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593" y="4725144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70" name="Group 69"/>
            <p:cNvGrpSpPr/>
            <p:nvPr/>
          </p:nvGrpSpPr>
          <p:grpSpPr>
            <a:xfrm>
              <a:off x="6650401" y="1412880"/>
              <a:ext cx="936000" cy="936000"/>
              <a:chOff x="2411760" y="548680"/>
              <a:chExt cx="900000" cy="9000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411760" y="548680"/>
                <a:ext cx="900000" cy="90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2771800" y="998680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861760" y="908720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537" y="2637016"/>
              <a:ext cx="936000" cy="93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 rot="2700000">
              <a:off x="7120129" y="2375056"/>
              <a:ext cx="634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…</a:t>
              </a:r>
              <a:endParaRPr lang="en-CA" dirty="0"/>
            </a:p>
          </p:txBody>
        </p:sp>
        <p:sp>
          <p:nvSpPr>
            <p:cNvPr id="76" name="TextBox 75"/>
            <p:cNvSpPr txBox="1"/>
            <p:nvPr/>
          </p:nvSpPr>
          <p:spPr>
            <a:xfrm rot="2700000">
              <a:off x="7490531" y="3599193"/>
              <a:ext cx="634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…</a:t>
              </a:r>
              <a:endParaRPr lang="en-CA" dirty="0"/>
            </a:p>
          </p:txBody>
        </p:sp>
        <p:pic>
          <p:nvPicPr>
            <p:cNvPr id="7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617" y="5589240"/>
              <a:ext cx="936000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7111477" y="5013176"/>
              <a:ext cx="1636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 	        S</a:t>
              </a:r>
              <a:endParaRPr lang="en-CA" dirty="0"/>
            </a:p>
          </p:txBody>
        </p:sp>
        <p:pic>
          <p:nvPicPr>
            <p:cNvPr id="80" name="Picture 18" descr="https://cdn1.iconfinder.com/data/icons/defaulticon/icons/png/256x256/media-volume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585" y="64980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Oval 84"/>
            <p:cNvSpPr/>
            <p:nvPr/>
          </p:nvSpPr>
          <p:spPr>
            <a:xfrm>
              <a:off x="8450601" y="5062719"/>
              <a:ext cx="288032" cy="2880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118" name="Picture 22" descr="http://etc-mysitemyway.s3.amazonaws.com/icons/legacy-previews/icons/simple-black-square-icons-business/126605-simple-black-square-icon-business-computer-laptop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625" y="240230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/>
            <p:cNvSpPr txBox="1"/>
            <p:nvPr/>
          </p:nvSpPr>
          <p:spPr>
            <a:xfrm>
              <a:off x="8198633" y="2834352"/>
              <a:ext cx="3674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5</a:t>
              </a:r>
            </a:p>
            <a:p>
              <a:pPr algn="ctr"/>
              <a:r>
                <a:rPr lang="en-CA" sz="1400" dirty="0" smtClean="0"/>
                <a:t>ǀ</a:t>
              </a:r>
            </a:p>
            <a:p>
              <a:pPr algn="ctr"/>
              <a:r>
                <a:rPr lang="en-CA" sz="1400" dirty="0" smtClean="0"/>
                <a:t>25</a:t>
              </a:r>
              <a:endParaRPr lang="en-CA" sz="1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17688" y="5589240"/>
            <a:ext cx="2056649" cy="1268760"/>
            <a:chOff x="4017688" y="5589240"/>
            <a:chExt cx="2056649" cy="1268760"/>
          </a:xfrm>
        </p:grpSpPr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337" y="5589240"/>
              <a:ext cx="936000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8" descr="https://cdn1.iconfinder.com/data/icons/defaulticon/icons/png/256x256/media-volume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305" y="64980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Left Brace 28"/>
            <p:cNvSpPr/>
            <p:nvPr/>
          </p:nvSpPr>
          <p:spPr>
            <a:xfrm>
              <a:off x="4850201" y="5949280"/>
              <a:ext cx="216024" cy="79208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688" y="6188539"/>
              <a:ext cx="847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feedback</a:t>
              </a:r>
              <a:endParaRPr lang="en-CA" sz="1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03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"/>
    </mc:Choice>
    <mc:Fallback xmlns="">
      <p:transition spd="slow" advTm="22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560586" y="3792312"/>
            <a:ext cx="2071702" cy="7858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2714612" y="1714488"/>
            <a:ext cx="3643338" cy="928694"/>
            <a:chOff x="2714612" y="1714488"/>
            <a:chExt cx="3643338" cy="928694"/>
          </a:xfrm>
        </p:grpSpPr>
        <p:sp>
          <p:nvSpPr>
            <p:cNvPr id="30" name="Rectangle 29"/>
            <p:cNvSpPr/>
            <p:nvPr/>
          </p:nvSpPr>
          <p:spPr>
            <a:xfrm>
              <a:off x="2714612" y="1714488"/>
              <a:ext cx="3643338" cy="9286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86050" y="1857364"/>
              <a:ext cx="938122" cy="3815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72198" y="1857364"/>
              <a:ext cx="173031" cy="38150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9" name="Rectangle 38"/>
            <p:cNvSpPr/>
            <p:nvPr/>
          </p:nvSpPr>
          <p:spPr>
            <a:xfrm>
              <a:off x="4214810" y="2214554"/>
              <a:ext cx="1387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observations</a:t>
              </a:r>
              <a:endParaRPr lang="en-GB" dirty="0"/>
            </a:p>
          </p:txBody>
        </p:sp>
      </p:grpSp>
      <p:sp>
        <p:nvSpPr>
          <p:cNvPr id="2" name="Title 1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Model</a:t>
            </a:r>
            <a:endParaRPr lang="en-GB" sz="4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143240" y="1066089"/>
            <a:ext cx="2184038" cy="1106798"/>
            <a:chOff x="3143240" y="1066089"/>
            <a:chExt cx="2184038" cy="1106798"/>
          </a:xfrm>
        </p:grpSpPr>
        <p:sp>
          <p:nvSpPr>
            <p:cNvPr id="4" name="TextBox 3"/>
            <p:cNvSpPr txBox="1"/>
            <p:nvPr/>
          </p:nvSpPr>
          <p:spPr>
            <a:xfrm>
              <a:off x="3143240" y="1066089"/>
              <a:ext cx="859531" cy="505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probed</a:t>
              </a:r>
              <a:br>
                <a:rPr lang="en-US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</a:br>
              <a:r>
                <a:rPr lang="en-US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position</a:t>
              </a:r>
              <a:endPara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00496" y="1066089"/>
              <a:ext cx="1326782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perceived pixel value</a:t>
              </a:r>
              <a:endPara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>
              <a:stCxn id="8" idx="0"/>
              <a:endCxn id="4" idx="2"/>
            </p:cNvCxnSpPr>
            <p:nvPr/>
          </p:nvCxnSpPr>
          <p:spPr>
            <a:xfrm rot="16200000" flipV="1">
              <a:off x="3556654" y="1587965"/>
              <a:ext cx="358051" cy="32534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9" idx="0"/>
              <a:endCxn id="5" idx="2"/>
            </p:cNvCxnSpPr>
            <p:nvPr/>
          </p:nvCxnSpPr>
          <p:spPr>
            <a:xfrm rot="5400000" flipH="1" flipV="1">
              <a:off x="4294107" y="1559397"/>
              <a:ext cx="357565" cy="38199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24768" y="1929663"/>
              <a:ext cx="347166" cy="2432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43372" y="1929177"/>
              <a:ext cx="277038" cy="24371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1" name="Group 60"/>
          <p:cNvGrpSpPr/>
          <p:nvPr/>
        </p:nvGrpSpPr>
        <p:grpSpPr>
          <a:xfrm>
            <a:off x="4572000" y="1928802"/>
            <a:ext cx="1488809" cy="244085"/>
            <a:chOff x="4572000" y="1928802"/>
            <a:chExt cx="1488809" cy="244085"/>
          </a:xfrm>
        </p:grpSpPr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3504" y="1929177"/>
              <a:ext cx="452010" cy="2437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Picture 1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43570" y="1928802"/>
              <a:ext cx="417239" cy="2440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72000" y="2011581"/>
              <a:ext cx="380428" cy="6860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3" name="Group 62"/>
          <p:cNvGrpSpPr/>
          <p:nvPr/>
        </p:nvGrpSpPr>
        <p:grpSpPr>
          <a:xfrm>
            <a:off x="5643570" y="2178835"/>
            <a:ext cx="1940831" cy="3036115"/>
            <a:chOff x="5643570" y="2178835"/>
            <a:chExt cx="1940831" cy="3036115"/>
          </a:xfrm>
        </p:grpSpPr>
        <p:sp>
          <p:nvSpPr>
            <p:cNvPr id="43" name="TextBox 42"/>
            <p:cNvSpPr txBox="1"/>
            <p:nvPr/>
          </p:nvSpPr>
          <p:spPr>
            <a:xfrm>
              <a:off x="6572264" y="3786190"/>
              <a:ext cx="10121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ideal</a:t>
              </a:r>
            </a:p>
            <a:p>
              <a:pPr algn="ctr"/>
              <a:r>
                <a:rPr lang="en-GB" dirty="0" smtClean="0"/>
                <a:t>observer</a:t>
              </a:r>
            </a:p>
            <a:p>
              <a:pPr algn="ctr"/>
              <a:r>
                <a:rPr lang="en-GB" dirty="0" smtClean="0"/>
                <a:t>model</a:t>
              </a:r>
              <a:endParaRPr lang="en-GB" dirty="0"/>
            </a:p>
          </p:txBody>
        </p:sp>
        <p:cxnSp>
          <p:nvCxnSpPr>
            <p:cNvPr id="46" name="Elbow Connector 45"/>
            <p:cNvCxnSpPr>
              <a:stCxn id="30" idx="3"/>
              <a:endCxn id="33" idx="3"/>
            </p:cNvCxnSpPr>
            <p:nvPr/>
          </p:nvCxnSpPr>
          <p:spPr>
            <a:xfrm flipH="1">
              <a:off x="5643570" y="2178835"/>
              <a:ext cx="714380" cy="3036115"/>
            </a:xfrm>
            <a:prstGeom prst="bentConnector3">
              <a:avLst>
                <a:gd name="adj1" fmla="val -32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53319" y="2178836"/>
            <a:ext cx="2830089" cy="3036115"/>
            <a:chOff x="653319" y="2178836"/>
            <a:chExt cx="2830089" cy="3036115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653319" y="3857628"/>
              <a:ext cx="1846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Bayesian active </a:t>
              </a:r>
            </a:p>
            <a:p>
              <a:pPr algn="ctr"/>
              <a:r>
                <a:rPr lang="en-GB" dirty="0" smtClean="0"/>
                <a:t>sensing algorithm</a:t>
              </a:r>
              <a:endParaRPr lang="en-GB" dirty="0"/>
            </a:p>
          </p:txBody>
        </p:sp>
        <p:cxnSp>
          <p:nvCxnSpPr>
            <p:cNvPr id="48" name="Elbow Connector 47"/>
            <p:cNvCxnSpPr>
              <a:stCxn id="33" idx="1"/>
              <a:endCxn id="30" idx="1"/>
            </p:cNvCxnSpPr>
            <p:nvPr/>
          </p:nvCxnSpPr>
          <p:spPr>
            <a:xfrm rot="10800000">
              <a:off x="2714612" y="2178836"/>
              <a:ext cx="714380" cy="3036115"/>
            </a:xfrm>
            <a:prstGeom prst="bentConnector3">
              <a:avLst>
                <a:gd name="adj1" fmla="val 132000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28728" y="3357562"/>
              <a:ext cx="799017" cy="2440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18434" y="3357562"/>
              <a:ext cx="764974" cy="24387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Straight Arrow Connector 53"/>
            <p:cNvCxnSpPr>
              <a:stCxn id="50" idx="3"/>
              <a:endCxn id="52" idx="1"/>
            </p:cNvCxnSpPr>
            <p:nvPr/>
          </p:nvCxnSpPr>
          <p:spPr>
            <a:xfrm flipV="1">
              <a:off x="2227745" y="3479499"/>
              <a:ext cx="490689" cy="1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00034" y="2500306"/>
            <a:ext cx="1357322" cy="797960"/>
            <a:chOff x="500034" y="2500306"/>
            <a:chExt cx="1357322" cy="797960"/>
          </a:xfrm>
        </p:grpSpPr>
        <p:sp>
          <p:nvSpPr>
            <p:cNvPr id="56" name="Lightning Bolt 55"/>
            <p:cNvSpPr/>
            <p:nvPr/>
          </p:nvSpPr>
          <p:spPr>
            <a:xfrm>
              <a:off x="1142976" y="2869638"/>
              <a:ext cx="714380" cy="428628"/>
            </a:xfrm>
            <a:prstGeom prst="lightningBolt">
              <a:avLst/>
            </a:prstGeom>
            <a:solidFill>
              <a:schemeClr val="bg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0034" y="2500306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motor noise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786578" y="2500306"/>
            <a:ext cx="2071702" cy="1357322"/>
            <a:chOff x="6786578" y="2500306"/>
            <a:chExt cx="2071702" cy="1357322"/>
          </a:xfrm>
        </p:grpSpPr>
        <p:sp>
          <p:nvSpPr>
            <p:cNvPr id="58" name="Lightning Bolt 57"/>
            <p:cNvSpPr/>
            <p:nvPr/>
          </p:nvSpPr>
          <p:spPr>
            <a:xfrm flipH="1">
              <a:off x="7286644" y="3429000"/>
              <a:ext cx="714380" cy="428628"/>
            </a:xfrm>
            <a:prstGeom prst="lightningBolt">
              <a:avLst/>
            </a:prstGeom>
            <a:solidFill>
              <a:schemeClr val="bg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86578" y="2500306"/>
              <a:ext cx="20717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perception noise</a:t>
              </a:r>
            </a:p>
            <a:p>
              <a:pPr algn="ctr"/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representation bias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73714" y="4214818"/>
            <a:ext cx="3755674" cy="2574404"/>
            <a:chOff x="2673714" y="4214818"/>
            <a:chExt cx="3755674" cy="2574404"/>
          </a:xfrm>
        </p:grpSpPr>
        <p:sp>
          <p:nvSpPr>
            <p:cNvPr id="33" name="Rectangle 32"/>
            <p:cNvSpPr/>
            <p:nvPr/>
          </p:nvSpPr>
          <p:spPr>
            <a:xfrm>
              <a:off x="3428992" y="4214818"/>
              <a:ext cx="2214578" cy="20002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06167" y="4311534"/>
              <a:ext cx="148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infer category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0764" y="5202808"/>
              <a:ext cx="2162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predictive pixel value</a:t>
              </a:r>
              <a:endParaRPr lang="en-GB" dirty="0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33075" y="4691804"/>
              <a:ext cx="1038991" cy="3802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28625" y="5691778"/>
              <a:ext cx="2043507" cy="38042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3" name="TextBox 72"/>
            <p:cNvSpPr txBox="1"/>
            <p:nvPr/>
          </p:nvSpPr>
          <p:spPr>
            <a:xfrm>
              <a:off x="2673714" y="6286520"/>
              <a:ext cx="175541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possible perceived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 pixel value</a:t>
              </a:r>
              <a:endPara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43438" y="6286520"/>
              <a:ext cx="178595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potential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probed position</a:t>
              </a:r>
              <a:endPara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3714744" y="6072206"/>
              <a:ext cx="357190" cy="21431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4822033" y="6036487"/>
              <a:ext cx="357190" cy="2857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sz="4000" dirty="0" smtClean="0"/>
              <a:t>ayesian </a:t>
            </a: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sz="4000" dirty="0" smtClean="0"/>
              <a:t>ctive </a:t>
            </a: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sz="4000" dirty="0" smtClean="0"/>
              <a:t>ensing algorithm</a:t>
            </a:r>
            <a:endParaRPr lang="en-GB" sz="4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58176" y="4614050"/>
            <a:ext cx="2541616" cy="1912564"/>
            <a:chOff x="158176" y="4614050"/>
            <a:chExt cx="2541616" cy="1912564"/>
          </a:xfrm>
        </p:grpSpPr>
        <p:sp>
          <p:nvSpPr>
            <p:cNvPr id="41" name="TextBox 40"/>
            <p:cNvSpPr txBox="1"/>
            <p:nvPr/>
          </p:nvSpPr>
          <p:spPr>
            <a:xfrm>
              <a:off x="158176" y="5921320"/>
              <a:ext cx="1029448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probed</a:t>
              </a:r>
              <a:br>
                <a:rPr lang="en-US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</a:b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position</a:t>
              </a:r>
              <a:endPara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3010" y="5921320"/>
              <a:ext cx="132678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perceived pixel value</a:t>
              </a:r>
              <a:endPara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8" name="Straight Connector 47"/>
            <p:cNvCxnSpPr>
              <a:endCxn id="41" idx="0"/>
            </p:cNvCxnSpPr>
            <p:nvPr/>
          </p:nvCxnSpPr>
          <p:spPr>
            <a:xfrm flipH="1">
              <a:off x="672900" y="4913208"/>
              <a:ext cx="360000" cy="10081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4" idx="0"/>
            </p:cNvCxnSpPr>
            <p:nvPr/>
          </p:nvCxnSpPr>
          <p:spPr>
            <a:xfrm>
              <a:off x="1659753" y="4913208"/>
              <a:ext cx="376648" cy="10081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38686" y="4614536"/>
              <a:ext cx="347166" cy="2432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28728" y="4614050"/>
              <a:ext cx="277038" cy="24371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6" name="Group 65"/>
          <p:cNvGrpSpPr/>
          <p:nvPr/>
        </p:nvGrpSpPr>
        <p:grpSpPr>
          <a:xfrm>
            <a:off x="3974145" y="4548823"/>
            <a:ext cx="1245927" cy="2190223"/>
            <a:chOff x="3974145" y="4548823"/>
            <a:chExt cx="1245927" cy="2190223"/>
          </a:xfrm>
        </p:grpSpPr>
        <p:sp>
          <p:nvSpPr>
            <p:cNvPr id="46" name="TextBox 45"/>
            <p:cNvSpPr txBox="1"/>
            <p:nvPr/>
          </p:nvSpPr>
          <p:spPr>
            <a:xfrm>
              <a:off x="3974145" y="5877272"/>
              <a:ext cx="12459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</a:t>
              </a: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otential probe</a:t>
              </a:r>
              <a:r>
                <a:rPr lang="en-US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/>
              </a:r>
              <a:br>
                <a:rPr lang="en-US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</a:b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position</a:t>
              </a:r>
              <a:endPara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4572000" y="4941168"/>
              <a:ext cx="360000" cy="10081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86314" y="4548823"/>
              <a:ext cx="347860" cy="2770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7" name="Group 66"/>
          <p:cNvGrpSpPr/>
          <p:nvPr/>
        </p:nvGrpSpPr>
        <p:grpSpPr>
          <a:xfrm>
            <a:off x="2508674" y="3761080"/>
            <a:ext cx="4511598" cy="2977966"/>
            <a:chOff x="2508674" y="3761080"/>
            <a:chExt cx="4511598" cy="297796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5220072" y="4714884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716016" y="4337144"/>
              <a:ext cx="1440160" cy="720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211960" y="3761080"/>
              <a:ext cx="1440160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flipV="1">
              <a:off x="2508674" y="4886786"/>
              <a:ext cx="3287462" cy="818510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580112" y="5877272"/>
              <a:ext cx="14401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</a:t>
              </a: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ossible perceived pixel value</a:t>
              </a:r>
              <a:endPara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868144" y="4941280"/>
              <a:ext cx="360000" cy="1008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87831" y="4548397"/>
              <a:ext cx="312929" cy="27746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0" name="Group 59"/>
          <p:cNvGrpSpPr/>
          <p:nvPr/>
        </p:nvGrpSpPr>
        <p:grpSpPr>
          <a:xfrm>
            <a:off x="755576" y="4337144"/>
            <a:ext cx="3096344" cy="1511496"/>
            <a:chOff x="755576" y="4337144"/>
            <a:chExt cx="3096344" cy="1511496"/>
          </a:xfrm>
        </p:grpSpPr>
        <p:sp>
          <p:nvSpPr>
            <p:cNvPr id="22" name="Rectangle 21"/>
            <p:cNvSpPr/>
            <p:nvPr/>
          </p:nvSpPr>
          <p:spPr>
            <a:xfrm>
              <a:off x="755576" y="4337144"/>
              <a:ext cx="3096344" cy="720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ight Brace 22"/>
            <p:cNvSpPr/>
            <p:nvPr/>
          </p:nvSpPr>
          <p:spPr>
            <a:xfrm rot="5400000">
              <a:off x="2087584" y="3869272"/>
              <a:ext cx="360000" cy="2880000"/>
            </a:xfrm>
            <a:prstGeom prst="righ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17018" y="5572140"/>
              <a:ext cx="311842" cy="27650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2071670" y="4613675"/>
            <a:ext cx="1631685" cy="244085"/>
            <a:chOff x="2071670" y="4613675"/>
            <a:chExt cx="1631685" cy="244085"/>
          </a:xfrm>
        </p:grpSpPr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62668" y="4614050"/>
              <a:ext cx="452010" cy="2437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86116" y="4613675"/>
              <a:ext cx="417239" cy="2440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Picture 6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71670" y="4696454"/>
              <a:ext cx="380428" cy="6860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2" name="Group 61"/>
          <p:cNvGrpSpPr/>
          <p:nvPr/>
        </p:nvGrpSpPr>
        <p:grpSpPr>
          <a:xfrm>
            <a:off x="2303748" y="2604091"/>
            <a:ext cx="2568915" cy="1733053"/>
            <a:chOff x="2303748" y="2604091"/>
            <a:chExt cx="2568915" cy="1733053"/>
          </a:xfrm>
        </p:grpSpPr>
        <p:cxnSp>
          <p:nvCxnSpPr>
            <p:cNvPr id="26" name="Straight Arrow Connector 25"/>
            <p:cNvCxnSpPr>
              <a:stCxn id="22" idx="0"/>
            </p:cNvCxnSpPr>
            <p:nvPr/>
          </p:nvCxnSpPr>
          <p:spPr>
            <a:xfrm flipV="1">
              <a:off x="2303748" y="3761080"/>
              <a:ext cx="972108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97085" y="3307390"/>
              <a:ext cx="1038991" cy="38027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2555776" y="2604091"/>
              <a:ext cx="2316887" cy="60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posterior probability of visual categories</a:t>
              </a:r>
              <a:endPara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391501" y="2347611"/>
            <a:ext cx="3636883" cy="1988465"/>
            <a:chOff x="4391501" y="2347611"/>
            <a:chExt cx="3636883" cy="198846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4391501" y="3499470"/>
              <a:ext cx="12976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796136" y="3760012"/>
              <a:ext cx="972108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86446" y="3307390"/>
              <a:ext cx="2042656" cy="38027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5580112" y="2347611"/>
              <a:ext cx="2448272" cy="86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Gill Sans" charset="0"/>
                  <a:cs typeface="Gill Sans" charset="0"/>
                  <a:sym typeface="Gill Sans" charset="0"/>
                </a:rPr>
                <a:t>possible updated posterior probability of visual categories</a:t>
              </a:r>
              <a:endPara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2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"/>
    </mc:Choice>
    <mc:Fallback xmlns="">
      <p:transition spd="slow" advTm="24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sz="4000" dirty="0" smtClean="0"/>
              <a:t>ayesian </a:t>
            </a: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sz="4000" dirty="0" smtClean="0"/>
              <a:t>ctive </a:t>
            </a: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sz="4000" dirty="0" smtClean="0"/>
              <a:t>ensing algorithm</a:t>
            </a:r>
            <a:endParaRPr lang="en-GB" sz="4000" dirty="0"/>
          </a:p>
        </p:txBody>
      </p:sp>
      <p:sp>
        <p:nvSpPr>
          <p:cNvPr id="22" name="Rectangle 21"/>
          <p:cNvSpPr/>
          <p:nvPr/>
        </p:nvSpPr>
        <p:spPr>
          <a:xfrm>
            <a:off x="755576" y="4337144"/>
            <a:ext cx="3096344" cy="7200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ight Brace 22"/>
          <p:cNvSpPr/>
          <p:nvPr/>
        </p:nvSpPr>
        <p:spPr>
          <a:xfrm rot="5400000">
            <a:off x="2087584" y="3869272"/>
            <a:ext cx="360000" cy="28800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20072" y="4714884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16016" y="4337144"/>
            <a:ext cx="1440160" cy="7200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22" idx="0"/>
          </p:cNvCxnSpPr>
          <p:nvPr/>
        </p:nvCxnSpPr>
        <p:spPr>
          <a:xfrm flipV="1">
            <a:off x="2303748" y="3761080"/>
            <a:ext cx="97210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11960" y="3761080"/>
            <a:ext cx="144016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91501" y="3499470"/>
            <a:ext cx="12976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2508674" y="4886786"/>
            <a:ext cx="3287462" cy="818510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8176" y="5921320"/>
            <a:ext cx="102944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probed</a:t>
            </a:r>
            <a:b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</a:b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position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3010" y="5921320"/>
            <a:ext cx="132678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perceived pixel value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0112" y="5877272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ossible perceived pixel value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74145" y="5877272"/>
            <a:ext cx="1245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otential probe</a:t>
            </a: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</a:b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position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Straight Connector 47"/>
          <p:cNvCxnSpPr>
            <a:endCxn id="41" idx="0"/>
          </p:cNvCxnSpPr>
          <p:nvPr/>
        </p:nvCxnSpPr>
        <p:spPr>
          <a:xfrm flipH="1">
            <a:off x="672900" y="4913208"/>
            <a:ext cx="360000" cy="1008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4" idx="0"/>
          </p:cNvCxnSpPr>
          <p:nvPr/>
        </p:nvCxnSpPr>
        <p:spPr>
          <a:xfrm>
            <a:off x="1659753" y="4913208"/>
            <a:ext cx="376648" cy="1008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572000" y="4941168"/>
            <a:ext cx="360000" cy="1008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68144" y="4941280"/>
            <a:ext cx="360000" cy="10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07904" y="2753400"/>
            <a:ext cx="0" cy="48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804248" y="2752968"/>
            <a:ext cx="0" cy="484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96136" y="3760012"/>
            <a:ext cx="97210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38686" y="4614536"/>
            <a:ext cx="347166" cy="243224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4614050"/>
            <a:ext cx="277038" cy="243710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2668" y="4614050"/>
            <a:ext cx="452010" cy="243710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6116" y="4613675"/>
            <a:ext cx="417239" cy="244085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4548823"/>
            <a:ext cx="347860" cy="277038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7831" y="4548397"/>
            <a:ext cx="312929" cy="277464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7018" y="5572140"/>
            <a:ext cx="311842" cy="276500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7085" y="3307390"/>
            <a:ext cx="1038991" cy="380270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6446" y="3307390"/>
            <a:ext cx="2042656" cy="38027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488" y="2334350"/>
            <a:ext cx="1489912" cy="380270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7691" y="2334350"/>
            <a:ext cx="2736706" cy="38027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71670" y="4696454"/>
            <a:ext cx="380428" cy="68602"/>
          </a:xfrm>
          <a:prstGeom prst="rect">
            <a:avLst/>
          </a:prstGeom>
          <a:noFill/>
          <a:ln/>
          <a:effectLst/>
        </p:spPr>
      </p:pic>
      <p:sp>
        <p:nvSpPr>
          <p:cNvPr id="40" name="TextBox 39"/>
          <p:cNvSpPr txBox="1"/>
          <p:nvPr/>
        </p:nvSpPr>
        <p:spPr>
          <a:xfrm>
            <a:off x="2555776" y="1315130"/>
            <a:ext cx="23168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e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ntropy of</a:t>
            </a:r>
          </a:p>
          <a:p>
            <a:pPr algn="ctr">
              <a:lnSpc>
                <a:spcPts val="2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posterior probability of visual categories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0112" y="1168792"/>
            <a:ext cx="24482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e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xpected entropy of </a:t>
            </a:r>
          </a:p>
          <a:p>
            <a:pPr algn="ctr">
              <a:lnSpc>
                <a:spcPts val="2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possible updated posterior probability of visual categories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2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"/>
    </mc:Choice>
    <mc:Fallback xmlns="">
      <p:transition spd="slow" advTm="4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sz="4000" dirty="0" smtClean="0"/>
              <a:t>ayesian </a:t>
            </a: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sz="4000" dirty="0" smtClean="0"/>
              <a:t>ctive </a:t>
            </a: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sz="4000" dirty="0" smtClean="0"/>
              <a:t>ensing algorithm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95536" y="2132856"/>
            <a:ext cx="784887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55576" y="4337144"/>
            <a:ext cx="3096344" cy="7200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ight Brace 22"/>
          <p:cNvSpPr/>
          <p:nvPr/>
        </p:nvSpPr>
        <p:spPr>
          <a:xfrm rot="5400000">
            <a:off x="2087584" y="3869272"/>
            <a:ext cx="360000" cy="28800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20072" y="4714884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16016" y="4337144"/>
            <a:ext cx="1440160" cy="7200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22" idx="0"/>
          </p:cNvCxnSpPr>
          <p:nvPr/>
        </p:nvCxnSpPr>
        <p:spPr>
          <a:xfrm flipV="1">
            <a:off x="2303748" y="3761080"/>
            <a:ext cx="97210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11960" y="3761080"/>
            <a:ext cx="144016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91501" y="3499470"/>
            <a:ext cx="12976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2508674" y="4886786"/>
            <a:ext cx="3287462" cy="818510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8176" y="5921320"/>
            <a:ext cx="102944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probed</a:t>
            </a:r>
            <a:b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</a:b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position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3010" y="5921320"/>
            <a:ext cx="132678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perceived pixel value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0112" y="5877272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ossible perceived pixel value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74145" y="5877272"/>
            <a:ext cx="1245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otential probe</a:t>
            </a: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</a:b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Gill Sans" charset="0"/>
                <a:cs typeface="Gill Sans" charset="0"/>
                <a:sym typeface="Gill Sans" charset="0"/>
              </a:rPr>
              <a:t>position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Straight Connector 47"/>
          <p:cNvCxnSpPr>
            <a:endCxn id="41" idx="0"/>
          </p:cNvCxnSpPr>
          <p:nvPr/>
        </p:nvCxnSpPr>
        <p:spPr>
          <a:xfrm flipH="1">
            <a:off x="672900" y="4913208"/>
            <a:ext cx="360000" cy="1008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4" idx="0"/>
          </p:cNvCxnSpPr>
          <p:nvPr/>
        </p:nvCxnSpPr>
        <p:spPr>
          <a:xfrm>
            <a:off x="1659753" y="4913208"/>
            <a:ext cx="376648" cy="1008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572000" y="4941168"/>
            <a:ext cx="360000" cy="1008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68144" y="4941280"/>
            <a:ext cx="360000" cy="10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07904" y="2753400"/>
            <a:ext cx="0" cy="48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804248" y="2752968"/>
            <a:ext cx="0" cy="484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96136" y="3760012"/>
            <a:ext cx="97210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19672" y="117397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e</a:t>
            </a:r>
            <a:r>
              <a:rPr lang="en-CA" sz="2400" dirty="0" smtClean="0"/>
              <a:t>xpected reduction in uncertainty </a:t>
            </a:r>
            <a:r>
              <a:rPr lang="en-CA" sz="2400" dirty="0"/>
              <a:t>(</a:t>
            </a:r>
            <a:r>
              <a:rPr lang="en-CA" sz="2400" dirty="0" smtClean="0"/>
              <a:t>entropy)  about visual category if location       is probed</a:t>
            </a:r>
            <a:endParaRPr lang="en-CA" sz="2400" dirty="0"/>
          </a:p>
        </p:txBody>
      </p:sp>
      <p:pic>
        <p:nvPicPr>
          <p:cNvPr id="47" name="Picture 4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38686" y="4614536"/>
            <a:ext cx="347166" cy="243224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4614050"/>
            <a:ext cx="277038" cy="243710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2668" y="4614050"/>
            <a:ext cx="452010" cy="243710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6116" y="4613675"/>
            <a:ext cx="417239" cy="244085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4548823"/>
            <a:ext cx="347860" cy="277038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7831" y="4548397"/>
            <a:ext cx="312929" cy="277464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7018" y="5572140"/>
            <a:ext cx="311842" cy="276500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7085" y="3307390"/>
            <a:ext cx="1038991" cy="380270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6446" y="3307390"/>
            <a:ext cx="2042656" cy="380270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2334535"/>
            <a:ext cx="1765424" cy="380085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488" y="2334350"/>
            <a:ext cx="1489912" cy="380270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2502900"/>
            <a:ext cx="244084" cy="68844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7691" y="2334350"/>
            <a:ext cx="2736706" cy="380270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71670" y="4696454"/>
            <a:ext cx="380428" cy="68602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5894" y="1599506"/>
            <a:ext cx="347860" cy="2770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0352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"/>
    </mc:Choice>
    <mc:Fallback xmlns="">
      <p:transition spd="slow" advTm="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COTT20YANG@OIHCZPMO46BIEMQ8" val="5357"/>
  <p:tag name="FIRSTSCHY2@4BWOKKQT4BJPDSAK" val="5360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{N+1}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"/>
  <p:tag name="PICTUREFILESIZE" val="8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{N+1}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2"/>
  <p:tag name="PICTUREFILESIZE" val="8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6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D = \{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0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}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"/>
  <p:tag name="PICTUREFILESIZE" val="3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3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,x^*,z^*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8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D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6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6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6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8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6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D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5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,x^*,z^*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8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H}[\textrm{P}(c|D)]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6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langle \textrm{H}[\textrm{P}(c|D,x^*,z^*)] \rangle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36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7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1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6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_N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z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6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D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4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2|0.2|0.2|0.3|0.2|0.3|0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5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,x^*,z^*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8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Score}(x^*)=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4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H}[\textrm{P}(c|D)]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6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-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langle \textrm{H}[\textrm{P}(c|D,x^*,z^*)] \rangle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36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7|7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Score}(x^*)=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4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H}[\textrm{P}(c|D)]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6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-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5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langle \textrm{H}[\textrm{P}(c|D,x^*,z^*)] \rangle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364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=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H}[\textrm{P}(z^*|D, x^*)]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3"/>
  <p:tag name="PICTUREFILESIZE" val="26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-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5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langle \textrm{H}[\textrm{P}(z^*|D, x^*, c)]\rangle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37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Score}(x^*)=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1"/>
  <p:tag name="PICTUREFILESIZE" val="24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H}[\textrm{P}(c|D)] 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6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2|0.3|0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-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langle \textrm{H}[\textrm{P}(c|D,x^*,z^*)] \rangle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36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x^*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4.9|20.9|3.2|0.6|81.2|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0.4|30.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0.4|30.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cdots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2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c|D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5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hat{\textrm{P}}(\textrm{patchy}|x,z) =&#10;\frac{1-\kappa}&#10;{1+e^{-\beta &#10;\log\frac{\textrm{P}(\textrm{patchy}|x,z)}&#10;{\textrm{P}(\textrm{stripy}|x,z)}&#10;}}&#10; + \frac{\kappa}{2}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8"/>
  <p:tag name="PICTUREFILESIZE" val="104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\,max}&#10;\begin{document}&#10;\begin{align}&#10;\Delta&#10;\nonumber&#10;\end{align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\,max}&#10;\begin{document}&#10;\begin{align}&#10;z\;|\;f \sim \mathcal{N}(f,\sigma^2)&#10;\nonumber&#10;\end{align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0"/>
  <p:tag name="PICTUREFILESIZE" val="33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\textrm{P}(z^*|D, x^*, c)&#10;\nonumber&#10;\end{align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9"/>
  <p:tag name="PICTUREFILESIZE" val="28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836</Words>
  <Application>Microsoft Macintosh PowerPoint</Application>
  <PresentationFormat>On-screen Show (4:3)</PresentationFormat>
  <Paragraphs>407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Calibri</vt:lpstr>
      <vt:lpstr>CMR10</vt:lpstr>
      <vt:lpstr>CMMI10</vt:lpstr>
      <vt:lpstr>CMSY7</vt:lpstr>
      <vt:lpstr>CMSY10ORIG</vt:lpstr>
      <vt:lpstr>CMR7</vt:lpstr>
      <vt:lpstr>CMMI7</vt:lpstr>
      <vt:lpstr>CMSY5</vt:lpstr>
      <vt:lpstr>CMEX10</vt:lpstr>
      <vt:lpstr>CMMI5</vt:lpstr>
      <vt:lpstr>CMBX10</vt:lpstr>
      <vt:lpstr>CMBX7</vt:lpstr>
      <vt:lpstr>Office Theme</vt:lpstr>
      <vt:lpstr>PowerPoint Presentation</vt:lpstr>
      <vt:lpstr>Bayesian active sensor (BAS)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active sensing in the categorization of visual patterns</dc:title>
  <dc:creator>schy2</dc:creator>
  <cp:lastModifiedBy>CoDaS</cp:lastModifiedBy>
  <cp:revision>420</cp:revision>
  <dcterms:created xsi:type="dcterms:W3CDTF">2013-11-20T11:22:50Z</dcterms:created>
  <dcterms:modified xsi:type="dcterms:W3CDTF">2020-08-11T17:53:12Z</dcterms:modified>
</cp:coreProperties>
</file>